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rlow Heavy" panose="020B0604020202020204" charset="0"/>
      <p:regular r:id="rId11"/>
    </p:embeddedFont>
    <p:embeddedFont>
      <p:font typeface="Montserrat" panose="00000500000000000000" pitchFamily="2" charset="0"/>
      <p:regular r:id="rId12"/>
      <p:bold r:id="rId13"/>
      <p:italic r:id="rId14"/>
      <p:boldItalic r:id="rId15"/>
    </p:embeddedFont>
    <p:embeddedFont>
      <p:font typeface="Montserrat Bold" panose="00000800000000000000" pitchFamily="2" charset="0"/>
      <p:regular r:id="rId16"/>
      <p:bold r:id="rId17"/>
    </p:embeddedFont>
    <p:embeddedFont>
      <p:font typeface="Montserrat Medium" panose="00000600000000000000" pitchFamily="2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9653004" y="-857090"/>
            <a:ext cx="10261600" cy="12650894"/>
            <a:chOff x="0" y="0"/>
            <a:chExt cx="13682133" cy="168678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714" r="6714"/>
            <a:stretch>
              <a:fillRect/>
            </a:stretch>
          </p:blipFill>
          <p:spPr>
            <a:xfrm>
              <a:off x="0" y="0"/>
              <a:ext cx="4476044" cy="549561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7582" r="33856"/>
            <a:stretch>
              <a:fillRect/>
            </a:stretch>
          </p:blipFill>
          <p:spPr>
            <a:xfrm>
              <a:off x="0" y="5622619"/>
              <a:ext cx="4476044" cy="562261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195" r="20195"/>
            <a:stretch>
              <a:fillRect/>
            </a:stretch>
          </p:blipFill>
          <p:spPr>
            <a:xfrm>
              <a:off x="0" y="11372239"/>
              <a:ext cx="4476044" cy="549561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1681" r="12669"/>
            <a:stretch>
              <a:fillRect/>
            </a:stretch>
          </p:blipFill>
          <p:spPr>
            <a:xfrm>
              <a:off x="4603044" y="0"/>
              <a:ext cx="4476044" cy="83704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30057" r="30057"/>
            <a:stretch>
              <a:fillRect/>
            </a:stretch>
          </p:blipFill>
          <p:spPr>
            <a:xfrm>
              <a:off x="4603044" y="8497429"/>
              <a:ext cx="4476044" cy="83704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8553" r="8553"/>
            <a:stretch>
              <a:fillRect/>
            </a:stretch>
          </p:blipFill>
          <p:spPr>
            <a:xfrm>
              <a:off x="9206089" y="0"/>
              <a:ext cx="4476044" cy="54956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40060"/>
            <a:stretch>
              <a:fillRect/>
            </a:stretch>
          </p:blipFill>
          <p:spPr>
            <a:xfrm>
              <a:off x="9206089" y="5622619"/>
              <a:ext cx="4476044" cy="56226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2850" r="22850"/>
            <a:stretch>
              <a:fillRect/>
            </a:stretch>
          </p:blipFill>
          <p:spPr>
            <a:xfrm>
              <a:off x="9206089" y="11372239"/>
              <a:ext cx="4476044" cy="5495619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4243512" y="4887286"/>
            <a:ext cx="5411203" cy="5399714"/>
          </a:xfrm>
          <a:custGeom>
            <a:avLst/>
            <a:gdLst/>
            <a:ahLst/>
            <a:cxnLst/>
            <a:rect l="l" t="t" r="r" b="b"/>
            <a:pathLst>
              <a:path w="5411203" h="5399714">
                <a:moveTo>
                  <a:pt x="0" y="0"/>
                </a:moveTo>
                <a:lnTo>
                  <a:pt x="5411203" y="0"/>
                </a:lnTo>
                <a:lnTo>
                  <a:pt x="5411203" y="5399714"/>
                </a:lnTo>
                <a:lnTo>
                  <a:pt x="0" y="53997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49881" y="865523"/>
            <a:ext cx="9908620" cy="619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51"/>
              </a:lnSpc>
            </a:pPr>
            <a:r>
              <a:rPr lang="en-US" sz="10386">
                <a:solidFill>
                  <a:srgbClr val="008058"/>
                </a:solidFill>
                <a:latin typeface="Barlow Heavy"/>
              </a:rPr>
              <a:t>The Importance of Telling Volunteer Stories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2432" y="23359"/>
            <a:ext cx="15617996" cy="1013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00"/>
              </a:lnSpc>
            </a:pPr>
            <a:r>
              <a:rPr lang="en-US" sz="5214">
                <a:solidFill>
                  <a:srgbClr val="008058"/>
                </a:solidFill>
                <a:latin typeface="Barlow Heavy"/>
              </a:rPr>
              <a:t>LOCAL SPORTS CLUBS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ARTS 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CULTURE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HOUSING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HEALTH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DISABILITY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ELDER CARE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TIDYTOWNS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FAMILY RESOURCE CENTRES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BEACH CLEANS</a:t>
            </a:r>
            <a:r>
              <a:rPr lang="en-US" sz="5214">
                <a:solidFill>
                  <a:srgbClr val="F8C045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ANIMAL RESCUE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ADVOCACY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ADULT EDUCATION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RESIDENTS' ASSOCIATIONS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NURSING HOMES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THEATRE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COMMUNITY DEVELOPMENT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 OUTDOOR RECREATION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SOCIAL ENTERPRISE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ENVIRONMENT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COMMUNITY GARDENS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HELPLINES</a:t>
            </a:r>
            <a:r>
              <a:rPr lang="en-US" sz="5214">
                <a:solidFill>
                  <a:srgbClr val="000000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MENTAL HEALTH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LGBTQ+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YOUTH CLUBS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INTERNATIONAL </a:t>
            </a:r>
          </a:p>
          <a:p>
            <a:pPr algn="r">
              <a:lnSpc>
                <a:spcPts val="7300"/>
              </a:lnSpc>
            </a:pPr>
            <a:r>
              <a:rPr lang="en-US" sz="5214">
                <a:solidFill>
                  <a:srgbClr val="FFE300"/>
                </a:solidFill>
                <a:latin typeface="Barlow Heavy"/>
              </a:rPr>
              <a:t>DEVELOPMENT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 MIGRANT SUPPORT </a:t>
            </a:r>
            <a:r>
              <a:rPr lang="en-US" sz="5214">
                <a:solidFill>
                  <a:srgbClr val="FFFFFF"/>
                </a:solidFill>
                <a:latin typeface="Barlow Heavy"/>
              </a:rPr>
              <a:t>HUMAN RIGHTS  </a:t>
            </a:r>
            <a:r>
              <a:rPr lang="en-US" sz="5214">
                <a:solidFill>
                  <a:srgbClr val="008058"/>
                </a:solidFill>
                <a:latin typeface="Barlow Heavy"/>
              </a:rPr>
              <a:t>PARENT SUPPORT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 </a:t>
            </a:r>
            <a:r>
              <a:rPr lang="en-US" sz="5214">
                <a:solidFill>
                  <a:srgbClr val="FFE300"/>
                </a:solidFill>
                <a:latin typeface="Barlow Heavy"/>
              </a:rPr>
              <a:t>CHILDREN'S WELFARE</a:t>
            </a:r>
            <a:r>
              <a:rPr lang="en-US" sz="5214">
                <a:solidFill>
                  <a:srgbClr val="ED3025"/>
                </a:solidFill>
                <a:latin typeface="Barlow Heavy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263" y="294005"/>
            <a:ext cx="19047682" cy="9915032"/>
            <a:chOff x="0" y="0"/>
            <a:chExt cx="25396910" cy="13220043"/>
          </a:xfrm>
        </p:grpSpPr>
        <p:sp>
          <p:nvSpPr>
            <p:cNvPr id="3" name="TextBox 3"/>
            <p:cNvSpPr txBox="1"/>
            <p:nvPr/>
          </p:nvSpPr>
          <p:spPr>
            <a:xfrm>
              <a:off x="0" y="-123825"/>
              <a:ext cx="13206954" cy="1440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206954" y="12498471"/>
              <a:ext cx="12189956" cy="721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39685" y="0"/>
            <a:ext cx="7819615" cy="10426153"/>
          </a:xfrm>
          <a:custGeom>
            <a:avLst/>
            <a:gdLst/>
            <a:ahLst/>
            <a:cxnLst/>
            <a:rect l="l" t="t" r="r" b="b"/>
            <a:pathLst>
              <a:path w="7819615" h="10426153">
                <a:moveTo>
                  <a:pt x="0" y="0"/>
                </a:moveTo>
                <a:lnTo>
                  <a:pt x="7819615" y="0"/>
                </a:lnTo>
                <a:lnTo>
                  <a:pt x="7819615" y="10426153"/>
                </a:lnTo>
                <a:lnTo>
                  <a:pt x="0" y="1042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64865" flipV="1">
            <a:off x="4977701" y="2989808"/>
            <a:ext cx="3811631" cy="1721740"/>
          </a:xfrm>
          <a:custGeom>
            <a:avLst/>
            <a:gdLst/>
            <a:ahLst/>
            <a:cxnLst/>
            <a:rect l="l" t="t" r="r" b="b"/>
            <a:pathLst>
              <a:path w="3811631" h="1721740">
                <a:moveTo>
                  <a:pt x="0" y="1721740"/>
                </a:moveTo>
                <a:lnTo>
                  <a:pt x="3811630" y="1721740"/>
                </a:lnTo>
                <a:lnTo>
                  <a:pt x="3811630" y="0"/>
                </a:lnTo>
                <a:lnTo>
                  <a:pt x="0" y="0"/>
                </a:lnTo>
                <a:lnTo>
                  <a:pt x="0" y="172174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83822" y="2306960"/>
            <a:ext cx="4511576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5A0C5"/>
                </a:solidFill>
                <a:latin typeface="Barlow Heavy"/>
              </a:rPr>
              <a:t>This is Paul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263" y="294005"/>
            <a:ext cx="19047682" cy="9915032"/>
            <a:chOff x="0" y="0"/>
            <a:chExt cx="25396910" cy="13220043"/>
          </a:xfrm>
        </p:grpSpPr>
        <p:sp>
          <p:nvSpPr>
            <p:cNvPr id="3" name="TextBox 3"/>
            <p:cNvSpPr txBox="1"/>
            <p:nvPr/>
          </p:nvSpPr>
          <p:spPr>
            <a:xfrm>
              <a:off x="0" y="-123825"/>
              <a:ext cx="13206954" cy="1440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206954" y="12498471"/>
              <a:ext cx="12189956" cy="721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40155" y="0"/>
            <a:ext cx="5246040" cy="3497360"/>
          </a:xfrm>
          <a:custGeom>
            <a:avLst/>
            <a:gdLst/>
            <a:ahLst/>
            <a:cxnLst/>
            <a:rect l="l" t="t" r="r" b="b"/>
            <a:pathLst>
              <a:path w="5246040" h="3497360">
                <a:moveTo>
                  <a:pt x="0" y="0"/>
                </a:moveTo>
                <a:lnTo>
                  <a:pt x="5246040" y="0"/>
                </a:lnTo>
                <a:lnTo>
                  <a:pt x="5246040" y="3497360"/>
                </a:lnTo>
                <a:lnTo>
                  <a:pt x="0" y="349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02288">
            <a:off x="230488" y="168887"/>
            <a:ext cx="5117969" cy="5354183"/>
          </a:xfrm>
          <a:custGeom>
            <a:avLst/>
            <a:gdLst/>
            <a:ahLst/>
            <a:cxnLst/>
            <a:rect l="l" t="t" r="r" b="b"/>
            <a:pathLst>
              <a:path w="5117969" h="5354183">
                <a:moveTo>
                  <a:pt x="0" y="0"/>
                </a:moveTo>
                <a:lnTo>
                  <a:pt x="5117969" y="0"/>
                </a:lnTo>
                <a:lnTo>
                  <a:pt x="5117969" y="5354184"/>
                </a:lnTo>
                <a:lnTo>
                  <a:pt x="0" y="5354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69708" y="5251521"/>
            <a:ext cx="5471583" cy="4571230"/>
          </a:xfrm>
          <a:custGeom>
            <a:avLst/>
            <a:gdLst/>
            <a:ahLst/>
            <a:cxnLst/>
            <a:rect l="l" t="t" r="r" b="b"/>
            <a:pathLst>
              <a:path w="5471583" h="4571230">
                <a:moveTo>
                  <a:pt x="0" y="0"/>
                </a:moveTo>
                <a:lnTo>
                  <a:pt x="5471583" y="0"/>
                </a:lnTo>
                <a:lnTo>
                  <a:pt x="5471583" y="4571230"/>
                </a:lnTo>
                <a:lnTo>
                  <a:pt x="0" y="4571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53534" y="1574915"/>
            <a:ext cx="5514910" cy="3676607"/>
          </a:xfrm>
          <a:custGeom>
            <a:avLst/>
            <a:gdLst/>
            <a:ahLst/>
            <a:cxnLst/>
            <a:rect l="l" t="t" r="r" b="b"/>
            <a:pathLst>
              <a:path w="5514910" h="3676607">
                <a:moveTo>
                  <a:pt x="0" y="0"/>
                </a:moveTo>
                <a:lnTo>
                  <a:pt x="5514910" y="0"/>
                </a:lnTo>
                <a:lnTo>
                  <a:pt x="5514910" y="3676606"/>
                </a:lnTo>
                <a:lnTo>
                  <a:pt x="0" y="3676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2127">
            <a:off x="2625490" y="4187996"/>
            <a:ext cx="8700312" cy="6024773"/>
          </a:xfrm>
          <a:custGeom>
            <a:avLst/>
            <a:gdLst/>
            <a:ahLst/>
            <a:cxnLst/>
            <a:rect l="l" t="t" r="r" b="b"/>
            <a:pathLst>
              <a:path w="8700312" h="6024773">
                <a:moveTo>
                  <a:pt x="0" y="0"/>
                </a:moveTo>
                <a:lnTo>
                  <a:pt x="8700312" y="0"/>
                </a:lnTo>
                <a:lnTo>
                  <a:pt x="8700312" y="6024773"/>
                </a:lnTo>
                <a:lnTo>
                  <a:pt x="0" y="60247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38964">
            <a:off x="9371804" y="3960195"/>
            <a:ext cx="6062250" cy="6043216"/>
          </a:xfrm>
          <a:custGeom>
            <a:avLst/>
            <a:gdLst/>
            <a:ahLst/>
            <a:cxnLst/>
            <a:rect l="l" t="t" r="r" b="b"/>
            <a:pathLst>
              <a:path w="6062250" h="6043216">
                <a:moveTo>
                  <a:pt x="0" y="0"/>
                </a:moveTo>
                <a:lnTo>
                  <a:pt x="6062249" y="0"/>
                </a:lnTo>
                <a:lnTo>
                  <a:pt x="6062249" y="6043216"/>
                </a:lnTo>
                <a:lnTo>
                  <a:pt x="0" y="6043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71408">
            <a:off x="12441470" y="322794"/>
            <a:ext cx="6194239" cy="3829384"/>
          </a:xfrm>
          <a:custGeom>
            <a:avLst/>
            <a:gdLst/>
            <a:ahLst/>
            <a:cxnLst/>
            <a:rect l="l" t="t" r="r" b="b"/>
            <a:pathLst>
              <a:path w="6194239" h="3829384">
                <a:moveTo>
                  <a:pt x="0" y="0"/>
                </a:moveTo>
                <a:lnTo>
                  <a:pt x="6194239" y="0"/>
                </a:lnTo>
                <a:lnTo>
                  <a:pt x="6194239" y="3829384"/>
                </a:lnTo>
                <a:lnTo>
                  <a:pt x="0" y="3829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94939">
            <a:off x="-256311" y="6491578"/>
            <a:ext cx="5540728" cy="3718281"/>
          </a:xfrm>
          <a:custGeom>
            <a:avLst/>
            <a:gdLst/>
            <a:ahLst/>
            <a:cxnLst/>
            <a:rect l="l" t="t" r="r" b="b"/>
            <a:pathLst>
              <a:path w="5540728" h="3718281">
                <a:moveTo>
                  <a:pt x="0" y="0"/>
                </a:moveTo>
                <a:lnTo>
                  <a:pt x="5540728" y="0"/>
                </a:lnTo>
                <a:lnTo>
                  <a:pt x="5540728" y="3718281"/>
                </a:lnTo>
                <a:lnTo>
                  <a:pt x="0" y="37182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053" y="249238"/>
            <a:ext cx="9894074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D3025"/>
                </a:solidFill>
                <a:latin typeface="Barlow Heavy"/>
              </a:rPr>
              <a:t>Campaign Research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9247" y="2110565"/>
            <a:ext cx="17998753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Bold"/>
              </a:rPr>
              <a:t>30%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 of our public survey participants said they have </a:t>
            </a:r>
            <a:r>
              <a:rPr lang="en-US" sz="3000">
                <a:solidFill>
                  <a:srgbClr val="000000"/>
                </a:solidFill>
                <a:latin typeface="Montserrat Bold"/>
              </a:rPr>
              <a:t>volunteered with a charity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 in the past year, A further 17% said someone in their household volunteered.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>
                <a:solidFill>
                  <a:srgbClr val="000000"/>
                </a:solidFill>
                <a:latin typeface="Montserrat Bold"/>
              </a:rPr>
              <a:t>21%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 said they have </a:t>
            </a:r>
            <a:r>
              <a:rPr lang="en-US" sz="3000">
                <a:solidFill>
                  <a:srgbClr val="000000"/>
                </a:solidFill>
                <a:latin typeface="Montserrat Bold"/>
              </a:rPr>
              <a:t>volunteered with a community group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, 15% said someone in their household.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Bold"/>
              </a:rPr>
              <a:t>52%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 say volunteering is something they do or would </a:t>
            </a:r>
            <a:r>
              <a:rPr lang="en-US" sz="3000">
                <a:solidFill>
                  <a:srgbClr val="000000"/>
                </a:solidFill>
                <a:latin typeface="Montserrat Bold"/>
              </a:rPr>
              <a:t>personally get a lot out of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Bold"/>
              </a:rPr>
              <a:t>52% said in an ideal world we wouldn’t need volunteers.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 Bold"/>
              </a:rPr>
              <a:t>49%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 said giving time to an organisation is </a:t>
            </a:r>
            <a:r>
              <a:rPr lang="en-US" sz="3000">
                <a:solidFill>
                  <a:srgbClr val="000000"/>
                </a:solidFill>
                <a:latin typeface="Montserrat Bold"/>
              </a:rPr>
              <a:t>more valuable than donating money</a:t>
            </a:r>
            <a:r>
              <a:rPr lang="en-US" sz="3000">
                <a:solidFill>
                  <a:srgbClr val="000000"/>
                </a:solidFill>
                <a:latin typeface="Montserrat"/>
              </a:rPr>
              <a:t> (8% disagreed).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The biggest deterrent to volunteering is </a:t>
            </a:r>
            <a:r>
              <a:rPr lang="en-US" sz="3000">
                <a:solidFill>
                  <a:srgbClr val="000000"/>
                </a:solidFill>
                <a:latin typeface="Montserrat Bold"/>
              </a:rPr>
              <a:t>not having enough time - 36%.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Other deterrents include not knowing enough about volunteer opportunities (16%), not being asked (16%,) not finding an opportunity that suits (15%), not being clear about the benefits (10%).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Lots of confusion around who is and isn’t paid, and who should and shouldn’t be paid.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7686" y="-878576"/>
            <a:ext cx="18685686" cy="14069008"/>
          </a:xfrm>
          <a:custGeom>
            <a:avLst/>
            <a:gdLst/>
            <a:ahLst/>
            <a:cxnLst/>
            <a:rect l="l" t="t" r="r" b="b"/>
            <a:pathLst>
              <a:path w="18685686" h="14069008">
                <a:moveTo>
                  <a:pt x="0" y="0"/>
                </a:moveTo>
                <a:lnTo>
                  <a:pt x="18685686" y="0"/>
                </a:lnTo>
                <a:lnTo>
                  <a:pt x="18685686" y="14069007"/>
                </a:lnTo>
                <a:lnTo>
                  <a:pt x="0" y="1406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4171" y="768390"/>
            <a:ext cx="15499659" cy="8750220"/>
            <a:chOff x="0" y="0"/>
            <a:chExt cx="4082215" cy="2304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82215" cy="2304585"/>
            </a:xfrm>
            <a:custGeom>
              <a:avLst/>
              <a:gdLst/>
              <a:ahLst/>
              <a:cxnLst/>
              <a:rect l="l" t="t" r="r" b="b"/>
              <a:pathLst>
                <a:path w="4082215" h="2304585">
                  <a:moveTo>
                    <a:pt x="0" y="0"/>
                  </a:moveTo>
                  <a:lnTo>
                    <a:pt x="4082215" y="0"/>
                  </a:lnTo>
                  <a:lnTo>
                    <a:pt x="4082215" y="2304585"/>
                  </a:lnTo>
                  <a:lnTo>
                    <a:pt x="0" y="23045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082215" cy="2304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43070" y="2419211"/>
            <a:ext cx="15959860" cy="6487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Individual stories can have big impact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Avoid the generic and include personal anecdotes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Communicate the skills of volunteers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Share the motivations of your volunteers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Show the behind the scenes of their roles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Discuss the impact of their roles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Take lots and lots of photos! </a:t>
            </a:r>
          </a:p>
          <a:p>
            <a:pPr marL="885184" lvl="1" indent="-442592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8058"/>
                </a:solidFill>
                <a:latin typeface="Montserrat Bold"/>
              </a:rPr>
              <a:t>Encourage them to talk about what they gain from their experience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22056" y="857250"/>
            <a:ext cx="12465857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ED3025"/>
                </a:solidFill>
                <a:latin typeface="Barlow Heavy"/>
              </a:rPr>
              <a:t>Telling Volunteer Stories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263" y="294005"/>
            <a:ext cx="19047682" cy="9915032"/>
            <a:chOff x="0" y="0"/>
            <a:chExt cx="25396910" cy="13220043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l="657" r="657"/>
            <a:stretch>
              <a:fillRect/>
            </a:stretch>
          </p:blipFill>
          <p:spPr>
            <a:xfrm>
              <a:off x="2511312" y="1951834"/>
              <a:ext cx="18118008" cy="10327264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123825"/>
              <a:ext cx="13206954" cy="1440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>
                  <a:solidFill>
                    <a:srgbClr val="FFE300"/>
                  </a:solidFill>
                  <a:latin typeface="Barlow Heavy"/>
                </a:rPr>
                <a:t>Volunteering Video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206954" y="12498471"/>
              <a:ext cx="12189956" cy="721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0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86530" y="-999688"/>
            <a:ext cx="7333098" cy="11700409"/>
          </a:xfrm>
          <a:custGeom>
            <a:avLst/>
            <a:gdLst/>
            <a:ahLst/>
            <a:cxnLst/>
            <a:rect l="l" t="t" r="r" b="b"/>
            <a:pathLst>
              <a:path w="7333098" h="11700409">
                <a:moveTo>
                  <a:pt x="0" y="0"/>
                </a:moveTo>
                <a:lnTo>
                  <a:pt x="7333098" y="0"/>
                </a:lnTo>
                <a:lnTo>
                  <a:pt x="7333098" y="11700409"/>
                </a:lnTo>
                <a:lnTo>
                  <a:pt x="0" y="11700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7828" r="-582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361440"/>
            <a:ext cx="11194696" cy="880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/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Send us your stories</a:t>
            </a:r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Sign up to the Good News Gazette and send good news our way - weact.ie/subscribe</a:t>
            </a:r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Follow the campaign on social media @WeActIreland –share what we post or use the hashtag #WeAct</a:t>
            </a:r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Get your teams involved in the campaign – download the toolkit, use our templates, put our posters up in offices and public spaces, add our logo to your website</a:t>
            </a:r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Take the We Act Pledge</a:t>
            </a:r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Come along to our training and our events  </a:t>
            </a:r>
          </a:p>
          <a:p>
            <a:pPr marL="734058" lvl="1" indent="-367029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 Bold"/>
              </a:rPr>
              <a:t>Get involved with our calls to action</a:t>
            </a:r>
          </a:p>
          <a:p>
            <a:pPr>
              <a:lnSpc>
                <a:spcPts val="1903"/>
              </a:lnSpc>
            </a:pPr>
            <a:endParaRPr lang="en-US" sz="3399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7072" y="514985"/>
            <a:ext cx="8775622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8058"/>
                </a:solidFill>
                <a:latin typeface="Barlow Heavy"/>
              </a:rPr>
              <a:t>Visit WeAct.ie/Get-Involved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4879" y="5143500"/>
            <a:ext cx="18617758" cy="5158446"/>
            <a:chOff x="0" y="0"/>
            <a:chExt cx="6297859" cy="17449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7859" cy="1744956"/>
            </a:xfrm>
            <a:custGeom>
              <a:avLst/>
              <a:gdLst/>
              <a:ahLst/>
              <a:cxnLst/>
              <a:rect l="l" t="t" r="r" b="b"/>
              <a:pathLst>
                <a:path w="6297859" h="1744956">
                  <a:moveTo>
                    <a:pt x="0" y="0"/>
                  </a:moveTo>
                  <a:lnTo>
                    <a:pt x="6297859" y="0"/>
                  </a:lnTo>
                  <a:lnTo>
                    <a:pt x="6297859" y="1744956"/>
                  </a:lnTo>
                  <a:lnTo>
                    <a:pt x="0" y="1744956"/>
                  </a:lnTo>
                  <a:close/>
                </a:path>
              </a:pathLst>
            </a:custGeom>
            <a:solidFill>
              <a:srgbClr val="00805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022206" y="583527"/>
            <a:ext cx="12243588" cy="380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>
                <a:solidFill>
                  <a:srgbClr val="008058"/>
                </a:solidFill>
                <a:latin typeface="Barlow Heavy"/>
              </a:rPr>
              <a:t>Any Questions or Feedback?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22206" y="5481569"/>
            <a:ext cx="12243588" cy="50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5A0C5"/>
                </a:solidFill>
                <a:latin typeface="Montserrat Medium"/>
              </a:rPr>
              <a:t>Email: </a:t>
            </a: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5A0C5"/>
                </a:solidFill>
                <a:latin typeface="Montserrat"/>
              </a:rPr>
              <a:t>info@WeAct.ie</a:t>
            </a:r>
          </a:p>
          <a:p>
            <a:pPr algn="ctr">
              <a:lnSpc>
                <a:spcPts val="6719"/>
              </a:lnSpc>
            </a:pPr>
            <a:endParaRPr lang="en-US" sz="4799">
              <a:solidFill>
                <a:srgbClr val="F5A0C5"/>
              </a:solidFill>
              <a:latin typeface="Montserrat"/>
            </a:endParaRP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5A0C5"/>
                </a:solidFill>
                <a:latin typeface="Montserrat Medium"/>
              </a:rPr>
              <a:t>Visit: </a:t>
            </a: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5A0C5"/>
                </a:solidFill>
                <a:latin typeface="Montserrat Medium"/>
              </a:rPr>
              <a:t>WeAct.ie/get-involved</a:t>
            </a:r>
          </a:p>
          <a:p>
            <a:pPr algn="ctr">
              <a:lnSpc>
                <a:spcPts val="6719"/>
              </a:lnSpc>
            </a:pPr>
            <a:endParaRPr lang="en-US" sz="4799">
              <a:solidFill>
                <a:srgbClr val="F5A0C5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32C0F5F7CC1849ABC3BB6BC570D734" ma:contentTypeVersion="24" ma:contentTypeDescription="Create a new document." ma:contentTypeScope="" ma:versionID="f5bff3619e299495723f31b8a3ac11c9">
  <xsd:schema xmlns:xsd="http://www.w3.org/2001/XMLSchema" xmlns:xs="http://www.w3.org/2001/XMLSchema" xmlns:p="http://schemas.microsoft.com/office/2006/metadata/properties" xmlns:ns1="http://schemas.microsoft.com/sharepoint/v3" xmlns:ns2="3e0e0d6c-3e6b-42ec-b59f-7db14f7c7a19" xmlns:ns3="60daceeb-bbb8-4463-a2ea-3ef0447cd51a" targetNamespace="http://schemas.microsoft.com/office/2006/metadata/properties" ma:root="true" ma:fieldsID="76e1aae1229b611b873806d214ef89ce" ns1:_="" ns2:_="" ns3:_="">
    <xsd:import namespace="http://schemas.microsoft.com/sharepoint/v3"/>
    <xsd:import namespace="3e0e0d6c-3e6b-42ec-b59f-7db14f7c7a19"/>
    <xsd:import namespace="60daceeb-bbb8-4463-a2ea-3ef0447cd5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Checked" minOccurs="0"/>
                <xsd:element ref="ns2:Checked1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e0d6c-3e6b-42ec-b59f-7db14f7c7a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Checked" ma:index="23" nillable="true" ma:displayName="Checked" ma:default="1" ma:format="Dropdown" ma:internalName="Checked">
      <xsd:simpleType>
        <xsd:restriction base="dms:Boolean"/>
      </xsd:simpleType>
    </xsd:element>
    <xsd:element name="Checked1" ma:index="24" ma:displayName="Checked 1" ma:default="1" ma:format="Dropdown" ma:internalName="Checked1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2648a34-2138-4432-bdba-6bd3e31df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aceeb-bbb8-4463-a2ea-3ef0447cd51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0d3d3e31-7769-478a-a006-5f8ef0dc9cac}" ma:internalName="TaxCatchAll" ma:showField="CatchAllData" ma:web="60daceeb-bbb8-4463-a2ea-3ef0447cd5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3E45DE-2566-407C-97B5-0E0EFE726930}"/>
</file>

<file path=customXml/itemProps2.xml><?xml version="1.0" encoding="utf-8"?>
<ds:datastoreItem xmlns:ds="http://schemas.openxmlformats.org/officeDocument/2006/customXml" ds:itemID="{802D0149-2534-4FEF-9657-81048092D05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 Ireland Conference</dc:title>
  <cp:revision>2</cp:revision>
  <dcterms:created xsi:type="dcterms:W3CDTF">2006-08-16T00:00:00Z</dcterms:created>
  <dcterms:modified xsi:type="dcterms:W3CDTF">2024-04-24T15:24:45Z</dcterms:modified>
  <dc:identifier>DAGDUaVMc08</dc:identifier>
</cp:coreProperties>
</file>