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media/image16.jpg" ContentType="image/jpg"/>
  <Override PartName="/ppt/notesSlides/notesSlide1.xml" ContentType="application/vnd.openxmlformats-officedocument.presentationml.notesSlide+xml"/>
  <Override PartName="/ppt/media/image18.jpg" ContentType="image/jpg"/>
  <Override PartName="/ppt/media/image19.jpg" ContentType="image/jpg"/>
  <Override PartName="/ppt/media/image2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44"/>
  </p:notesMasterIdLst>
  <p:sldIdLst>
    <p:sldId id="256" r:id="rId5"/>
    <p:sldId id="705" r:id="rId6"/>
    <p:sldId id="958" r:id="rId7"/>
    <p:sldId id="960" r:id="rId8"/>
    <p:sldId id="4627" r:id="rId9"/>
    <p:sldId id="957" r:id="rId10"/>
    <p:sldId id="4638" r:id="rId11"/>
    <p:sldId id="4630" r:id="rId12"/>
    <p:sldId id="4624" r:id="rId13"/>
    <p:sldId id="4635" r:id="rId14"/>
    <p:sldId id="4640" r:id="rId15"/>
    <p:sldId id="4636" r:id="rId16"/>
    <p:sldId id="4637" r:id="rId17"/>
    <p:sldId id="4639" r:id="rId18"/>
    <p:sldId id="4642" r:id="rId19"/>
    <p:sldId id="4641" r:id="rId20"/>
    <p:sldId id="4628" r:id="rId21"/>
    <p:sldId id="261" r:id="rId22"/>
    <p:sldId id="4626" r:id="rId23"/>
    <p:sldId id="4616" r:id="rId24"/>
    <p:sldId id="959" r:id="rId25"/>
    <p:sldId id="4645" r:id="rId26"/>
    <p:sldId id="4652" r:id="rId27"/>
    <p:sldId id="703" r:id="rId28"/>
    <p:sldId id="702" r:id="rId29"/>
    <p:sldId id="975" r:id="rId30"/>
    <p:sldId id="696" r:id="rId31"/>
    <p:sldId id="4631" r:id="rId32"/>
    <p:sldId id="954" r:id="rId33"/>
    <p:sldId id="4646" r:id="rId34"/>
    <p:sldId id="943" r:id="rId35"/>
    <p:sldId id="948" r:id="rId36"/>
    <p:sldId id="949" r:id="rId37"/>
    <p:sldId id="950" r:id="rId38"/>
    <p:sldId id="4647" r:id="rId39"/>
    <p:sldId id="4649" r:id="rId40"/>
    <p:sldId id="4650" r:id="rId41"/>
    <p:sldId id="273" r:id="rId42"/>
    <p:sldId id="956" r:id="rId4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C5D"/>
    <a:srgbClr val="F5F5F5"/>
    <a:srgbClr val="F5EBF5"/>
    <a:srgbClr val="B2BB01"/>
    <a:srgbClr val="2C2E33"/>
    <a:srgbClr val="582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24"/>
    <p:restoredTop sz="95492"/>
  </p:normalViewPr>
  <p:slideViewPr>
    <p:cSldViewPr snapToGrid="0">
      <p:cViewPr varScale="1">
        <p:scale>
          <a:sx n="86" d="100"/>
          <a:sy n="86" d="100"/>
        </p:scale>
        <p:origin x="248" y="4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b="0" baseline="0" dirty="0">
                <a:solidFill>
                  <a:srgbClr val="032C5D"/>
                </a:solidFill>
                <a:latin typeface="DM Serif Display" pitchFamily="2" charset="0"/>
              </a:rPr>
              <a:t>Diagramtitel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02A-7642-964A-07F1A4352EDC}"/>
            </c:ext>
          </c:extLst>
        </c:ser>
        <c:ser>
          <c:idx val="1"/>
          <c:order val="1"/>
          <c:tx>
            <c:strRef>
              <c:f>'Ark1'!$C$1</c:f>
              <c:strCache>
                <c:ptCount val="1"/>
                <c:pt idx="0">
                  <c:v>Serie 2</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02A-7642-964A-07F1A4352EDC}"/>
            </c:ext>
          </c:extLst>
        </c:ser>
        <c:ser>
          <c:idx val="2"/>
          <c:order val="2"/>
          <c:tx>
            <c:strRef>
              <c:f>'Ark1'!$D$1</c:f>
              <c:strCache>
                <c:ptCount val="1"/>
                <c:pt idx="0">
                  <c:v>Serie 3</c:v>
                </c:pt>
              </c:strCache>
            </c:strRef>
          </c:tx>
          <c:spPr>
            <a:solidFill>
              <a:schemeClr val="accent3"/>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02A-7642-964A-07F1A4352EDC}"/>
            </c:ext>
          </c:extLst>
        </c:ser>
        <c:dLbls>
          <c:showLegendKey val="0"/>
          <c:showVal val="0"/>
          <c:showCatName val="0"/>
          <c:showSerName val="0"/>
          <c:showPercent val="0"/>
          <c:showBubbleSize val="0"/>
        </c:dLbls>
        <c:gapWidth val="219"/>
        <c:overlap val="-27"/>
        <c:axId val="1906518047"/>
        <c:axId val="2012235087"/>
      </c:barChart>
      <c:catAx>
        <c:axId val="190651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32C5D"/>
                </a:solidFill>
                <a:latin typeface="Work Sans" pitchFamily="2" charset="77"/>
                <a:ea typeface="+mn-ea"/>
                <a:cs typeface="+mn-cs"/>
              </a:defRPr>
            </a:pPr>
            <a:endParaRPr lang="da-DK"/>
          </a:p>
        </c:txPr>
        <c:crossAx val="2012235087"/>
        <c:crosses val="autoZero"/>
        <c:auto val="1"/>
        <c:lblAlgn val="ctr"/>
        <c:lblOffset val="100"/>
        <c:noMultiLvlLbl val="0"/>
      </c:catAx>
      <c:valAx>
        <c:axId val="2012235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32C5D"/>
                </a:solidFill>
                <a:latin typeface="Work Sans" pitchFamily="2" charset="77"/>
                <a:ea typeface="+mn-ea"/>
                <a:cs typeface="+mn-cs"/>
              </a:defRPr>
            </a:pPr>
            <a:endParaRPr lang="da-DK"/>
          </a:p>
        </c:txPr>
        <c:crossAx val="1906518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32C5D"/>
              </a:solidFill>
              <a:latin typeface="Work Sans" pitchFamily="2" charset="77"/>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b="0" i="0" baseline="0" dirty="0">
                <a:solidFill>
                  <a:srgbClr val="032C5D"/>
                </a:solidFill>
                <a:latin typeface="DM Serif Display" pitchFamily="2" charset="0"/>
              </a:rPr>
              <a:t>Diagramtitel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'Ark1'!$A$2:$A$5</c:f>
              <c:strCache>
                <c:ptCount val="4"/>
                <c:pt idx="0">
                  <c:v>Kategori 1</c:v>
                </c:pt>
                <c:pt idx="1">
                  <c:v>Kategori 2</c:v>
                </c:pt>
                <c:pt idx="2">
                  <c:v>Kategori 3</c:v>
                </c:pt>
                <c:pt idx="3">
                  <c:v>Kategori 4</c:v>
                </c:pt>
              </c:strCache>
            </c:strRef>
          </c:cat>
          <c:val>
            <c:numRef>
              <c:f>'Ark1'!$B$2:$B$5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E8B-F94D-BE8D-147EF783372A}"/>
            </c:ext>
          </c:extLst>
        </c:ser>
        <c:ser>
          <c:idx val="1"/>
          <c:order val="1"/>
          <c:tx>
            <c:strRef>
              <c:f>'Ark1'!$C$1</c:f>
              <c:strCache>
                <c:ptCount val="1"/>
                <c:pt idx="0">
                  <c:v>Serie 2</c:v>
                </c:pt>
              </c:strCache>
            </c:strRef>
          </c:tx>
          <c:spPr>
            <a:solidFill>
              <a:schemeClr val="accent2"/>
            </a:solidFill>
            <a:ln>
              <a:noFill/>
            </a:ln>
            <a:effectLst/>
          </c:spPr>
          <c:invertIfNegative val="0"/>
          <c:cat>
            <c:strRef>
              <c:f>'Ark1'!$A$2:$A$5</c:f>
              <c:strCache>
                <c:ptCount val="4"/>
                <c:pt idx="0">
                  <c:v>Kategori 1</c:v>
                </c:pt>
                <c:pt idx="1">
                  <c:v>Kategori 2</c:v>
                </c:pt>
                <c:pt idx="2">
                  <c:v>Kategori 3</c:v>
                </c:pt>
                <c:pt idx="3">
                  <c:v>Kategori 4</c:v>
                </c:pt>
              </c:strCache>
            </c:strRef>
          </c:cat>
          <c:val>
            <c:numRef>
              <c:f>'Ark1'!$C$2:$C$5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E8B-F94D-BE8D-147EF783372A}"/>
            </c:ext>
          </c:extLst>
        </c:ser>
        <c:ser>
          <c:idx val="2"/>
          <c:order val="2"/>
          <c:tx>
            <c:strRef>
              <c:f>'Ark1'!$D$1</c:f>
              <c:strCache>
                <c:ptCount val="1"/>
                <c:pt idx="0">
                  <c:v>Serie 3</c:v>
                </c:pt>
              </c:strCache>
            </c:strRef>
          </c:tx>
          <c:spPr>
            <a:solidFill>
              <a:schemeClr val="accent3"/>
            </a:solidFill>
            <a:ln>
              <a:noFill/>
            </a:ln>
            <a:effectLst/>
          </c:spPr>
          <c:invertIfNegative val="0"/>
          <c:cat>
            <c:strRef>
              <c:f>'Ark1'!$A$2:$A$5</c:f>
              <c:strCache>
                <c:ptCount val="4"/>
                <c:pt idx="0">
                  <c:v>Kategori 1</c:v>
                </c:pt>
                <c:pt idx="1">
                  <c:v>Kategori 2</c:v>
                </c:pt>
                <c:pt idx="2">
                  <c:v>Kategori 3</c:v>
                </c:pt>
                <c:pt idx="3">
                  <c:v>Kategori 4</c:v>
                </c:pt>
              </c:strCache>
            </c:strRef>
          </c:cat>
          <c:val>
            <c:numRef>
              <c:f>'Ark1'!$D$2:$D$5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E8B-F94D-BE8D-147EF783372A}"/>
            </c:ext>
          </c:extLst>
        </c:ser>
        <c:dLbls>
          <c:showLegendKey val="0"/>
          <c:showVal val="0"/>
          <c:showCatName val="0"/>
          <c:showSerName val="0"/>
          <c:showPercent val="0"/>
          <c:showBubbleSize val="0"/>
        </c:dLbls>
        <c:gapWidth val="219"/>
        <c:overlap val="-27"/>
        <c:axId val="1906518047"/>
        <c:axId val="2012235087"/>
      </c:barChart>
      <c:catAx>
        <c:axId val="190651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32C5D"/>
                </a:solidFill>
                <a:latin typeface="Work Sans" pitchFamily="2" charset="77"/>
                <a:ea typeface="+mn-ea"/>
                <a:cs typeface="+mn-cs"/>
              </a:defRPr>
            </a:pPr>
            <a:endParaRPr lang="da-DK"/>
          </a:p>
        </c:txPr>
        <c:crossAx val="2012235087"/>
        <c:crosses val="autoZero"/>
        <c:auto val="1"/>
        <c:lblAlgn val="ctr"/>
        <c:lblOffset val="100"/>
        <c:noMultiLvlLbl val="0"/>
      </c:catAx>
      <c:valAx>
        <c:axId val="2012235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32C5D"/>
                </a:solidFill>
                <a:latin typeface="Work Sans" pitchFamily="2" charset="77"/>
                <a:ea typeface="+mn-ea"/>
                <a:cs typeface="+mn-cs"/>
              </a:defRPr>
            </a:pPr>
            <a:endParaRPr lang="da-DK"/>
          </a:p>
        </c:txPr>
        <c:crossAx val="1906518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32C5D"/>
              </a:solidFill>
              <a:latin typeface="Work Sans" pitchFamily="2" charset="77"/>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C9007B-A89B-42D3-A5D4-98338A0420B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a-DK"/>
        </a:p>
      </dgm:t>
    </dgm:pt>
    <dgm:pt modelId="{3912A743-6A0E-4F68-8784-6A952BC978CB}">
      <dgm:prSet phldrT="[Tekst]" custT="1"/>
      <dgm:spPr/>
      <dgm:t>
        <a:bodyPr/>
        <a:lstStyle/>
        <a:p>
          <a:pPr algn="just"/>
          <a:r>
            <a:rPr lang="en-US" sz="2000" b="0" u="sng" dirty="0">
              <a:solidFill>
                <a:srgbClr val="032C5D"/>
              </a:solidFill>
              <a:effectLst/>
              <a:latin typeface="Calibri" panose="020F0502020204030204" pitchFamily="34" charset="0"/>
              <a:ea typeface="+mn-ea"/>
              <a:cs typeface="Calibri" panose="020F0502020204030204" pitchFamily="34" charset="0"/>
            </a:rPr>
            <a:t>Create a broad overview of opportunities </a:t>
          </a:r>
          <a:r>
            <a:rPr lang="en-US" sz="2000" b="0" dirty="0">
              <a:solidFill>
                <a:srgbClr val="032C5D"/>
              </a:solidFill>
              <a:effectLst/>
              <a:latin typeface="Calibri" panose="020F0502020204030204" pitchFamily="34" charset="0"/>
              <a:ea typeface="+mn-ea"/>
              <a:cs typeface="Calibri" panose="020F0502020204030204" pitchFamily="34" charset="0"/>
            </a:rPr>
            <a:t>in the local community; of organisations/voluntary communities and social activities. </a:t>
          </a:r>
          <a:endParaRPr lang="da-DK" sz="2000" dirty="0">
            <a:solidFill>
              <a:srgbClr val="032C5D"/>
            </a:solidFill>
            <a:latin typeface="Calibri" panose="020F0502020204030204" pitchFamily="34" charset="0"/>
            <a:cs typeface="Calibri" panose="020F0502020204030204" pitchFamily="34" charset="0"/>
          </a:endParaRPr>
        </a:p>
      </dgm:t>
    </dgm:pt>
    <dgm:pt modelId="{0014A7C5-F7C9-4A45-AB8C-CCF8C0FBF806}" type="parTrans" cxnId="{48AC0D27-71AC-45AE-B409-AA3582ABE4E5}">
      <dgm:prSet/>
      <dgm:spPr/>
      <dgm:t>
        <a:bodyPr/>
        <a:lstStyle/>
        <a:p>
          <a:endParaRPr lang="da-DK"/>
        </a:p>
      </dgm:t>
    </dgm:pt>
    <dgm:pt modelId="{4521BA95-6308-4C79-B9B2-57DF7159B300}" type="sibTrans" cxnId="{48AC0D27-71AC-45AE-B409-AA3582ABE4E5}">
      <dgm:prSet/>
      <dgm:spPr/>
      <dgm:t>
        <a:bodyPr/>
        <a:lstStyle/>
        <a:p>
          <a:endParaRPr lang="da-DK"/>
        </a:p>
      </dgm:t>
    </dgm:pt>
    <dgm:pt modelId="{39EB88AC-E2EE-4BE1-8716-FBCC682DFFB9}">
      <dgm:prSet phldrT="[Tekst]" custT="1"/>
      <dgm:spPr/>
      <dgm:t>
        <a:bodyPr/>
        <a:lstStyle/>
        <a:p>
          <a:r>
            <a:rPr lang="en-GB" sz="2000" b="1" noProof="0" dirty="0">
              <a:solidFill>
                <a:schemeClr val="lt1"/>
              </a:solidFill>
              <a:effectLst/>
              <a:latin typeface="Calibri" panose="020F0502020204030204" pitchFamily="34" charset="0"/>
              <a:ea typeface="+mn-ea"/>
              <a:cs typeface="Calibri" panose="020F0502020204030204" pitchFamily="34" charset="0"/>
            </a:rPr>
            <a:t>Get in contact with </a:t>
          </a:r>
          <a:r>
            <a:rPr lang="en-US" sz="2000" b="1" dirty="0">
              <a:solidFill>
                <a:schemeClr val="lt1"/>
              </a:solidFill>
              <a:effectLst/>
              <a:latin typeface="Calibri" panose="020F0502020204030204" pitchFamily="34" charset="0"/>
              <a:ea typeface="+mn-ea"/>
              <a:cs typeface="Calibri" panose="020F0502020204030204" pitchFamily="34" charset="0"/>
            </a:rPr>
            <a:t>the target group</a:t>
          </a:r>
          <a:endParaRPr lang="da-DK" sz="2000" b="1" dirty="0">
            <a:latin typeface="Calibri" panose="020F0502020204030204" pitchFamily="34" charset="0"/>
            <a:cs typeface="Calibri" panose="020F0502020204030204" pitchFamily="34" charset="0"/>
          </a:endParaRPr>
        </a:p>
      </dgm:t>
    </dgm:pt>
    <dgm:pt modelId="{6994464B-7440-4755-A953-A4D3F4E73C7B}" type="parTrans" cxnId="{17F8D5A3-5A91-4456-87B1-B1151AAC1502}">
      <dgm:prSet/>
      <dgm:spPr/>
      <dgm:t>
        <a:bodyPr/>
        <a:lstStyle/>
        <a:p>
          <a:endParaRPr lang="da-DK"/>
        </a:p>
      </dgm:t>
    </dgm:pt>
    <dgm:pt modelId="{6DD23A4F-AC08-422B-B224-72AD1F006515}" type="sibTrans" cxnId="{17F8D5A3-5A91-4456-87B1-B1151AAC1502}">
      <dgm:prSet/>
      <dgm:spPr/>
      <dgm:t>
        <a:bodyPr/>
        <a:lstStyle/>
        <a:p>
          <a:endParaRPr lang="da-DK"/>
        </a:p>
      </dgm:t>
    </dgm:pt>
    <dgm:pt modelId="{038AACB5-5CA4-4E60-B86A-407567E294BE}">
      <dgm:prSet phldrT="[Tekst]" custT="1"/>
      <dgm:spPr/>
      <dgm:t>
        <a:bodyPr/>
        <a:lstStyle/>
        <a:p>
          <a:pPr algn="just"/>
          <a:r>
            <a:rPr lang="en-US" sz="2000" b="0" u="sng" dirty="0">
              <a:solidFill>
                <a:srgbClr val="032C5D"/>
              </a:solidFill>
              <a:effectLst/>
              <a:latin typeface="Calibri" panose="020F0502020204030204" pitchFamily="34" charset="0"/>
              <a:ea typeface="+mn-ea"/>
              <a:cs typeface="Calibri" panose="020F0502020204030204" pitchFamily="34" charset="0"/>
            </a:rPr>
            <a:t>Spreading awareness</a:t>
          </a:r>
          <a:r>
            <a:rPr lang="en-US" sz="2000" b="0" dirty="0">
              <a:solidFill>
                <a:srgbClr val="032C5D"/>
              </a:solidFill>
              <a:effectLst/>
              <a:latin typeface="Calibri" panose="020F0502020204030204" pitchFamily="34" charset="0"/>
              <a:ea typeface="+mn-ea"/>
              <a:cs typeface="Calibri" panose="020F0502020204030204" pitchFamily="34" charset="0"/>
            </a:rPr>
            <a:t> through a large contact surface and communication </a:t>
          </a:r>
          <a:r>
            <a:rPr lang="en-GB" sz="2000" dirty="0"/>
            <a:t>on social media, local press etc.</a:t>
          </a:r>
          <a:endParaRPr lang="da-DK" sz="2000" dirty="0">
            <a:solidFill>
              <a:srgbClr val="032C5D"/>
            </a:solidFill>
          </a:endParaRPr>
        </a:p>
      </dgm:t>
    </dgm:pt>
    <dgm:pt modelId="{D623F4E5-4D67-4C21-9AE9-8917D7344561}" type="parTrans" cxnId="{2CF851F4-494D-459A-82F6-E1B1423369D0}">
      <dgm:prSet/>
      <dgm:spPr/>
      <dgm:t>
        <a:bodyPr/>
        <a:lstStyle/>
        <a:p>
          <a:endParaRPr lang="da-DK"/>
        </a:p>
      </dgm:t>
    </dgm:pt>
    <dgm:pt modelId="{5DE24ED2-DC96-48B3-BFCB-A584DDC3DEBD}" type="sibTrans" cxnId="{2CF851F4-494D-459A-82F6-E1B1423369D0}">
      <dgm:prSet/>
      <dgm:spPr/>
      <dgm:t>
        <a:bodyPr/>
        <a:lstStyle/>
        <a:p>
          <a:endParaRPr lang="da-DK"/>
        </a:p>
      </dgm:t>
    </dgm:pt>
    <dgm:pt modelId="{63AA9A76-07CF-CE4A-9268-FE66771A530A}">
      <dgm:prSet phldrT="[Tekst]" custT="1"/>
      <dgm:spPr/>
      <dgm:t>
        <a:bodyPr/>
        <a:lstStyle/>
        <a:p>
          <a:pPr algn="l"/>
          <a:endParaRPr lang="da-DK" sz="3000" dirty="0">
            <a:latin typeface="Calibri" panose="020F0502020204030204" pitchFamily="34" charset="0"/>
            <a:cs typeface="Calibri" panose="020F0502020204030204" pitchFamily="34" charset="0"/>
          </a:endParaRPr>
        </a:p>
      </dgm:t>
    </dgm:pt>
    <dgm:pt modelId="{5AA2271C-6547-5746-9E03-DC6342BC4F3F}" type="parTrans" cxnId="{D3161777-7979-814D-A612-8778172B3ED8}">
      <dgm:prSet/>
      <dgm:spPr/>
      <dgm:t>
        <a:bodyPr/>
        <a:lstStyle/>
        <a:p>
          <a:endParaRPr lang="da-DK"/>
        </a:p>
      </dgm:t>
    </dgm:pt>
    <dgm:pt modelId="{928E893F-E297-7546-96B5-9FAD5010D904}" type="sibTrans" cxnId="{D3161777-7979-814D-A612-8778172B3ED8}">
      <dgm:prSet/>
      <dgm:spPr/>
      <dgm:t>
        <a:bodyPr/>
        <a:lstStyle/>
        <a:p>
          <a:endParaRPr lang="da-DK"/>
        </a:p>
      </dgm:t>
    </dgm:pt>
    <dgm:pt modelId="{20B773B6-FB7D-46D6-B850-3B1425A9D1CA}">
      <dgm:prSet phldrT="[Tekst]" custT="1"/>
      <dgm:spPr/>
      <dgm:t>
        <a:bodyPr/>
        <a:lstStyle/>
        <a:p>
          <a:r>
            <a:rPr lang="en-US" sz="2000" b="1" dirty="0">
              <a:solidFill>
                <a:schemeClr val="lt1"/>
              </a:solidFill>
              <a:effectLst/>
              <a:latin typeface="Calibri" panose="020F0502020204030204" pitchFamily="34" charset="0"/>
              <a:ea typeface="+mn-ea"/>
              <a:cs typeface="Calibri" panose="020F0502020204030204" pitchFamily="34" charset="0"/>
            </a:rPr>
            <a:t>Know the range of opportunities and activities </a:t>
          </a:r>
          <a:endParaRPr lang="da-DK" sz="2000" b="1" dirty="0">
            <a:latin typeface="Calibri" panose="020F0502020204030204" pitchFamily="34" charset="0"/>
            <a:cs typeface="Calibri" panose="020F0502020204030204" pitchFamily="34" charset="0"/>
          </a:endParaRPr>
        </a:p>
      </dgm:t>
    </dgm:pt>
    <dgm:pt modelId="{3CD0361C-15E7-4DD9-9687-CE3159BF4188}" type="sibTrans" cxnId="{6895E3BA-2CBF-4FFB-9061-856F9F467F8A}">
      <dgm:prSet/>
      <dgm:spPr/>
      <dgm:t>
        <a:bodyPr/>
        <a:lstStyle/>
        <a:p>
          <a:endParaRPr lang="da-DK"/>
        </a:p>
      </dgm:t>
    </dgm:pt>
    <dgm:pt modelId="{0DF38FB8-2E32-4BDA-BB10-8C41F53F6F3A}" type="parTrans" cxnId="{6895E3BA-2CBF-4FFB-9061-856F9F467F8A}">
      <dgm:prSet/>
      <dgm:spPr/>
      <dgm:t>
        <a:bodyPr/>
        <a:lstStyle/>
        <a:p>
          <a:endParaRPr lang="da-DK"/>
        </a:p>
      </dgm:t>
    </dgm:pt>
    <dgm:pt modelId="{A5C2897E-A8ED-164D-8EE5-0413FA88577C}">
      <dgm:prSet custT="1"/>
      <dgm:spPr/>
      <dgm:t>
        <a:bodyPr/>
        <a:lstStyle/>
        <a:p>
          <a:pPr algn="just"/>
          <a:endParaRPr lang="en-US" sz="2000" b="0" dirty="0">
            <a:solidFill>
              <a:srgbClr val="032C5D"/>
            </a:solidFill>
            <a:effectLst/>
            <a:latin typeface="Calibri" panose="020F0502020204030204" pitchFamily="34" charset="0"/>
            <a:ea typeface="+mn-ea"/>
            <a:cs typeface="Calibri" panose="020F0502020204030204" pitchFamily="34" charset="0"/>
          </a:endParaRPr>
        </a:p>
      </dgm:t>
    </dgm:pt>
    <dgm:pt modelId="{E8D29870-91DF-DC48-821A-9FBF57F2306B}" type="parTrans" cxnId="{6FE7AAEE-2C4C-ED49-B4D6-051DBF1D99DA}">
      <dgm:prSet/>
      <dgm:spPr/>
      <dgm:t>
        <a:bodyPr/>
        <a:lstStyle/>
        <a:p>
          <a:endParaRPr lang="da-DK"/>
        </a:p>
      </dgm:t>
    </dgm:pt>
    <dgm:pt modelId="{265C82EA-1D05-CF40-800A-E137EA6660D1}" type="sibTrans" cxnId="{6FE7AAEE-2C4C-ED49-B4D6-051DBF1D99DA}">
      <dgm:prSet/>
      <dgm:spPr/>
      <dgm:t>
        <a:bodyPr/>
        <a:lstStyle/>
        <a:p>
          <a:endParaRPr lang="da-DK"/>
        </a:p>
      </dgm:t>
    </dgm:pt>
    <dgm:pt modelId="{1074FC5F-B5C6-DB4B-87A8-12EB58A1B532}">
      <dgm:prSet custT="1"/>
      <dgm:spPr/>
      <dgm:t>
        <a:bodyPr/>
        <a:lstStyle/>
        <a:p>
          <a:pPr algn="just"/>
          <a:r>
            <a:rPr lang="en-US" sz="2000" b="0" dirty="0">
              <a:solidFill>
                <a:srgbClr val="032C5D"/>
              </a:solidFill>
              <a:effectLst/>
              <a:latin typeface="Calibri" panose="020F0502020204030204" pitchFamily="34" charset="0"/>
              <a:ea typeface="+mn-ea"/>
              <a:cs typeface="Calibri" panose="020F0502020204030204" pitchFamily="34" charset="0"/>
            </a:rPr>
            <a:t>- a wide range of offers makes it easier to match the individuals wishes, needs and resources. </a:t>
          </a:r>
          <a:endParaRPr lang="da-DK" sz="2000" b="0" dirty="0">
            <a:solidFill>
              <a:srgbClr val="032C5D"/>
            </a:solidFill>
            <a:effectLst/>
            <a:latin typeface="Calibri" panose="020F0502020204030204" pitchFamily="34" charset="0"/>
            <a:ea typeface="+mn-ea"/>
            <a:cs typeface="Calibri" panose="020F0502020204030204" pitchFamily="34" charset="0"/>
          </a:endParaRPr>
        </a:p>
      </dgm:t>
    </dgm:pt>
    <dgm:pt modelId="{7EF2D9A9-5C56-CB45-B337-D0BB6F70BFD9}" type="parTrans" cxnId="{852AD09E-FE80-B048-A774-5E404A59EB4F}">
      <dgm:prSet/>
      <dgm:spPr/>
      <dgm:t>
        <a:bodyPr/>
        <a:lstStyle/>
        <a:p>
          <a:endParaRPr lang="da-DK"/>
        </a:p>
      </dgm:t>
    </dgm:pt>
    <dgm:pt modelId="{A673E0A7-4FED-4D46-B288-E1E448C40FDD}" type="sibTrans" cxnId="{852AD09E-FE80-B048-A774-5E404A59EB4F}">
      <dgm:prSet/>
      <dgm:spPr/>
      <dgm:t>
        <a:bodyPr/>
        <a:lstStyle/>
        <a:p>
          <a:endParaRPr lang="da-DK"/>
        </a:p>
      </dgm:t>
    </dgm:pt>
    <dgm:pt modelId="{9996E338-24AB-954C-BCB8-61774318B41F}">
      <dgm:prSet custT="1"/>
      <dgm:spPr/>
      <dgm:t>
        <a:bodyPr/>
        <a:lstStyle/>
        <a:p>
          <a:pPr algn="just"/>
          <a:endParaRPr lang="en-US" sz="2000" b="0" dirty="0">
            <a:solidFill>
              <a:srgbClr val="032C5D"/>
            </a:solidFill>
            <a:effectLst/>
            <a:latin typeface="Calibri" panose="020F0502020204030204" pitchFamily="34" charset="0"/>
            <a:ea typeface="+mn-ea"/>
            <a:cs typeface="Calibri" panose="020F0502020204030204" pitchFamily="34" charset="0"/>
          </a:endParaRPr>
        </a:p>
      </dgm:t>
    </dgm:pt>
    <dgm:pt modelId="{20D84075-A547-5440-9461-2FA210E7FF3C}" type="parTrans" cxnId="{B891602A-F062-AB43-A908-FE1152CECBA2}">
      <dgm:prSet/>
      <dgm:spPr/>
      <dgm:t>
        <a:bodyPr/>
        <a:lstStyle/>
        <a:p>
          <a:endParaRPr lang="da-DK"/>
        </a:p>
      </dgm:t>
    </dgm:pt>
    <dgm:pt modelId="{8982B2A1-A438-2048-8AF3-67ACDB4234D8}" type="sibTrans" cxnId="{B891602A-F062-AB43-A908-FE1152CECBA2}">
      <dgm:prSet/>
      <dgm:spPr/>
      <dgm:t>
        <a:bodyPr/>
        <a:lstStyle/>
        <a:p>
          <a:endParaRPr lang="da-DK"/>
        </a:p>
      </dgm:t>
    </dgm:pt>
    <dgm:pt modelId="{E60F7F34-E9B8-894E-9B64-84C59EB546EF}">
      <dgm:prSet custT="1"/>
      <dgm:spPr/>
      <dgm:t>
        <a:bodyPr/>
        <a:lstStyle/>
        <a:p>
          <a:pPr algn="just"/>
          <a:r>
            <a:rPr lang="en-US" sz="2000" b="0" u="sng" dirty="0">
              <a:solidFill>
                <a:srgbClr val="032C5D"/>
              </a:solidFill>
              <a:effectLst/>
              <a:latin typeface="Calibri" panose="020F0502020204030204" pitchFamily="34" charset="0"/>
              <a:ea typeface="+mn-ea"/>
              <a:cs typeface="Calibri" panose="020F0502020204030204" pitchFamily="34" charset="0"/>
            </a:rPr>
            <a:t>Make it available online</a:t>
          </a:r>
          <a:r>
            <a:rPr lang="en-US" sz="2000" b="0" dirty="0">
              <a:solidFill>
                <a:srgbClr val="032C5D"/>
              </a:solidFill>
              <a:effectLst/>
              <a:latin typeface="Calibri" panose="020F0502020204030204" pitchFamily="34" charset="0"/>
              <a:ea typeface="+mn-ea"/>
              <a:cs typeface="Calibri" panose="020F0502020204030204" pitchFamily="34" charset="0"/>
            </a:rPr>
            <a:t> so it can be used by </a:t>
          </a:r>
          <a:r>
            <a:rPr lang="en-GB" sz="2000" b="0" noProof="0" dirty="0">
              <a:solidFill>
                <a:srgbClr val="032C5D"/>
              </a:solidFill>
              <a:effectLst/>
              <a:latin typeface="Calibri" panose="020F0502020204030204" pitchFamily="34" charset="0"/>
              <a:ea typeface="+mn-ea"/>
              <a:cs typeface="Calibri" panose="020F0502020204030204" pitchFamily="34" charset="0"/>
            </a:rPr>
            <a:t>citizens them self or by relatives, organisations, doctors, healthcare workers, employees in the public service, </a:t>
          </a:r>
          <a:r>
            <a:rPr lang="en-GB" sz="2000" b="0" u="sng" noProof="0" dirty="0">
              <a:solidFill>
                <a:srgbClr val="032C5D"/>
              </a:solidFill>
              <a:effectLst/>
              <a:latin typeface="Calibri" panose="020F0502020204030204" pitchFamily="34" charset="0"/>
              <a:ea typeface="+mn-ea"/>
              <a:cs typeface="Calibri" panose="020F0502020204030204" pitchFamily="34" charset="0"/>
            </a:rPr>
            <a:t>so they can refer the citizen to an offer when talking to them</a:t>
          </a:r>
          <a:r>
            <a:rPr lang="en-GB" sz="2000" b="0" noProof="0" dirty="0">
              <a:solidFill>
                <a:srgbClr val="032C5D"/>
              </a:solidFill>
              <a:effectLst/>
              <a:latin typeface="Calibri" panose="020F0502020204030204" pitchFamily="34" charset="0"/>
              <a:ea typeface="+mn-ea"/>
              <a:cs typeface="Calibri" panose="020F0502020204030204" pitchFamily="34" charset="0"/>
            </a:rPr>
            <a:t>.</a:t>
          </a:r>
          <a:endParaRPr lang="en-GB" sz="2000" noProof="0" dirty="0">
            <a:solidFill>
              <a:srgbClr val="032C5D"/>
            </a:solidFill>
          </a:endParaRPr>
        </a:p>
      </dgm:t>
    </dgm:pt>
    <dgm:pt modelId="{147925F3-C7FD-0D42-9AED-79CF51C04CEB}" type="parTrans" cxnId="{3E0927C5-FF41-5144-85B2-98A81F5FFC3D}">
      <dgm:prSet/>
      <dgm:spPr/>
      <dgm:t>
        <a:bodyPr/>
        <a:lstStyle/>
        <a:p>
          <a:endParaRPr lang="da-DK"/>
        </a:p>
      </dgm:t>
    </dgm:pt>
    <dgm:pt modelId="{99680B17-500A-414F-804E-01D3A25B8D70}" type="sibTrans" cxnId="{3E0927C5-FF41-5144-85B2-98A81F5FFC3D}">
      <dgm:prSet/>
      <dgm:spPr/>
      <dgm:t>
        <a:bodyPr/>
        <a:lstStyle/>
        <a:p>
          <a:endParaRPr lang="da-DK"/>
        </a:p>
      </dgm:t>
    </dgm:pt>
    <dgm:pt modelId="{B82DAC51-2709-2845-82DE-B3D9C034C38D}">
      <dgm:prSet phldrT="[Tekst]" custT="1"/>
      <dgm:spPr/>
      <dgm:t>
        <a:bodyPr/>
        <a:lstStyle/>
        <a:p>
          <a:pPr algn="just"/>
          <a:r>
            <a:rPr lang="en-GB" sz="2000" u="sng" noProof="0" dirty="0">
              <a:latin typeface="Calibri" panose="020F0502020204030204" pitchFamily="34" charset="0"/>
              <a:cs typeface="Calibri" panose="020F0502020204030204" pitchFamily="34" charset="0"/>
            </a:rPr>
            <a:t>Collaboration</a:t>
          </a:r>
          <a:r>
            <a:rPr lang="en-GB" sz="2000" noProof="0" dirty="0">
              <a:latin typeface="Calibri" panose="020F0502020204030204" pitchFamily="34" charset="0"/>
              <a:cs typeface="Calibri" panose="020F0502020204030204" pitchFamily="34" charset="0"/>
            </a:rPr>
            <a:t> w</a:t>
          </a:r>
          <a:r>
            <a:rPr lang="en-GB" sz="2000" dirty="0">
              <a:latin typeface="Calibri" panose="020F0502020204030204" pitchFamily="34" charset="0"/>
              <a:cs typeface="Calibri" panose="020F0502020204030204" pitchFamily="34" charset="0"/>
            </a:rPr>
            <a:t>ith or referral from people who are already in contact with and know the target group - relatives, associations, public servants, doctors, psychologists, healthcare workers, schools etc.</a:t>
          </a:r>
          <a:endParaRPr lang="da-DK" sz="2000" dirty="0">
            <a:solidFill>
              <a:srgbClr val="032C5D"/>
            </a:solidFill>
            <a:latin typeface="Calibri" panose="020F0502020204030204" pitchFamily="34" charset="0"/>
            <a:cs typeface="Calibri" panose="020F0502020204030204" pitchFamily="34" charset="0"/>
          </a:endParaRPr>
        </a:p>
      </dgm:t>
    </dgm:pt>
    <dgm:pt modelId="{DFDC59D4-7616-9A42-820D-FBB44DABCEFE}" type="parTrans" cxnId="{B8F79809-28CA-3D46-AF51-0435BB3C9E72}">
      <dgm:prSet/>
      <dgm:spPr/>
      <dgm:t>
        <a:bodyPr/>
        <a:lstStyle/>
        <a:p>
          <a:endParaRPr lang="da-DK"/>
        </a:p>
      </dgm:t>
    </dgm:pt>
    <dgm:pt modelId="{2C6221BE-E9FE-1C40-9C89-79498F416209}" type="sibTrans" cxnId="{B8F79809-28CA-3D46-AF51-0435BB3C9E72}">
      <dgm:prSet/>
      <dgm:spPr/>
      <dgm:t>
        <a:bodyPr/>
        <a:lstStyle/>
        <a:p>
          <a:endParaRPr lang="da-DK"/>
        </a:p>
      </dgm:t>
    </dgm:pt>
    <dgm:pt modelId="{F59D4002-E5C1-9745-A63C-C3E53A75BC6F}">
      <dgm:prSet phldrT="[Tekst]" custT="1"/>
      <dgm:spPr/>
      <dgm:t>
        <a:bodyPr/>
        <a:lstStyle/>
        <a:p>
          <a:pPr algn="just"/>
          <a:endParaRPr lang="en-GB" sz="2000" noProof="0" dirty="0">
            <a:solidFill>
              <a:srgbClr val="032C5D"/>
            </a:solidFill>
            <a:latin typeface="Calibri" panose="020F0502020204030204" pitchFamily="34" charset="0"/>
            <a:cs typeface="Calibri" panose="020F0502020204030204" pitchFamily="34" charset="0"/>
          </a:endParaRPr>
        </a:p>
      </dgm:t>
    </dgm:pt>
    <dgm:pt modelId="{B0DC7108-7AE9-E540-8F23-B2612505CEB5}" type="parTrans" cxnId="{8C613DEE-79A3-B644-A5AF-B948FECEE9F1}">
      <dgm:prSet/>
      <dgm:spPr/>
      <dgm:t>
        <a:bodyPr/>
        <a:lstStyle/>
        <a:p>
          <a:endParaRPr lang="da-DK"/>
        </a:p>
      </dgm:t>
    </dgm:pt>
    <dgm:pt modelId="{22D570EE-0E4A-8C46-AC62-FF5554F199B0}" type="sibTrans" cxnId="{8C613DEE-79A3-B644-A5AF-B948FECEE9F1}">
      <dgm:prSet/>
      <dgm:spPr/>
      <dgm:t>
        <a:bodyPr/>
        <a:lstStyle/>
        <a:p>
          <a:endParaRPr lang="da-DK"/>
        </a:p>
      </dgm:t>
    </dgm:pt>
    <dgm:pt modelId="{859ED1FD-546E-DF4B-8183-CB3E281849F9}">
      <dgm:prSet phldrT="[Tekst]" custT="1"/>
      <dgm:spPr/>
      <dgm:t>
        <a:bodyPr/>
        <a:lstStyle/>
        <a:p>
          <a:pPr algn="just"/>
          <a:r>
            <a:rPr lang="en-GB" sz="2000" u="sng" noProof="0" dirty="0">
              <a:latin typeface="Calibri" panose="020F0502020204030204" pitchFamily="34" charset="0"/>
              <a:cs typeface="Calibri" panose="020F0502020204030204" pitchFamily="34" charset="0"/>
            </a:rPr>
            <a:t>Outreach work</a:t>
          </a:r>
          <a:r>
            <a:rPr lang="en-GB" sz="2000" noProof="0" dirty="0">
              <a:latin typeface="Calibri" panose="020F0502020204030204" pitchFamily="34" charset="0"/>
              <a:cs typeface="Calibri" panose="020F0502020204030204" pitchFamily="34" charset="0"/>
            </a:rPr>
            <a:t> to places where the target group comes or is located</a:t>
          </a:r>
          <a:endParaRPr lang="en-GB" sz="2000" noProof="0" dirty="0">
            <a:solidFill>
              <a:srgbClr val="032C5D"/>
            </a:solidFill>
            <a:latin typeface="Calibri" panose="020F0502020204030204" pitchFamily="34" charset="0"/>
            <a:cs typeface="Calibri" panose="020F0502020204030204" pitchFamily="34" charset="0"/>
          </a:endParaRPr>
        </a:p>
      </dgm:t>
    </dgm:pt>
    <dgm:pt modelId="{62F2EDC6-41B6-6245-85A2-27B59171E434}" type="parTrans" cxnId="{477DD519-0045-0A48-AA56-9A4597481443}">
      <dgm:prSet/>
      <dgm:spPr/>
      <dgm:t>
        <a:bodyPr/>
        <a:lstStyle/>
        <a:p>
          <a:endParaRPr lang="da-DK"/>
        </a:p>
      </dgm:t>
    </dgm:pt>
    <dgm:pt modelId="{0D30D4D8-AE66-9E48-8FFF-08CE0B145689}" type="sibTrans" cxnId="{477DD519-0045-0A48-AA56-9A4597481443}">
      <dgm:prSet/>
      <dgm:spPr/>
      <dgm:t>
        <a:bodyPr/>
        <a:lstStyle/>
        <a:p>
          <a:endParaRPr lang="da-DK"/>
        </a:p>
      </dgm:t>
    </dgm:pt>
    <dgm:pt modelId="{66BCCA75-0450-7448-A30A-8997AA5914A9}">
      <dgm:prSet phldrT="[Tekst]" custT="1"/>
      <dgm:spPr/>
      <dgm:t>
        <a:bodyPr/>
        <a:lstStyle/>
        <a:p>
          <a:pPr algn="just"/>
          <a:endParaRPr lang="en-GB" sz="2000" noProof="0" dirty="0">
            <a:solidFill>
              <a:srgbClr val="032C5D"/>
            </a:solidFill>
            <a:latin typeface="Calibri" panose="020F0502020204030204" pitchFamily="34" charset="0"/>
            <a:cs typeface="Calibri" panose="020F0502020204030204" pitchFamily="34" charset="0"/>
          </a:endParaRPr>
        </a:p>
      </dgm:t>
    </dgm:pt>
    <dgm:pt modelId="{A96F8172-1CF2-A84A-8A41-1FC0E303AA0D}" type="parTrans" cxnId="{4C8F7094-4120-F140-B6B5-D191A4A52BAF}">
      <dgm:prSet/>
      <dgm:spPr/>
      <dgm:t>
        <a:bodyPr/>
        <a:lstStyle/>
        <a:p>
          <a:endParaRPr lang="da-DK"/>
        </a:p>
      </dgm:t>
    </dgm:pt>
    <dgm:pt modelId="{7C81E5A9-79C9-3547-A94B-515BC178C287}" type="sibTrans" cxnId="{4C8F7094-4120-F140-B6B5-D191A4A52BAF}">
      <dgm:prSet/>
      <dgm:spPr/>
      <dgm:t>
        <a:bodyPr/>
        <a:lstStyle/>
        <a:p>
          <a:endParaRPr lang="da-DK"/>
        </a:p>
      </dgm:t>
    </dgm:pt>
    <dgm:pt modelId="{2A0C2E74-5161-4CE9-B1E4-25507D611D86}" type="pres">
      <dgm:prSet presAssocID="{8CC9007B-A89B-42D3-A5D4-98338A0420B0}" presName="Name0" presStyleCnt="0">
        <dgm:presLayoutVars>
          <dgm:dir/>
          <dgm:animLvl val="lvl"/>
          <dgm:resizeHandles val="exact"/>
        </dgm:presLayoutVars>
      </dgm:prSet>
      <dgm:spPr/>
    </dgm:pt>
    <dgm:pt modelId="{4C112DBC-10CF-40AA-B17D-11E648A6903B}" type="pres">
      <dgm:prSet presAssocID="{20B773B6-FB7D-46D6-B850-3B1425A9D1CA}" presName="composite" presStyleCnt="0"/>
      <dgm:spPr/>
    </dgm:pt>
    <dgm:pt modelId="{A0F3950A-2AF9-44D4-937E-8CF674580415}" type="pres">
      <dgm:prSet presAssocID="{20B773B6-FB7D-46D6-B850-3B1425A9D1CA}" presName="parTx" presStyleLbl="alignNode1" presStyleIdx="0" presStyleCnt="2" custScaleY="100000">
        <dgm:presLayoutVars>
          <dgm:chMax val="0"/>
          <dgm:chPref val="0"/>
          <dgm:bulletEnabled val="1"/>
        </dgm:presLayoutVars>
      </dgm:prSet>
      <dgm:spPr/>
    </dgm:pt>
    <dgm:pt modelId="{AF192796-138A-487E-B076-F6E9C4DD5243}" type="pres">
      <dgm:prSet presAssocID="{20B773B6-FB7D-46D6-B850-3B1425A9D1CA}" presName="desTx" presStyleLbl="alignAccFollowNode1" presStyleIdx="0" presStyleCnt="2" custScaleY="100000">
        <dgm:presLayoutVars>
          <dgm:bulletEnabled val="1"/>
        </dgm:presLayoutVars>
      </dgm:prSet>
      <dgm:spPr/>
    </dgm:pt>
    <dgm:pt modelId="{6CE6E114-2B26-4899-B448-5E13003F3D5C}" type="pres">
      <dgm:prSet presAssocID="{3CD0361C-15E7-4DD9-9687-CE3159BF4188}" presName="space" presStyleCnt="0"/>
      <dgm:spPr/>
    </dgm:pt>
    <dgm:pt modelId="{7367EA87-A1D4-4E26-9A04-8B6A95833ECF}" type="pres">
      <dgm:prSet presAssocID="{39EB88AC-E2EE-4BE1-8716-FBCC682DFFB9}" presName="composite" presStyleCnt="0"/>
      <dgm:spPr/>
    </dgm:pt>
    <dgm:pt modelId="{AE760A06-F143-472F-83EE-20CBA0AB65F7}" type="pres">
      <dgm:prSet presAssocID="{39EB88AC-E2EE-4BE1-8716-FBCC682DFFB9}" presName="parTx" presStyleLbl="alignNode1" presStyleIdx="1" presStyleCnt="2">
        <dgm:presLayoutVars>
          <dgm:chMax val="0"/>
          <dgm:chPref val="0"/>
          <dgm:bulletEnabled val="1"/>
        </dgm:presLayoutVars>
      </dgm:prSet>
      <dgm:spPr/>
    </dgm:pt>
    <dgm:pt modelId="{3A0650DA-BC9E-4ACC-85DE-214B0A61AA92}" type="pres">
      <dgm:prSet presAssocID="{39EB88AC-E2EE-4BE1-8716-FBCC682DFFB9}" presName="desTx" presStyleLbl="alignAccFollowNode1" presStyleIdx="1" presStyleCnt="2">
        <dgm:presLayoutVars>
          <dgm:bulletEnabled val="1"/>
        </dgm:presLayoutVars>
      </dgm:prSet>
      <dgm:spPr/>
    </dgm:pt>
  </dgm:ptLst>
  <dgm:cxnLst>
    <dgm:cxn modelId="{B8F79809-28CA-3D46-AF51-0435BB3C9E72}" srcId="{39EB88AC-E2EE-4BE1-8716-FBCC682DFFB9}" destId="{B82DAC51-2709-2845-82DE-B3D9C034C38D}" srcOrd="4" destOrd="0" parTransId="{DFDC59D4-7616-9A42-820D-FBB44DABCEFE}" sibTransId="{2C6221BE-E9FE-1C40-9C89-79498F416209}"/>
    <dgm:cxn modelId="{F992040E-D1D2-DA4E-A7E2-A0A8C3DE9D62}" type="presOf" srcId="{1074FC5F-B5C6-DB4B-87A8-12EB58A1B532}" destId="{AF192796-138A-487E-B076-F6E9C4DD5243}" srcOrd="0" destOrd="2" presId="urn:microsoft.com/office/officeart/2005/8/layout/hList1"/>
    <dgm:cxn modelId="{477DD519-0045-0A48-AA56-9A4597481443}" srcId="{39EB88AC-E2EE-4BE1-8716-FBCC682DFFB9}" destId="{859ED1FD-546E-DF4B-8183-CB3E281849F9}" srcOrd="2" destOrd="0" parTransId="{62F2EDC6-41B6-6245-85A2-27B59171E434}" sibTransId="{0D30D4D8-AE66-9E48-8FFF-08CE0B145689}"/>
    <dgm:cxn modelId="{7731471C-CBC8-A74A-9031-4D270E8FC8A0}" type="presOf" srcId="{66BCCA75-0450-7448-A30A-8997AA5914A9}" destId="{3A0650DA-BC9E-4ACC-85DE-214B0A61AA92}" srcOrd="0" destOrd="1" presId="urn:microsoft.com/office/officeart/2005/8/layout/hList1"/>
    <dgm:cxn modelId="{48AC0D27-71AC-45AE-B409-AA3582ABE4E5}" srcId="{20B773B6-FB7D-46D6-B850-3B1425A9D1CA}" destId="{3912A743-6A0E-4F68-8784-6A952BC978CB}" srcOrd="0" destOrd="0" parTransId="{0014A7C5-F7C9-4A45-AB8C-CCF8C0FBF806}" sibTransId="{4521BA95-6308-4C79-B9B2-57DF7159B300}"/>
    <dgm:cxn modelId="{B891602A-F062-AB43-A908-FE1152CECBA2}" srcId="{20B773B6-FB7D-46D6-B850-3B1425A9D1CA}" destId="{9996E338-24AB-954C-BCB8-61774318B41F}" srcOrd="3" destOrd="0" parTransId="{20D84075-A547-5440-9461-2FA210E7FF3C}" sibTransId="{8982B2A1-A438-2048-8AF3-67ACDB4234D8}"/>
    <dgm:cxn modelId="{E0C81438-BD6D-8745-BD07-6EA0B97EB16E}" type="presOf" srcId="{B82DAC51-2709-2845-82DE-B3D9C034C38D}" destId="{3A0650DA-BC9E-4ACC-85DE-214B0A61AA92}" srcOrd="0" destOrd="4" presId="urn:microsoft.com/office/officeart/2005/8/layout/hList1"/>
    <dgm:cxn modelId="{00B65753-9B33-6044-BDFB-EBAB87A22891}" type="presOf" srcId="{859ED1FD-546E-DF4B-8183-CB3E281849F9}" destId="{3A0650DA-BC9E-4ACC-85DE-214B0A61AA92}" srcOrd="0" destOrd="2" presId="urn:microsoft.com/office/officeart/2005/8/layout/hList1"/>
    <dgm:cxn modelId="{2597B060-D8B6-854E-AFA1-82BF18776DDC}" type="presOf" srcId="{A5C2897E-A8ED-164D-8EE5-0413FA88577C}" destId="{AF192796-138A-487E-B076-F6E9C4DD5243}" srcOrd="0" destOrd="1" presId="urn:microsoft.com/office/officeart/2005/8/layout/hList1"/>
    <dgm:cxn modelId="{D5D41E6B-0768-E543-B111-91978F3D3D14}" type="presOf" srcId="{9996E338-24AB-954C-BCB8-61774318B41F}" destId="{AF192796-138A-487E-B076-F6E9C4DD5243}" srcOrd="0" destOrd="3" presId="urn:microsoft.com/office/officeart/2005/8/layout/hList1"/>
    <dgm:cxn modelId="{D3161777-7979-814D-A612-8778172B3ED8}" srcId="{20B773B6-FB7D-46D6-B850-3B1425A9D1CA}" destId="{63AA9A76-07CF-CE4A-9268-FE66771A530A}" srcOrd="5" destOrd="0" parTransId="{5AA2271C-6547-5746-9E03-DC6342BC4F3F}" sibTransId="{928E893F-E297-7546-96B5-9FAD5010D904}"/>
    <dgm:cxn modelId="{84CEEF7F-1150-4FBA-AB8D-230B271BC7D5}" type="presOf" srcId="{3912A743-6A0E-4F68-8784-6A952BC978CB}" destId="{AF192796-138A-487E-B076-F6E9C4DD5243}" srcOrd="0" destOrd="0" presId="urn:microsoft.com/office/officeart/2005/8/layout/hList1"/>
    <dgm:cxn modelId="{4C8F7094-4120-F140-B6B5-D191A4A52BAF}" srcId="{39EB88AC-E2EE-4BE1-8716-FBCC682DFFB9}" destId="{66BCCA75-0450-7448-A30A-8997AA5914A9}" srcOrd="1" destOrd="0" parTransId="{A96F8172-1CF2-A84A-8A41-1FC0E303AA0D}" sibTransId="{7C81E5A9-79C9-3547-A94B-515BC178C287}"/>
    <dgm:cxn modelId="{16F62E99-82BA-4C60-B33E-7ABD357B92D4}" type="presOf" srcId="{038AACB5-5CA4-4E60-B86A-407567E294BE}" destId="{3A0650DA-BC9E-4ACC-85DE-214B0A61AA92}" srcOrd="0" destOrd="0" presId="urn:microsoft.com/office/officeart/2005/8/layout/hList1"/>
    <dgm:cxn modelId="{852AD09E-FE80-B048-A774-5E404A59EB4F}" srcId="{20B773B6-FB7D-46D6-B850-3B1425A9D1CA}" destId="{1074FC5F-B5C6-DB4B-87A8-12EB58A1B532}" srcOrd="2" destOrd="0" parTransId="{7EF2D9A9-5C56-CB45-B337-D0BB6F70BFD9}" sibTransId="{A673E0A7-4FED-4D46-B288-E1E448C40FDD}"/>
    <dgm:cxn modelId="{17F8D5A3-5A91-4456-87B1-B1151AAC1502}" srcId="{8CC9007B-A89B-42D3-A5D4-98338A0420B0}" destId="{39EB88AC-E2EE-4BE1-8716-FBCC682DFFB9}" srcOrd="1" destOrd="0" parTransId="{6994464B-7440-4755-A953-A4D3F4E73C7B}" sibTransId="{6DD23A4F-AC08-422B-B224-72AD1F006515}"/>
    <dgm:cxn modelId="{A30924BA-E98A-4822-A831-6665356CDEBC}" type="presOf" srcId="{39EB88AC-E2EE-4BE1-8716-FBCC682DFFB9}" destId="{AE760A06-F143-472F-83EE-20CBA0AB65F7}" srcOrd="0" destOrd="0" presId="urn:microsoft.com/office/officeart/2005/8/layout/hList1"/>
    <dgm:cxn modelId="{6895E3BA-2CBF-4FFB-9061-856F9F467F8A}" srcId="{8CC9007B-A89B-42D3-A5D4-98338A0420B0}" destId="{20B773B6-FB7D-46D6-B850-3B1425A9D1CA}" srcOrd="0" destOrd="0" parTransId="{0DF38FB8-2E32-4BDA-BB10-8C41F53F6F3A}" sibTransId="{3CD0361C-15E7-4DD9-9687-CE3159BF4188}"/>
    <dgm:cxn modelId="{3E0927C5-FF41-5144-85B2-98A81F5FFC3D}" srcId="{20B773B6-FB7D-46D6-B850-3B1425A9D1CA}" destId="{E60F7F34-E9B8-894E-9B64-84C59EB546EF}" srcOrd="4" destOrd="0" parTransId="{147925F3-C7FD-0D42-9AED-79CF51C04CEB}" sibTransId="{99680B17-500A-414F-804E-01D3A25B8D70}"/>
    <dgm:cxn modelId="{B79CEEC6-23CB-3344-BA97-BD45277BA0A5}" type="presOf" srcId="{E60F7F34-E9B8-894E-9B64-84C59EB546EF}" destId="{AF192796-138A-487E-B076-F6E9C4DD5243}" srcOrd="0" destOrd="4" presId="urn:microsoft.com/office/officeart/2005/8/layout/hList1"/>
    <dgm:cxn modelId="{5F9C00C7-B398-42EF-9053-31AF3F6A7842}" type="presOf" srcId="{8CC9007B-A89B-42D3-A5D4-98338A0420B0}" destId="{2A0C2E74-5161-4CE9-B1E4-25507D611D86}" srcOrd="0" destOrd="0" presId="urn:microsoft.com/office/officeart/2005/8/layout/hList1"/>
    <dgm:cxn modelId="{C0059AD0-B138-4021-A239-AEDCB0D09062}" type="presOf" srcId="{20B773B6-FB7D-46D6-B850-3B1425A9D1CA}" destId="{A0F3950A-2AF9-44D4-937E-8CF674580415}" srcOrd="0" destOrd="0" presId="urn:microsoft.com/office/officeart/2005/8/layout/hList1"/>
    <dgm:cxn modelId="{95A341E6-2735-3D42-A2C2-4E615C3076F3}" type="presOf" srcId="{63AA9A76-07CF-CE4A-9268-FE66771A530A}" destId="{AF192796-138A-487E-B076-F6E9C4DD5243}" srcOrd="0" destOrd="5" presId="urn:microsoft.com/office/officeart/2005/8/layout/hList1"/>
    <dgm:cxn modelId="{8C613DEE-79A3-B644-A5AF-B948FECEE9F1}" srcId="{39EB88AC-E2EE-4BE1-8716-FBCC682DFFB9}" destId="{F59D4002-E5C1-9745-A63C-C3E53A75BC6F}" srcOrd="3" destOrd="0" parTransId="{B0DC7108-7AE9-E540-8F23-B2612505CEB5}" sibTransId="{22D570EE-0E4A-8C46-AC62-FF5554F199B0}"/>
    <dgm:cxn modelId="{6FE7AAEE-2C4C-ED49-B4D6-051DBF1D99DA}" srcId="{20B773B6-FB7D-46D6-B850-3B1425A9D1CA}" destId="{A5C2897E-A8ED-164D-8EE5-0413FA88577C}" srcOrd="1" destOrd="0" parTransId="{E8D29870-91DF-DC48-821A-9FBF57F2306B}" sibTransId="{265C82EA-1D05-CF40-800A-E137EA6660D1}"/>
    <dgm:cxn modelId="{2CF851F4-494D-459A-82F6-E1B1423369D0}" srcId="{39EB88AC-E2EE-4BE1-8716-FBCC682DFFB9}" destId="{038AACB5-5CA4-4E60-B86A-407567E294BE}" srcOrd="0" destOrd="0" parTransId="{D623F4E5-4D67-4C21-9AE9-8917D7344561}" sibTransId="{5DE24ED2-DC96-48B3-BFCB-A584DDC3DEBD}"/>
    <dgm:cxn modelId="{D20063FB-34EC-5D4C-B63D-F5C91C5AB445}" type="presOf" srcId="{F59D4002-E5C1-9745-A63C-C3E53A75BC6F}" destId="{3A0650DA-BC9E-4ACC-85DE-214B0A61AA92}" srcOrd="0" destOrd="3" presId="urn:microsoft.com/office/officeart/2005/8/layout/hList1"/>
    <dgm:cxn modelId="{609AF196-0B2B-440E-B892-F9C34C63FCE6}" type="presParOf" srcId="{2A0C2E74-5161-4CE9-B1E4-25507D611D86}" destId="{4C112DBC-10CF-40AA-B17D-11E648A6903B}" srcOrd="0" destOrd="0" presId="urn:microsoft.com/office/officeart/2005/8/layout/hList1"/>
    <dgm:cxn modelId="{EF1E5E98-B6D9-47C7-9CB5-4365AE4CA831}" type="presParOf" srcId="{4C112DBC-10CF-40AA-B17D-11E648A6903B}" destId="{A0F3950A-2AF9-44D4-937E-8CF674580415}" srcOrd="0" destOrd="0" presId="urn:microsoft.com/office/officeart/2005/8/layout/hList1"/>
    <dgm:cxn modelId="{DC379CC5-58E7-4D39-9D2C-94E35A04A90F}" type="presParOf" srcId="{4C112DBC-10CF-40AA-B17D-11E648A6903B}" destId="{AF192796-138A-487E-B076-F6E9C4DD5243}" srcOrd="1" destOrd="0" presId="urn:microsoft.com/office/officeart/2005/8/layout/hList1"/>
    <dgm:cxn modelId="{500B6468-465E-4484-89AB-738360496575}" type="presParOf" srcId="{2A0C2E74-5161-4CE9-B1E4-25507D611D86}" destId="{6CE6E114-2B26-4899-B448-5E13003F3D5C}" srcOrd="1" destOrd="0" presId="urn:microsoft.com/office/officeart/2005/8/layout/hList1"/>
    <dgm:cxn modelId="{5D4ADD6F-BF77-49E1-AC9E-E9A3C300F45C}" type="presParOf" srcId="{2A0C2E74-5161-4CE9-B1E4-25507D611D86}" destId="{7367EA87-A1D4-4E26-9A04-8B6A95833ECF}" srcOrd="2" destOrd="0" presId="urn:microsoft.com/office/officeart/2005/8/layout/hList1"/>
    <dgm:cxn modelId="{CFABFDF2-01B8-4B67-A83D-FE7250809142}" type="presParOf" srcId="{7367EA87-A1D4-4E26-9A04-8B6A95833ECF}" destId="{AE760A06-F143-472F-83EE-20CBA0AB65F7}" srcOrd="0" destOrd="0" presId="urn:microsoft.com/office/officeart/2005/8/layout/hList1"/>
    <dgm:cxn modelId="{6BC6B2F6-36CB-43FD-A897-D0FEC210DE4A}" type="presParOf" srcId="{7367EA87-A1D4-4E26-9A04-8B6A95833ECF}" destId="{3A0650DA-BC9E-4ACC-85DE-214B0A61AA92}"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3950A-2AF9-44D4-937E-8CF674580415}">
      <dsp:nvSpPr>
        <dsp:cNvPr id="0" name=""/>
        <dsp:cNvSpPr/>
      </dsp:nvSpPr>
      <dsp:spPr>
        <a:xfrm>
          <a:off x="57" y="23433"/>
          <a:ext cx="5514915"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lt1"/>
              </a:solidFill>
              <a:effectLst/>
              <a:latin typeface="Calibri" panose="020F0502020204030204" pitchFamily="34" charset="0"/>
              <a:ea typeface="+mn-ea"/>
              <a:cs typeface="Calibri" panose="020F0502020204030204" pitchFamily="34" charset="0"/>
            </a:rPr>
            <a:t>Know the range of opportunities and activities </a:t>
          </a:r>
          <a:endParaRPr lang="da-DK" sz="2000" b="1" kern="1200" dirty="0">
            <a:latin typeface="Calibri" panose="020F0502020204030204" pitchFamily="34" charset="0"/>
            <a:cs typeface="Calibri" panose="020F0502020204030204" pitchFamily="34" charset="0"/>
          </a:endParaRPr>
        </a:p>
      </dsp:txBody>
      <dsp:txXfrm>
        <a:off x="57" y="23433"/>
        <a:ext cx="5514915" cy="979200"/>
      </dsp:txXfrm>
    </dsp:sp>
    <dsp:sp modelId="{AF192796-138A-487E-B076-F6E9C4DD5243}">
      <dsp:nvSpPr>
        <dsp:cNvPr id="0" name=""/>
        <dsp:cNvSpPr/>
      </dsp:nvSpPr>
      <dsp:spPr>
        <a:xfrm>
          <a:off x="57" y="1002633"/>
          <a:ext cx="5514915" cy="42931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n-US" sz="2000" b="0" u="sng" kern="1200" dirty="0">
              <a:solidFill>
                <a:srgbClr val="032C5D"/>
              </a:solidFill>
              <a:effectLst/>
              <a:latin typeface="Calibri" panose="020F0502020204030204" pitchFamily="34" charset="0"/>
              <a:ea typeface="+mn-ea"/>
              <a:cs typeface="Calibri" panose="020F0502020204030204" pitchFamily="34" charset="0"/>
            </a:rPr>
            <a:t>Create a broad overview of opportunities </a:t>
          </a:r>
          <a:r>
            <a:rPr lang="en-US" sz="2000" b="0" kern="1200" dirty="0">
              <a:solidFill>
                <a:srgbClr val="032C5D"/>
              </a:solidFill>
              <a:effectLst/>
              <a:latin typeface="Calibri" panose="020F0502020204030204" pitchFamily="34" charset="0"/>
              <a:ea typeface="+mn-ea"/>
              <a:cs typeface="Calibri" panose="020F0502020204030204" pitchFamily="34" charset="0"/>
            </a:rPr>
            <a:t>in the local community; of organisations/voluntary communities and social activities. </a:t>
          </a:r>
          <a:endParaRPr lang="da-DK" sz="2000" kern="1200" dirty="0">
            <a:solidFill>
              <a:srgbClr val="032C5D"/>
            </a:solidFill>
            <a:latin typeface="Calibri" panose="020F0502020204030204" pitchFamily="34" charset="0"/>
            <a:cs typeface="Calibri" panose="020F0502020204030204" pitchFamily="34" charset="0"/>
          </a:endParaRPr>
        </a:p>
        <a:p>
          <a:pPr marL="228600" lvl="1" indent="-228600" algn="just" defTabSz="889000">
            <a:lnSpc>
              <a:spcPct val="90000"/>
            </a:lnSpc>
            <a:spcBef>
              <a:spcPct val="0"/>
            </a:spcBef>
            <a:spcAft>
              <a:spcPct val="15000"/>
            </a:spcAft>
            <a:buChar char="•"/>
          </a:pPr>
          <a:endParaRPr lang="en-US" sz="2000" b="0" kern="1200" dirty="0">
            <a:solidFill>
              <a:srgbClr val="032C5D"/>
            </a:solidFill>
            <a:effectLst/>
            <a:latin typeface="Calibri" panose="020F0502020204030204" pitchFamily="34" charset="0"/>
            <a:ea typeface="+mn-ea"/>
            <a:cs typeface="Calibri" panose="020F0502020204030204" pitchFamily="34" charset="0"/>
          </a:endParaRPr>
        </a:p>
        <a:p>
          <a:pPr marL="228600" lvl="1" indent="-228600" algn="just" defTabSz="889000">
            <a:lnSpc>
              <a:spcPct val="90000"/>
            </a:lnSpc>
            <a:spcBef>
              <a:spcPct val="0"/>
            </a:spcBef>
            <a:spcAft>
              <a:spcPct val="15000"/>
            </a:spcAft>
            <a:buChar char="•"/>
          </a:pPr>
          <a:r>
            <a:rPr lang="en-US" sz="2000" b="0" kern="1200" dirty="0">
              <a:solidFill>
                <a:srgbClr val="032C5D"/>
              </a:solidFill>
              <a:effectLst/>
              <a:latin typeface="Calibri" panose="020F0502020204030204" pitchFamily="34" charset="0"/>
              <a:ea typeface="+mn-ea"/>
              <a:cs typeface="Calibri" panose="020F0502020204030204" pitchFamily="34" charset="0"/>
            </a:rPr>
            <a:t>- a wide range of offers makes it easier to match the individuals wishes, needs and resources. </a:t>
          </a:r>
          <a:endParaRPr lang="da-DK" sz="2000" b="0" kern="1200" dirty="0">
            <a:solidFill>
              <a:srgbClr val="032C5D"/>
            </a:solidFill>
            <a:effectLst/>
            <a:latin typeface="Calibri" panose="020F0502020204030204" pitchFamily="34" charset="0"/>
            <a:ea typeface="+mn-ea"/>
            <a:cs typeface="Calibri" panose="020F0502020204030204" pitchFamily="34" charset="0"/>
          </a:endParaRPr>
        </a:p>
        <a:p>
          <a:pPr marL="228600" lvl="1" indent="-228600" algn="just" defTabSz="889000">
            <a:lnSpc>
              <a:spcPct val="90000"/>
            </a:lnSpc>
            <a:spcBef>
              <a:spcPct val="0"/>
            </a:spcBef>
            <a:spcAft>
              <a:spcPct val="15000"/>
            </a:spcAft>
            <a:buChar char="•"/>
          </a:pPr>
          <a:endParaRPr lang="en-US" sz="2000" b="0" kern="1200" dirty="0">
            <a:solidFill>
              <a:srgbClr val="032C5D"/>
            </a:solidFill>
            <a:effectLst/>
            <a:latin typeface="Calibri" panose="020F0502020204030204" pitchFamily="34" charset="0"/>
            <a:ea typeface="+mn-ea"/>
            <a:cs typeface="Calibri" panose="020F0502020204030204" pitchFamily="34" charset="0"/>
          </a:endParaRPr>
        </a:p>
        <a:p>
          <a:pPr marL="228600" lvl="1" indent="-228600" algn="just" defTabSz="889000">
            <a:lnSpc>
              <a:spcPct val="90000"/>
            </a:lnSpc>
            <a:spcBef>
              <a:spcPct val="0"/>
            </a:spcBef>
            <a:spcAft>
              <a:spcPct val="15000"/>
            </a:spcAft>
            <a:buChar char="•"/>
          </a:pPr>
          <a:r>
            <a:rPr lang="en-US" sz="2000" b="0" u="sng" kern="1200" dirty="0">
              <a:solidFill>
                <a:srgbClr val="032C5D"/>
              </a:solidFill>
              <a:effectLst/>
              <a:latin typeface="Calibri" panose="020F0502020204030204" pitchFamily="34" charset="0"/>
              <a:ea typeface="+mn-ea"/>
              <a:cs typeface="Calibri" panose="020F0502020204030204" pitchFamily="34" charset="0"/>
            </a:rPr>
            <a:t>Make it available online</a:t>
          </a:r>
          <a:r>
            <a:rPr lang="en-US" sz="2000" b="0" kern="1200" dirty="0">
              <a:solidFill>
                <a:srgbClr val="032C5D"/>
              </a:solidFill>
              <a:effectLst/>
              <a:latin typeface="Calibri" panose="020F0502020204030204" pitchFamily="34" charset="0"/>
              <a:ea typeface="+mn-ea"/>
              <a:cs typeface="Calibri" panose="020F0502020204030204" pitchFamily="34" charset="0"/>
            </a:rPr>
            <a:t> so it can be used by </a:t>
          </a:r>
          <a:r>
            <a:rPr lang="en-GB" sz="2000" b="0" kern="1200" noProof="0" dirty="0">
              <a:solidFill>
                <a:srgbClr val="032C5D"/>
              </a:solidFill>
              <a:effectLst/>
              <a:latin typeface="Calibri" panose="020F0502020204030204" pitchFamily="34" charset="0"/>
              <a:ea typeface="+mn-ea"/>
              <a:cs typeface="Calibri" panose="020F0502020204030204" pitchFamily="34" charset="0"/>
            </a:rPr>
            <a:t>citizens them self or by relatives, organisations, doctors, healthcare workers, employees in the public service, </a:t>
          </a:r>
          <a:r>
            <a:rPr lang="en-GB" sz="2000" b="0" u="sng" kern="1200" noProof="0" dirty="0">
              <a:solidFill>
                <a:srgbClr val="032C5D"/>
              </a:solidFill>
              <a:effectLst/>
              <a:latin typeface="Calibri" panose="020F0502020204030204" pitchFamily="34" charset="0"/>
              <a:ea typeface="+mn-ea"/>
              <a:cs typeface="Calibri" panose="020F0502020204030204" pitchFamily="34" charset="0"/>
            </a:rPr>
            <a:t>so they can refer the citizen to an offer when talking to them</a:t>
          </a:r>
          <a:r>
            <a:rPr lang="en-GB" sz="2000" b="0" kern="1200" noProof="0" dirty="0">
              <a:solidFill>
                <a:srgbClr val="032C5D"/>
              </a:solidFill>
              <a:effectLst/>
              <a:latin typeface="Calibri" panose="020F0502020204030204" pitchFamily="34" charset="0"/>
              <a:ea typeface="+mn-ea"/>
              <a:cs typeface="Calibri" panose="020F0502020204030204" pitchFamily="34" charset="0"/>
            </a:rPr>
            <a:t>.</a:t>
          </a:r>
          <a:endParaRPr lang="en-GB" sz="2000" kern="1200" noProof="0" dirty="0">
            <a:solidFill>
              <a:srgbClr val="032C5D"/>
            </a:solidFill>
          </a:endParaRPr>
        </a:p>
        <a:p>
          <a:pPr marL="285750" lvl="1" indent="-285750" algn="l" defTabSz="1333500">
            <a:lnSpc>
              <a:spcPct val="90000"/>
            </a:lnSpc>
            <a:spcBef>
              <a:spcPct val="0"/>
            </a:spcBef>
            <a:spcAft>
              <a:spcPct val="15000"/>
            </a:spcAft>
            <a:buChar char="•"/>
          </a:pPr>
          <a:endParaRPr lang="da-DK" sz="3000" kern="1200" dirty="0">
            <a:latin typeface="Calibri" panose="020F0502020204030204" pitchFamily="34" charset="0"/>
            <a:cs typeface="Calibri" panose="020F0502020204030204" pitchFamily="34" charset="0"/>
          </a:endParaRPr>
        </a:p>
      </dsp:txBody>
      <dsp:txXfrm>
        <a:off x="57" y="1002633"/>
        <a:ext cx="5514915" cy="4293180"/>
      </dsp:txXfrm>
    </dsp:sp>
    <dsp:sp modelId="{AE760A06-F143-472F-83EE-20CBA0AB65F7}">
      <dsp:nvSpPr>
        <dsp:cNvPr id="0" name=""/>
        <dsp:cNvSpPr/>
      </dsp:nvSpPr>
      <dsp:spPr>
        <a:xfrm>
          <a:off x="6287061" y="23433"/>
          <a:ext cx="5514915"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solidFill>
                <a:schemeClr val="lt1"/>
              </a:solidFill>
              <a:effectLst/>
              <a:latin typeface="Calibri" panose="020F0502020204030204" pitchFamily="34" charset="0"/>
              <a:ea typeface="+mn-ea"/>
              <a:cs typeface="Calibri" panose="020F0502020204030204" pitchFamily="34" charset="0"/>
            </a:rPr>
            <a:t>Get in contact with </a:t>
          </a:r>
          <a:r>
            <a:rPr lang="en-US" sz="2000" b="1" kern="1200" dirty="0">
              <a:solidFill>
                <a:schemeClr val="lt1"/>
              </a:solidFill>
              <a:effectLst/>
              <a:latin typeface="Calibri" panose="020F0502020204030204" pitchFamily="34" charset="0"/>
              <a:ea typeface="+mn-ea"/>
              <a:cs typeface="Calibri" panose="020F0502020204030204" pitchFamily="34" charset="0"/>
            </a:rPr>
            <a:t>the target group</a:t>
          </a:r>
          <a:endParaRPr lang="da-DK" sz="2000" b="1" kern="1200" dirty="0">
            <a:latin typeface="Calibri" panose="020F0502020204030204" pitchFamily="34" charset="0"/>
            <a:cs typeface="Calibri" panose="020F0502020204030204" pitchFamily="34" charset="0"/>
          </a:endParaRPr>
        </a:p>
      </dsp:txBody>
      <dsp:txXfrm>
        <a:off x="6287061" y="23433"/>
        <a:ext cx="5514915" cy="979200"/>
      </dsp:txXfrm>
    </dsp:sp>
    <dsp:sp modelId="{3A0650DA-BC9E-4ACC-85DE-214B0A61AA92}">
      <dsp:nvSpPr>
        <dsp:cNvPr id="0" name=""/>
        <dsp:cNvSpPr/>
      </dsp:nvSpPr>
      <dsp:spPr>
        <a:xfrm>
          <a:off x="6287061" y="1002633"/>
          <a:ext cx="5514915" cy="42931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n-US" sz="2000" b="0" u="sng" kern="1200" dirty="0">
              <a:solidFill>
                <a:srgbClr val="032C5D"/>
              </a:solidFill>
              <a:effectLst/>
              <a:latin typeface="Calibri" panose="020F0502020204030204" pitchFamily="34" charset="0"/>
              <a:ea typeface="+mn-ea"/>
              <a:cs typeface="Calibri" panose="020F0502020204030204" pitchFamily="34" charset="0"/>
            </a:rPr>
            <a:t>Spreading awareness</a:t>
          </a:r>
          <a:r>
            <a:rPr lang="en-US" sz="2000" b="0" kern="1200" dirty="0">
              <a:solidFill>
                <a:srgbClr val="032C5D"/>
              </a:solidFill>
              <a:effectLst/>
              <a:latin typeface="Calibri" panose="020F0502020204030204" pitchFamily="34" charset="0"/>
              <a:ea typeface="+mn-ea"/>
              <a:cs typeface="Calibri" panose="020F0502020204030204" pitchFamily="34" charset="0"/>
            </a:rPr>
            <a:t> through a large contact surface and communication </a:t>
          </a:r>
          <a:r>
            <a:rPr lang="en-GB" sz="2000" kern="1200" dirty="0"/>
            <a:t>on social media, local press etc.</a:t>
          </a:r>
          <a:endParaRPr lang="da-DK" sz="2000" kern="1200" dirty="0">
            <a:solidFill>
              <a:srgbClr val="032C5D"/>
            </a:solidFill>
          </a:endParaRPr>
        </a:p>
        <a:p>
          <a:pPr marL="228600" lvl="1" indent="-228600" algn="just" defTabSz="889000">
            <a:lnSpc>
              <a:spcPct val="90000"/>
            </a:lnSpc>
            <a:spcBef>
              <a:spcPct val="0"/>
            </a:spcBef>
            <a:spcAft>
              <a:spcPct val="15000"/>
            </a:spcAft>
            <a:buChar char="•"/>
          </a:pPr>
          <a:endParaRPr lang="en-GB" sz="2000" kern="1200" noProof="0" dirty="0">
            <a:solidFill>
              <a:srgbClr val="032C5D"/>
            </a:solidFill>
            <a:latin typeface="Calibri" panose="020F0502020204030204" pitchFamily="34" charset="0"/>
            <a:cs typeface="Calibri" panose="020F0502020204030204" pitchFamily="34" charset="0"/>
          </a:endParaRPr>
        </a:p>
        <a:p>
          <a:pPr marL="228600" lvl="1" indent="-228600" algn="just" defTabSz="889000">
            <a:lnSpc>
              <a:spcPct val="90000"/>
            </a:lnSpc>
            <a:spcBef>
              <a:spcPct val="0"/>
            </a:spcBef>
            <a:spcAft>
              <a:spcPct val="15000"/>
            </a:spcAft>
            <a:buChar char="•"/>
          </a:pPr>
          <a:r>
            <a:rPr lang="en-GB" sz="2000" u="sng" kern="1200" noProof="0" dirty="0">
              <a:latin typeface="Calibri" panose="020F0502020204030204" pitchFamily="34" charset="0"/>
              <a:cs typeface="Calibri" panose="020F0502020204030204" pitchFamily="34" charset="0"/>
            </a:rPr>
            <a:t>Outreach work</a:t>
          </a:r>
          <a:r>
            <a:rPr lang="en-GB" sz="2000" kern="1200" noProof="0" dirty="0">
              <a:latin typeface="Calibri" panose="020F0502020204030204" pitchFamily="34" charset="0"/>
              <a:cs typeface="Calibri" panose="020F0502020204030204" pitchFamily="34" charset="0"/>
            </a:rPr>
            <a:t> to places where the target group comes or is located</a:t>
          </a:r>
          <a:endParaRPr lang="en-GB" sz="2000" kern="1200" noProof="0" dirty="0">
            <a:solidFill>
              <a:srgbClr val="032C5D"/>
            </a:solidFill>
            <a:latin typeface="Calibri" panose="020F0502020204030204" pitchFamily="34" charset="0"/>
            <a:cs typeface="Calibri" panose="020F0502020204030204" pitchFamily="34" charset="0"/>
          </a:endParaRPr>
        </a:p>
        <a:p>
          <a:pPr marL="228600" lvl="1" indent="-228600" algn="just" defTabSz="889000">
            <a:lnSpc>
              <a:spcPct val="90000"/>
            </a:lnSpc>
            <a:spcBef>
              <a:spcPct val="0"/>
            </a:spcBef>
            <a:spcAft>
              <a:spcPct val="15000"/>
            </a:spcAft>
            <a:buChar char="•"/>
          </a:pPr>
          <a:endParaRPr lang="en-GB" sz="2000" kern="1200" noProof="0" dirty="0">
            <a:solidFill>
              <a:srgbClr val="032C5D"/>
            </a:solidFill>
            <a:latin typeface="Calibri" panose="020F0502020204030204" pitchFamily="34" charset="0"/>
            <a:cs typeface="Calibri" panose="020F0502020204030204" pitchFamily="34" charset="0"/>
          </a:endParaRPr>
        </a:p>
        <a:p>
          <a:pPr marL="228600" lvl="1" indent="-228600" algn="just" defTabSz="889000">
            <a:lnSpc>
              <a:spcPct val="90000"/>
            </a:lnSpc>
            <a:spcBef>
              <a:spcPct val="0"/>
            </a:spcBef>
            <a:spcAft>
              <a:spcPct val="15000"/>
            </a:spcAft>
            <a:buChar char="•"/>
          </a:pPr>
          <a:r>
            <a:rPr lang="en-GB" sz="2000" u="sng" kern="1200" noProof="0" dirty="0">
              <a:latin typeface="Calibri" panose="020F0502020204030204" pitchFamily="34" charset="0"/>
              <a:cs typeface="Calibri" panose="020F0502020204030204" pitchFamily="34" charset="0"/>
            </a:rPr>
            <a:t>Collaboration</a:t>
          </a:r>
          <a:r>
            <a:rPr lang="en-GB" sz="2000" kern="1200" noProof="0" dirty="0">
              <a:latin typeface="Calibri" panose="020F0502020204030204" pitchFamily="34" charset="0"/>
              <a:cs typeface="Calibri" panose="020F0502020204030204" pitchFamily="34" charset="0"/>
            </a:rPr>
            <a:t> w</a:t>
          </a:r>
          <a:r>
            <a:rPr lang="en-GB" sz="2000" kern="1200" dirty="0">
              <a:latin typeface="Calibri" panose="020F0502020204030204" pitchFamily="34" charset="0"/>
              <a:cs typeface="Calibri" panose="020F0502020204030204" pitchFamily="34" charset="0"/>
            </a:rPr>
            <a:t>ith or referral from people who are already in contact with and know the target group - relatives, associations, public servants, doctors, psychologists, healthcare workers, schools etc.</a:t>
          </a:r>
          <a:endParaRPr lang="da-DK" sz="2000" kern="1200" dirty="0">
            <a:solidFill>
              <a:srgbClr val="032C5D"/>
            </a:solidFill>
            <a:latin typeface="Calibri" panose="020F0502020204030204" pitchFamily="34" charset="0"/>
            <a:cs typeface="Calibri" panose="020F0502020204030204" pitchFamily="34" charset="0"/>
          </a:endParaRPr>
        </a:p>
      </dsp:txBody>
      <dsp:txXfrm>
        <a:off x="6287061" y="1002633"/>
        <a:ext cx="5514915" cy="42931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FA1D3-7010-A940-9B39-4521D9F91B7D}" type="datetimeFigureOut">
              <a:rPr lang="da-DK" smtClean="0"/>
              <a:t>30.04.2024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BA6ED-BD96-3A4C-B615-FF942D0255F8}" type="slidenum">
              <a:rPr lang="da-DK" smtClean="0"/>
              <a:t>‹nr.›</a:t>
            </a:fld>
            <a:endParaRPr lang="da-DK"/>
          </a:p>
        </p:txBody>
      </p:sp>
    </p:spTree>
    <p:extLst>
      <p:ext uri="{BB962C8B-B14F-4D97-AF65-F5344CB8AC3E}">
        <p14:creationId xmlns:p14="http://schemas.microsoft.com/office/powerpoint/2010/main" val="10283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17</a:t>
            </a:fld>
            <a:endParaRPr lang="da-DK"/>
          </a:p>
        </p:txBody>
      </p:sp>
    </p:spTree>
    <p:extLst>
      <p:ext uri="{BB962C8B-B14F-4D97-AF65-F5344CB8AC3E}">
        <p14:creationId xmlns:p14="http://schemas.microsoft.com/office/powerpoint/2010/main" val="2568664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33</a:t>
            </a:fld>
            <a:endParaRPr lang="da-DK"/>
          </a:p>
        </p:txBody>
      </p:sp>
    </p:spTree>
    <p:extLst>
      <p:ext uri="{BB962C8B-B14F-4D97-AF65-F5344CB8AC3E}">
        <p14:creationId xmlns:p14="http://schemas.microsoft.com/office/powerpoint/2010/main" val="54797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34</a:t>
            </a:fld>
            <a:endParaRPr lang="da-DK"/>
          </a:p>
        </p:txBody>
      </p:sp>
    </p:spTree>
    <p:extLst>
      <p:ext uri="{BB962C8B-B14F-4D97-AF65-F5344CB8AC3E}">
        <p14:creationId xmlns:p14="http://schemas.microsoft.com/office/powerpoint/2010/main" val="81731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35</a:t>
            </a:fld>
            <a:endParaRPr lang="da-DK"/>
          </a:p>
        </p:txBody>
      </p:sp>
    </p:spTree>
    <p:extLst>
      <p:ext uri="{BB962C8B-B14F-4D97-AF65-F5344CB8AC3E}">
        <p14:creationId xmlns:p14="http://schemas.microsoft.com/office/powerpoint/2010/main" val="869964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36</a:t>
            </a:fld>
            <a:endParaRPr lang="da-DK"/>
          </a:p>
        </p:txBody>
      </p:sp>
    </p:spTree>
    <p:extLst>
      <p:ext uri="{BB962C8B-B14F-4D97-AF65-F5344CB8AC3E}">
        <p14:creationId xmlns:p14="http://schemas.microsoft.com/office/powerpoint/2010/main" val="284677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1"/>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ClrTx/>
              <a:buFontTx/>
              <a:buNone/>
            </a:pPr>
            <a:fld id="{E69E9D41-C54A-B34F-9D03-6759EF96FAB0}" type="slidenum">
              <a:rPr lang="da-DK" altLang="da-DK" sz="1400">
                <a:ea typeface="SimSun" charset="-122"/>
              </a:rPr>
              <a:pPr>
                <a:spcBef>
                  <a:spcPct val="0"/>
                </a:spcBef>
                <a:buClrTx/>
                <a:buFontTx/>
                <a:buNone/>
              </a:pPr>
              <a:t>37</a:t>
            </a:fld>
            <a:endParaRPr lang="da-DK" altLang="da-DK" sz="1400">
              <a:ea typeface="SimSun" charset="-122"/>
            </a:endParaRPr>
          </a:p>
        </p:txBody>
      </p:sp>
      <p:sp>
        <p:nvSpPr>
          <p:cNvPr id="63491" name="Text Box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349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a-DK" altLang="da-DK">
              <a:ea typeface="ＭＳ Ｐゴシック" charset="-128"/>
            </a:endParaRPr>
          </a:p>
        </p:txBody>
      </p:sp>
    </p:spTree>
    <p:extLst>
      <p:ext uri="{BB962C8B-B14F-4D97-AF65-F5344CB8AC3E}">
        <p14:creationId xmlns:p14="http://schemas.microsoft.com/office/powerpoint/2010/main" val="1526550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Arial" panose="020B0604020202020204" pitchFamily="34" charset="0"/>
                <a:ea typeface="Calibri" panose="020F0502020204030204" pitchFamily="34" charset="0"/>
              </a:rPr>
              <a:t>På tegningen kan I se, hvordan vi arbejder på ”samfundsniveau” – det vi også har kaldt tværgående fokusområder. Og så de resterende fem livsarenaer (hjem og bolig, sundhed og pleje, osv.) Det, der klassisk kan betegnes som ”socialområdet”, indgår i alle arenaer. Tanken er, at vi skal sætte ind med initiativer på tværs af alle de områder og omstændigheder, vi som mennesker færdes i og under.</a:t>
            </a:r>
            <a:r>
              <a:rPr lang="da-DK" sz="1800" dirty="0">
                <a:effectLst/>
                <a:latin typeface="Arial" panose="020B0604020202020204" pitchFamily="34" charset="0"/>
                <a:ea typeface="Times New Roman" panose="02020603050405020304" pitchFamily="18" charset="0"/>
              </a:rPr>
              <a:t> </a:t>
            </a:r>
            <a:endParaRPr lang="da-DK"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671C590-2DBC-4C4D-BAA9-1458E5B2B395}" type="slidenum">
              <a:rPr lang="da-DK" smtClean="0"/>
              <a:t>19</a:t>
            </a:fld>
            <a:endParaRPr lang="da-DK"/>
          </a:p>
        </p:txBody>
      </p:sp>
    </p:spTree>
    <p:extLst>
      <p:ext uri="{BB962C8B-B14F-4D97-AF65-F5344CB8AC3E}">
        <p14:creationId xmlns:p14="http://schemas.microsoft.com/office/powerpoint/2010/main" val="387787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a-DK" sz="1200" b="0" i="0" u="none" strike="noStrike" cap="none" smtClean="0">
                <a:solidFill>
                  <a:schemeClr val="dk1"/>
                </a:solidFill>
                <a:latin typeface="Calibri"/>
                <a:ea typeface="Calibri"/>
                <a:cs typeface="Calibri"/>
                <a:sym typeface="Calibri"/>
              </a:rPr>
              <a:t>23</a:t>
            </a:fld>
            <a:endParaRPr lang="da-DK"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71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1738E-CC17-C880-A539-0C0DA5F93D8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BE95ACE-82DB-B319-17E8-A43C7CE0191A}"/>
              </a:ext>
            </a:extLst>
          </p:cNvPr>
          <p:cNvSpPr>
            <a:spLocks noGrp="1" noRot="1" noChangeAspect="1"/>
          </p:cNvSpPr>
          <p:nvPr>
            <p:ph type="sldImg"/>
          </p:nvPr>
        </p:nvSpPr>
        <p:spPr>
          <a:xfrm>
            <a:off x="220663" y="812800"/>
            <a:ext cx="7107237" cy="3998913"/>
          </a:xfrm>
        </p:spPr>
      </p:sp>
      <p:sp>
        <p:nvSpPr>
          <p:cNvPr id="3" name="Pladsholder til noter 2">
            <a:extLst>
              <a:ext uri="{FF2B5EF4-FFF2-40B4-BE49-F238E27FC236}">
                <a16:creationId xmlns:a16="http://schemas.microsoft.com/office/drawing/2014/main" id="{57EF2D38-4340-20B0-AF1D-4662E687AF99}"/>
              </a:ext>
            </a:extLst>
          </p:cNvPr>
          <p:cNvSpPr>
            <a:spLocks noGrp="1"/>
          </p:cNvSpPr>
          <p:nvPr>
            <p:ph type="body" idx="1"/>
          </p:nvPr>
        </p:nvSpPr>
        <p:spPr/>
        <p:txBody>
          <a:bodyPr/>
          <a:lstStyle/>
          <a:p>
            <a:pPr marL="342900" lvl="0" indent="-342900" algn="just">
              <a:buFont typeface="Symbol" pitchFamily="2" charset="2"/>
              <a:buChar char=""/>
            </a:pPr>
            <a:endParaRPr lang="da-DK" dirty="0"/>
          </a:p>
        </p:txBody>
      </p:sp>
      <p:sp>
        <p:nvSpPr>
          <p:cNvPr id="4" name="Pladsholder til slidenummer 3">
            <a:extLst>
              <a:ext uri="{FF2B5EF4-FFF2-40B4-BE49-F238E27FC236}">
                <a16:creationId xmlns:a16="http://schemas.microsoft.com/office/drawing/2014/main" id="{E9AE642D-CA3E-1AD2-EE08-612189FF7B00}"/>
              </a:ext>
            </a:extLst>
          </p:cNvPr>
          <p:cNvSpPr>
            <a:spLocks noGrp="1"/>
          </p:cNvSpPr>
          <p:nvPr>
            <p:ph type="sldNum" sz="quarter" idx="10"/>
          </p:nvPr>
        </p:nvSpPr>
        <p:spPr/>
        <p:txBody>
          <a:bodyPr/>
          <a:lstStyle/>
          <a:p>
            <a:fld id="{344B407C-B841-8F4C-83EB-989FA7762F0C}" type="slidenum">
              <a:rPr lang="da-DK" smtClean="0"/>
              <a:t>25</a:t>
            </a:fld>
            <a:endParaRPr lang="da-DK" dirty="0"/>
          </a:p>
        </p:txBody>
      </p:sp>
    </p:spTree>
    <p:extLst>
      <p:ext uri="{BB962C8B-B14F-4D97-AF65-F5344CB8AC3E}">
        <p14:creationId xmlns:p14="http://schemas.microsoft.com/office/powerpoint/2010/main" val="66881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0663" y="812800"/>
            <a:ext cx="7107237" cy="3998913"/>
          </a:xfrm>
        </p:spPr>
      </p:sp>
      <p:sp>
        <p:nvSpPr>
          <p:cNvPr id="3" name="Pladsholder til noter 2"/>
          <p:cNvSpPr>
            <a:spLocks noGrp="1"/>
          </p:cNvSpPr>
          <p:nvPr>
            <p:ph type="body" idx="1"/>
          </p:nvPr>
        </p:nvSpPr>
        <p:spPr/>
        <p:txBody>
          <a:bodyPr/>
          <a:lstStyle/>
          <a:p>
            <a:pPr marL="0" marR="0" lvl="0" indent="0" algn="l" defTabSz="45698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344B407C-B841-8F4C-83EB-989FA7762F0C}" type="slidenum">
              <a:rPr lang="da-DK" smtClean="0"/>
              <a:t>26</a:t>
            </a:fld>
            <a:endParaRPr lang="da-DK" dirty="0"/>
          </a:p>
        </p:txBody>
      </p:sp>
    </p:spTree>
    <p:extLst>
      <p:ext uri="{BB962C8B-B14F-4D97-AF65-F5344CB8AC3E}">
        <p14:creationId xmlns:p14="http://schemas.microsoft.com/office/powerpoint/2010/main" val="257076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0663" y="812800"/>
            <a:ext cx="7107237" cy="3998913"/>
          </a:xfrm>
        </p:spPr>
      </p:sp>
      <p:sp>
        <p:nvSpPr>
          <p:cNvPr id="3" name="Pladsholder til noter 2"/>
          <p:cNvSpPr>
            <a:spLocks noGrp="1"/>
          </p:cNvSpPr>
          <p:nvPr>
            <p:ph type="body" idx="1"/>
          </p:nvPr>
        </p:nvSpPr>
        <p:spPr/>
        <p:txBody>
          <a:bodyPr/>
          <a:lstStyle/>
          <a:p>
            <a:pPr marL="0" marR="0" lvl="0" indent="0" algn="l" defTabSz="45698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344B407C-B841-8F4C-83EB-989FA7762F0C}" type="slidenum">
              <a:rPr lang="da-DK" smtClean="0"/>
              <a:t>27</a:t>
            </a:fld>
            <a:endParaRPr lang="da-DK" dirty="0"/>
          </a:p>
        </p:txBody>
      </p:sp>
    </p:spTree>
    <p:extLst>
      <p:ext uri="{BB962C8B-B14F-4D97-AF65-F5344CB8AC3E}">
        <p14:creationId xmlns:p14="http://schemas.microsoft.com/office/powerpoint/2010/main" val="245034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30</a:t>
            </a:fld>
            <a:endParaRPr lang="da-DK"/>
          </a:p>
        </p:txBody>
      </p:sp>
    </p:spTree>
    <p:extLst>
      <p:ext uri="{BB962C8B-B14F-4D97-AF65-F5344CB8AC3E}">
        <p14:creationId xmlns:p14="http://schemas.microsoft.com/office/powerpoint/2010/main" val="336752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31</a:t>
            </a:fld>
            <a:endParaRPr lang="da-DK"/>
          </a:p>
        </p:txBody>
      </p:sp>
    </p:spTree>
    <p:extLst>
      <p:ext uri="{BB962C8B-B14F-4D97-AF65-F5344CB8AC3E}">
        <p14:creationId xmlns:p14="http://schemas.microsoft.com/office/powerpoint/2010/main" val="78989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5EBA6ED-BD96-3A4C-B615-FF942D0255F8}" type="slidenum">
              <a:rPr lang="da-DK" smtClean="0"/>
              <a:t>32</a:t>
            </a:fld>
            <a:endParaRPr lang="da-DK"/>
          </a:p>
        </p:txBody>
      </p:sp>
    </p:spTree>
    <p:extLst>
      <p:ext uri="{BB962C8B-B14F-4D97-AF65-F5344CB8AC3E}">
        <p14:creationId xmlns:p14="http://schemas.microsoft.com/office/powerpoint/2010/main" val="3471934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376BB4D1-9B38-4AC0-32F3-3ADED3FE4CE3}"/>
              </a:ext>
            </a:extLst>
          </p:cNvPr>
          <p:cNvSpPr>
            <a:spLocks noGrp="1"/>
          </p:cNvSpPr>
          <p:nvPr>
            <p:ph type="ftr" sz="quarter" idx="11"/>
          </p:nvPr>
        </p:nvSpPr>
        <p:spPr/>
        <p:txBody>
          <a:bodyPr/>
          <a:lstStyle/>
          <a:p>
            <a:r>
              <a:rPr lang="da-DK" dirty="0"/>
              <a:t>Sidefod</a:t>
            </a:r>
          </a:p>
        </p:txBody>
      </p:sp>
      <p:sp>
        <p:nvSpPr>
          <p:cNvPr id="6" name="Pladsholder til slidenummer 5">
            <a:extLst>
              <a:ext uri="{FF2B5EF4-FFF2-40B4-BE49-F238E27FC236}">
                <a16:creationId xmlns:a16="http://schemas.microsoft.com/office/drawing/2014/main" id="{2ECA0CF0-0572-3649-1980-740CD73A0753}"/>
              </a:ext>
            </a:extLst>
          </p:cNvPr>
          <p:cNvSpPr>
            <a:spLocks noGrp="1"/>
          </p:cNvSpPr>
          <p:nvPr>
            <p:ph type="sldNum" sz="quarter" idx="12"/>
          </p:nvPr>
        </p:nvSpPr>
        <p:spPr/>
        <p:txBody>
          <a:bodyPr/>
          <a:lstStyle/>
          <a:p>
            <a:endParaRPr lang="da-DK" dirty="0"/>
          </a:p>
        </p:txBody>
      </p:sp>
      <p:sp>
        <p:nvSpPr>
          <p:cNvPr id="4" name="Pladsholder til dato 3">
            <a:extLst>
              <a:ext uri="{FF2B5EF4-FFF2-40B4-BE49-F238E27FC236}">
                <a16:creationId xmlns:a16="http://schemas.microsoft.com/office/drawing/2014/main" id="{D3E59618-244C-C93B-4AB8-91DF02D9C46B}"/>
              </a:ext>
            </a:extLst>
          </p:cNvPr>
          <p:cNvSpPr>
            <a:spLocks noGrp="1"/>
          </p:cNvSpPr>
          <p:nvPr>
            <p:ph type="dt" sz="half" idx="10"/>
          </p:nvPr>
        </p:nvSpPr>
        <p:spPr>
          <a:xfrm>
            <a:off x="838200" y="6356350"/>
            <a:ext cx="2743200" cy="365125"/>
          </a:xfrm>
        </p:spPr>
        <p:txBody>
          <a:bodyPr/>
          <a:lstStyle/>
          <a:p>
            <a:fld id="{0B601D5E-7A7C-3040-AE7A-8CB5AF388B4E}" type="datetime1">
              <a:rPr lang="da-DK" smtClean="0"/>
              <a:t>30.04.2024</a:t>
            </a:fld>
            <a:endParaRPr lang="da-DK" dirty="0"/>
          </a:p>
        </p:txBody>
      </p:sp>
      <p:sp>
        <p:nvSpPr>
          <p:cNvPr id="7" name="Rektangel 6">
            <a:extLst>
              <a:ext uri="{FF2B5EF4-FFF2-40B4-BE49-F238E27FC236}">
                <a16:creationId xmlns:a16="http://schemas.microsoft.com/office/drawing/2014/main" id="{1E29EC91-B885-A926-D08D-3E2CDE76BA88}"/>
              </a:ext>
            </a:extLst>
          </p:cNvPr>
          <p:cNvSpPr/>
          <p:nvPr userDrawn="1"/>
        </p:nvSpPr>
        <p:spPr>
          <a:xfrm>
            <a:off x="0" y="-501651"/>
            <a:ext cx="12192000" cy="6858001"/>
          </a:xfrm>
          <a:prstGeom prst="rect">
            <a:avLst/>
          </a:prstGeom>
          <a:solidFill>
            <a:srgbClr val="032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032C5D"/>
              </a:solidFill>
            </a:endParaRPr>
          </a:p>
        </p:txBody>
      </p:sp>
      <p:sp>
        <p:nvSpPr>
          <p:cNvPr id="2" name="Titel 1">
            <a:extLst>
              <a:ext uri="{FF2B5EF4-FFF2-40B4-BE49-F238E27FC236}">
                <a16:creationId xmlns:a16="http://schemas.microsoft.com/office/drawing/2014/main" id="{E007A027-87D5-3D07-4517-EBB50B11B3FE}"/>
              </a:ext>
            </a:extLst>
          </p:cNvPr>
          <p:cNvSpPr>
            <a:spLocks noGrp="1"/>
          </p:cNvSpPr>
          <p:nvPr>
            <p:ph type="ctrTitle" hasCustomPrompt="1"/>
          </p:nvPr>
        </p:nvSpPr>
        <p:spPr>
          <a:xfrm>
            <a:off x="1524000" y="1122363"/>
            <a:ext cx="9144000" cy="2387600"/>
          </a:xfrm>
        </p:spPr>
        <p:txBody>
          <a:bodyPr anchor="b">
            <a:normAutofit/>
          </a:bodyPr>
          <a:lstStyle>
            <a:lvl1pPr algn="ctr">
              <a:defRPr sz="4800" b="0" i="0" spc="0">
                <a:solidFill>
                  <a:schemeClr val="bg1"/>
                </a:solidFill>
                <a:latin typeface="DM Serif Display" pitchFamily="2" charset="0"/>
              </a:defRPr>
            </a:lvl1pPr>
          </a:lstStyle>
          <a:p>
            <a:r>
              <a:rPr lang="da-DK" dirty="0"/>
              <a:t>Titel – Blå baggrund</a:t>
            </a:r>
          </a:p>
        </p:txBody>
      </p:sp>
      <p:sp>
        <p:nvSpPr>
          <p:cNvPr id="3" name="Undertitel 2">
            <a:extLst>
              <a:ext uri="{FF2B5EF4-FFF2-40B4-BE49-F238E27FC236}">
                <a16:creationId xmlns:a16="http://schemas.microsoft.com/office/drawing/2014/main" id="{180448DF-F7E9-E230-1DA5-AD2810BC8F02}"/>
              </a:ext>
            </a:extLst>
          </p:cNvPr>
          <p:cNvSpPr>
            <a:spLocks noGrp="1"/>
          </p:cNvSpPr>
          <p:nvPr>
            <p:ph type="subTitle" idx="1" hasCustomPrompt="1"/>
          </p:nvPr>
        </p:nvSpPr>
        <p:spPr>
          <a:xfrm>
            <a:off x="1524000" y="3757018"/>
            <a:ext cx="9144000" cy="1655762"/>
          </a:xfrm>
        </p:spPr>
        <p:txBody>
          <a:bodyPr/>
          <a:lstStyle>
            <a:lvl1pPr marL="0" indent="0" algn="ctr">
              <a:buNone/>
              <a:defRPr sz="2400" b="0" i="0" spc="0">
                <a:solidFill>
                  <a:srgbClr val="B2BB01"/>
                </a:solidFill>
                <a:latin typeface="Work Sans Light" pitchFamily="2" charset="77"/>
                <a:cs typeface="Sor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Indsæt undertitel her</a:t>
            </a:r>
          </a:p>
        </p:txBody>
      </p:sp>
    </p:spTree>
    <p:extLst>
      <p:ext uri="{BB962C8B-B14F-4D97-AF65-F5344CB8AC3E}">
        <p14:creationId xmlns:p14="http://schemas.microsoft.com/office/powerpoint/2010/main" val="416232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DA8953A6-048F-8136-67D1-BCCC9CFC2667}"/>
              </a:ext>
            </a:extLst>
          </p:cNvPr>
          <p:cNvSpPr>
            <a:spLocks noGrp="1"/>
          </p:cNvSpPr>
          <p:nvPr>
            <p:ph type="dt" sz="half" idx="10"/>
          </p:nvPr>
        </p:nvSpPr>
        <p:spPr/>
        <p:txBody>
          <a:bodyPr/>
          <a:lstStyle>
            <a:lvl1pPr>
              <a:defRPr>
                <a:solidFill>
                  <a:schemeClr val="bg1"/>
                </a:solidFill>
              </a:defRPr>
            </a:lvl1pPr>
          </a:lstStyle>
          <a:p>
            <a:fld id="{3DF1E318-EE16-2B43-8DBE-5866C714CC0E}" type="datetime1">
              <a:rPr lang="da-DK" smtClean="0"/>
              <a:t>30.04.2024</a:t>
            </a:fld>
            <a:endParaRPr lang="da-DK" dirty="0"/>
          </a:p>
        </p:txBody>
      </p:sp>
      <p:sp>
        <p:nvSpPr>
          <p:cNvPr id="4" name="Pladsholder til sidefod 3">
            <a:extLst>
              <a:ext uri="{FF2B5EF4-FFF2-40B4-BE49-F238E27FC236}">
                <a16:creationId xmlns:a16="http://schemas.microsoft.com/office/drawing/2014/main" id="{17BDD298-99A2-9A6D-996E-1E17F24FFDC0}"/>
              </a:ext>
            </a:extLst>
          </p:cNvPr>
          <p:cNvSpPr>
            <a:spLocks noGrp="1"/>
          </p:cNvSpPr>
          <p:nvPr>
            <p:ph type="ftr" sz="quarter" idx="11"/>
          </p:nvPr>
        </p:nvSpPr>
        <p:spPr/>
        <p:txBody>
          <a:bodyPr/>
          <a:lstStyle/>
          <a:p>
            <a:r>
              <a:rPr lang="da-DK" dirty="0"/>
              <a:t>Sidefod</a:t>
            </a:r>
          </a:p>
        </p:txBody>
      </p:sp>
      <p:sp>
        <p:nvSpPr>
          <p:cNvPr id="5" name="Pladsholder til slidenummer 4">
            <a:extLst>
              <a:ext uri="{FF2B5EF4-FFF2-40B4-BE49-F238E27FC236}">
                <a16:creationId xmlns:a16="http://schemas.microsoft.com/office/drawing/2014/main" id="{8D40CFE2-CFF2-FB9A-B78A-5FC4CD3D4E54}"/>
              </a:ext>
            </a:extLst>
          </p:cNvPr>
          <p:cNvSpPr>
            <a:spLocks noGrp="1"/>
          </p:cNvSpPr>
          <p:nvPr>
            <p:ph type="sldNum" sz="quarter" idx="12"/>
          </p:nvPr>
        </p:nvSpPr>
        <p:spPr/>
        <p:txBody>
          <a:bodyPr/>
          <a:lstStyle/>
          <a:p>
            <a:fld id="{AB7B4111-5460-F943-A1A8-77105E8ABC66}" type="slidenum">
              <a:rPr lang="da-DK" smtClean="0"/>
              <a:pPr/>
              <a:t>‹nr.›</a:t>
            </a:fld>
            <a:endParaRPr lang="da-DK" dirty="0"/>
          </a:p>
        </p:txBody>
      </p:sp>
      <p:sp>
        <p:nvSpPr>
          <p:cNvPr id="13" name="Pladsholder til sidefod 3">
            <a:extLst>
              <a:ext uri="{FF2B5EF4-FFF2-40B4-BE49-F238E27FC236}">
                <a16:creationId xmlns:a16="http://schemas.microsoft.com/office/drawing/2014/main" id="{D8DDB20E-C60D-DBBF-D64A-C88A4949F615}"/>
              </a:ext>
            </a:extLst>
          </p:cNvPr>
          <p:cNvSpPr txBox="1">
            <a:spLocks/>
          </p:cNvSpPr>
          <p:nvPr userDrawn="1"/>
        </p:nvSpPr>
        <p:spPr>
          <a:xfrm>
            <a:off x="4038601" y="6356350"/>
            <a:ext cx="4114800" cy="365125"/>
          </a:xfrm>
          <a:prstGeom prst="rect">
            <a:avLst/>
          </a:prstGeom>
        </p:spPr>
        <p:txBody>
          <a:bodyPr vert="horz" lIns="91440" tIns="45720" rIns="91440" bIns="45720" rtlCol="0" anchor="ctr"/>
          <a:lstStyle>
            <a:defPPr>
              <a:defRPr lang="da-DK"/>
            </a:defPPr>
            <a:lvl1pPr marL="0" algn="ctr" defTabSz="914400" rtl="0" eaLnBrk="1" latinLnBrk="0" hangingPunct="1">
              <a:defRPr sz="1200" b="0" i="0" kern="1200">
                <a:solidFill>
                  <a:schemeClr val="bg1"/>
                </a:solidFill>
                <a:latin typeface="Work Sans Light"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4" name="Pladsholder til slidenummer 4">
            <a:extLst>
              <a:ext uri="{FF2B5EF4-FFF2-40B4-BE49-F238E27FC236}">
                <a16:creationId xmlns:a16="http://schemas.microsoft.com/office/drawing/2014/main" id="{05C139EA-B76B-3AE1-45CA-78518F06A61F}"/>
              </a:ext>
            </a:extLst>
          </p:cNvPr>
          <p:cNvSpPr txBox="1">
            <a:spLocks/>
          </p:cNvSpPr>
          <p:nvPr userDrawn="1"/>
        </p:nvSpPr>
        <p:spPr>
          <a:xfrm>
            <a:off x="8610601" y="635635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b="0" kern="1200">
                <a:solidFill>
                  <a:schemeClr val="bg1"/>
                </a:solidFill>
                <a:latin typeface="Work Sans"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5" name="Rektangel 14">
            <a:extLst>
              <a:ext uri="{FF2B5EF4-FFF2-40B4-BE49-F238E27FC236}">
                <a16:creationId xmlns:a16="http://schemas.microsoft.com/office/drawing/2014/main" id="{D67532AA-CF99-584C-78D5-54D72A1F7F85}"/>
              </a:ext>
            </a:extLst>
          </p:cNvPr>
          <p:cNvSpPr/>
          <p:nvPr userDrawn="1"/>
        </p:nvSpPr>
        <p:spPr>
          <a:xfrm>
            <a:off x="0" y="0"/>
            <a:ext cx="6096000" cy="62467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lumMod val="95000"/>
                </a:schemeClr>
              </a:solidFill>
            </a:endParaRPr>
          </a:p>
        </p:txBody>
      </p:sp>
      <p:sp>
        <p:nvSpPr>
          <p:cNvPr id="16" name="Pladsholder til indhold 2">
            <a:extLst>
              <a:ext uri="{FF2B5EF4-FFF2-40B4-BE49-F238E27FC236}">
                <a16:creationId xmlns:a16="http://schemas.microsoft.com/office/drawing/2014/main" id="{87BC32C5-8A23-C878-F47A-5643E162F105}"/>
              </a:ext>
            </a:extLst>
          </p:cNvPr>
          <p:cNvSpPr>
            <a:spLocks noGrp="1"/>
          </p:cNvSpPr>
          <p:nvPr>
            <p:ph idx="1" hasCustomPrompt="1"/>
          </p:nvPr>
        </p:nvSpPr>
        <p:spPr>
          <a:xfrm>
            <a:off x="838200" y="1825625"/>
            <a:ext cx="4114799" cy="4049881"/>
          </a:xfrm>
        </p:spPr>
        <p:txBody>
          <a:bodyPr vert="horz" lIns="91440" tIns="45720" rIns="91440" bIns="45720" rtlCol="0" anchor="t">
            <a:normAutofit/>
          </a:bodyPr>
          <a:lstStyle>
            <a:lvl1pPr>
              <a:defRPr b="0" i="0">
                <a:latin typeface="Work Sans" pitchFamily="2" charset="77"/>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stStyle>
          <a:p>
            <a:r>
              <a:rPr lang="da-DK" dirty="0"/>
              <a:t>Her kommer tekst</a:t>
            </a:r>
          </a:p>
          <a:p>
            <a:pPr lvl="1"/>
            <a:r>
              <a:rPr lang="da-DK" dirty="0"/>
              <a:t>Her kommer tekst</a:t>
            </a:r>
          </a:p>
          <a:p>
            <a:pPr lvl="2"/>
            <a:r>
              <a:rPr lang="da-DK" dirty="0"/>
              <a:t>Her kommer tekst</a:t>
            </a:r>
          </a:p>
        </p:txBody>
      </p:sp>
      <p:sp>
        <p:nvSpPr>
          <p:cNvPr id="18" name="Pladsholder til titel 1">
            <a:extLst>
              <a:ext uri="{FF2B5EF4-FFF2-40B4-BE49-F238E27FC236}">
                <a16:creationId xmlns:a16="http://schemas.microsoft.com/office/drawing/2014/main" id="{E1027F8B-2235-4C3A-2A40-70DDF4107CE0}"/>
              </a:ext>
            </a:extLst>
          </p:cNvPr>
          <p:cNvSpPr>
            <a:spLocks noGrp="1"/>
          </p:cNvSpPr>
          <p:nvPr>
            <p:ph type="title" hasCustomPrompt="1"/>
          </p:nvPr>
        </p:nvSpPr>
        <p:spPr>
          <a:xfrm>
            <a:off x="838200" y="365125"/>
            <a:ext cx="4114799" cy="1325563"/>
          </a:xfrm>
          <a:prstGeom prst="rect">
            <a:avLst/>
          </a:prstGeom>
        </p:spPr>
        <p:txBody>
          <a:bodyPr vert="horz" lIns="91440" tIns="45720" rIns="91440" bIns="45720" rtlCol="0" anchor="ctr">
            <a:normAutofit/>
          </a:bodyPr>
          <a:lstStyle>
            <a:lvl1pPr>
              <a:defRPr b="1" i="0">
                <a:solidFill>
                  <a:srgbClr val="032C5D"/>
                </a:solidFill>
                <a:latin typeface="DM Serif Display" pitchFamily="2" charset="0"/>
              </a:defRPr>
            </a:lvl1pPr>
          </a:lstStyle>
          <a:p>
            <a:r>
              <a:rPr lang="da-DK" dirty="0"/>
              <a:t>Slide med diagram</a:t>
            </a:r>
          </a:p>
        </p:txBody>
      </p:sp>
      <p:graphicFrame>
        <p:nvGraphicFramePr>
          <p:cNvPr id="2" name="Diagram 1">
            <a:extLst>
              <a:ext uri="{FF2B5EF4-FFF2-40B4-BE49-F238E27FC236}">
                <a16:creationId xmlns:a16="http://schemas.microsoft.com/office/drawing/2014/main" id="{555BFCBC-FE05-9468-7E82-BC0AEB502420}"/>
              </a:ext>
            </a:extLst>
          </p:cNvPr>
          <p:cNvGraphicFramePr/>
          <p:nvPr userDrawn="1">
            <p:extLst>
              <p:ext uri="{D42A27DB-BD31-4B8C-83A1-F6EECF244321}">
                <p14:modId xmlns:p14="http://schemas.microsoft.com/office/powerpoint/2010/main" val="2834204041"/>
              </p:ext>
            </p:extLst>
          </p:nvPr>
        </p:nvGraphicFramePr>
        <p:xfrm>
          <a:off x="6624027" y="1825625"/>
          <a:ext cx="5039946" cy="33599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10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278F82E-292B-4C22-72E2-296D226660CA}"/>
              </a:ext>
            </a:extLst>
          </p:cNvPr>
          <p:cNvSpPr>
            <a:spLocks noGrp="1"/>
          </p:cNvSpPr>
          <p:nvPr>
            <p:ph type="dt" sz="half" idx="10"/>
          </p:nvPr>
        </p:nvSpPr>
        <p:spPr/>
        <p:txBody>
          <a:bodyPr/>
          <a:lstStyle/>
          <a:p>
            <a:fld id="{9CF2EAD9-4997-4F41-9EB8-DFDCE9F7990A}" type="datetime1">
              <a:rPr lang="da-DK" smtClean="0"/>
              <a:t>30.04.2024</a:t>
            </a:fld>
            <a:endParaRPr lang="da-DK" dirty="0"/>
          </a:p>
        </p:txBody>
      </p:sp>
      <p:sp>
        <p:nvSpPr>
          <p:cNvPr id="3" name="Pladsholder til sidefod 2">
            <a:extLst>
              <a:ext uri="{FF2B5EF4-FFF2-40B4-BE49-F238E27FC236}">
                <a16:creationId xmlns:a16="http://schemas.microsoft.com/office/drawing/2014/main" id="{41FE3BB0-8B01-0E90-092D-1B04DDEA57B8}"/>
              </a:ext>
            </a:extLst>
          </p:cNvPr>
          <p:cNvSpPr>
            <a:spLocks noGrp="1"/>
          </p:cNvSpPr>
          <p:nvPr>
            <p:ph type="ftr" sz="quarter" idx="11"/>
          </p:nvPr>
        </p:nvSpPr>
        <p:spPr/>
        <p:txBody>
          <a:bodyPr/>
          <a:lstStyle/>
          <a:p>
            <a:r>
              <a:rPr lang="da-DK" dirty="0"/>
              <a:t>Sidefod</a:t>
            </a:r>
          </a:p>
        </p:txBody>
      </p:sp>
      <p:sp>
        <p:nvSpPr>
          <p:cNvPr id="4" name="Pladsholder til slidenummer 3">
            <a:extLst>
              <a:ext uri="{FF2B5EF4-FFF2-40B4-BE49-F238E27FC236}">
                <a16:creationId xmlns:a16="http://schemas.microsoft.com/office/drawing/2014/main" id="{2CDFF8DE-4477-EB15-1D41-57097399F6BB}"/>
              </a:ext>
            </a:extLst>
          </p:cNvPr>
          <p:cNvSpPr>
            <a:spLocks noGrp="1"/>
          </p:cNvSpPr>
          <p:nvPr>
            <p:ph type="sldNum" sz="quarter" idx="12"/>
          </p:nvPr>
        </p:nvSpPr>
        <p:spPr/>
        <p:txBody>
          <a:bodyPr/>
          <a:lstStyle/>
          <a:p>
            <a:endParaRPr lang="da-DK" dirty="0"/>
          </a:p>
        </p:txBody>
      </p:sp>
      <p:graphicFrame>
        <p:nvGraphicFramePr>
          <p:cNvPr id="5" name="Diagram 4">
            <a:extLst>
              <a:ext uri="{FF2B5EF4-FFF2-40B4-BE49-F238E27FC236}">
                <a16:creationId xmlns:a16="http://schemas.microsoft.com/office/drawing/2014/main" id="{6714DBF5-C53A-EDEB-8AE5-C3812929E637}"/>
              </a:ext>
            </a:extLst>
          </p:cNvPr>
          <p:cNvGraphicFramePr/>
          <p:nvPr userDrawn="1">
            <p:extLst>
              <p:ext uri="{D42A27DB-BD31-4B8C-83A1-F6EECF244321}">
                <p14:modId xmlns:p14="http://schemas.microsoft.com/office/powerpoint/2010/main" val="1395537496"/>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808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878979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376BB4D1-9B38-4AC0-32F3-3ADED3FE4CE3}"/>
              </a:ext>
            </a:extLst>
          </p:cNvPr>
          <p:cNvSpPr>
            <a:spLocks noGrp="1"/>
          </p:cNvSpPr>
          <p:nvPr>
            <p:ph type="ftr" sz="quarter" idx="11"/>
          </p:nvPr>
        </p:nvSpPr>
        <p:spPr/>
        <p:txBody>
          <a:bodyPr/>
          <a:lstStyle/>
          <a:p>
            <a:r>
              <a:rPr lang="da-DK" dirty="0"/>
              <a:t>Sidefod</a:t>
            </a:r>
          </a:p>
        </p:txBody>
      </p:sp>
      <p:sp>
        <p:nvSpPr>
          <p:cNvPr id="6" name="Pladsholder til slidenummer 5">
            <a:extLst>
              <a:ext uri="{FF2B5EF4-FFF2-40B4-BE49-F238E27FC236}">
                <a16:creationId xmlns:a16="http://schemas.microsoft.com/office/drawing/2014/main" id="{2ECA0CF0-0572-3649-1980-740CD73A0753}"/>
              </a:ext>
            </a:extLst>
          </p:cNvPr>
          <p:cNvSpPr>
            <a:spLocks noGrp="1"/>
          </p:cNvSpPr>
          <p:nvPr>
            <p:ph type="sldNum" sz="quarter" idx="12"/>
          </p:nvPr>
        </p:nvSpPr>
        <p:spPr/>
        <p:txBody>
          <a:bodyPr/>
          <a:lstStyle/>
          <a:p>
            <a:endParaRPr lang="da-DK" dirty="0"/>
          </a:p>
        </p:txBody>
      </p:sp>
      <p:sp>
        <p:nvSpPr>
          <p:cNvPr id="4" name="Pladsholder til dato 3">
            <a:extLst>
              <a:ext uri="{FF2B5EF4-FFF2-40B4-BE49-F238E27FC236}">
                <a16:creationId xmlns:a16="http://schemas.microsoft.com/office/drawing/2014/main" id="{D3E59618-244C-C93B-4AB8-91DF02D9C46B}"/>
              </a:ext>
            </a:extLst>
          </p:cNvPr>
          <p:cNvSpPr>
            <a:spLocks noGrp="1"/>
          </p:cNvSpPr>
          <p:nvPr>
            <p:ph type="dt" sz="half" idx="10"/>
          </p:nvPr>
        </p:nvSpPr>
        <p:spPr>
          <a:xfrm>
            <a:off x="838200" y="6356350"/>
            <a:ext cx="2743200" cy="365125"/>
          </a:xfrm>
        </p:spPr>
        <p:txBody>
          <a:bodyPr/>
          <a:lstStyle/>
          <a:p>
            <a:fld id="{9EAC0436-9F0E-554F-BF30-6BDCD583D5E3}" type="datetime1">
              <a:rPr lang="da-DK" smtClean="0"/>
              <a:t>30.04.2024</a:t>
            </a:fld>
            <a:endParaRPr lang="da-DK" dirty="0"/>
          </a:p>
        </p:txBody>
      </p:sp>
      <p:sp>
        <p:nvSpPr>
          <p:cNvPr id="2" name="Titel 1">
            <a:extLst>
              <a:ext uri="{FF2B5EF4-FFF2-40B4-BE49-F238E27FC236}">
                <a16:creationId xmlns:a16="http://schemas.microsoft.com/office/drawing/2014/main" id="{E007A027-87D5-3D07-4517-EBB50B11B3FE}"/>
              </a:ext>
            </a:extLst>
          </p:cNvPr>
          <p:cNvSpPr>
            <a:spLocks noGrp="1"/>
          </p:cNvSpPr>
          <p:nvPr>
            <p:ph type="ctrTitle" hasCustomPrompt="1"/>
          </p:nvPr>
        </p:nvSpPr>
        <p:spPr>
          <a:xfrm>
            <a:off x="1524000" y="1122363"/>
            <a:ext cx="9144000" cy="2387600"/>
          </a:xfrm>
        </p:spPr>
        <p:txBody>
          <a:bodyPr anchor="b">
            <a:normAutofit/>
          </a:bodyPr>
          <a:lstStyle>
            <a:lvl1pPr algn="ctr">
              <a:defRPr sz="4800" b="1" i="0" spc="0">
                <a:solidFill>
                  <a:srgbClr val="032C5D"/>
                </a:solidFill>
                <a:latin typeface="DM Serif Display" pitchFamily="2" charset="0"/>
              </a:defRPr>
            </a:lvl1pPr>
          </a:lstStyle>
          <a:p>
            <a:r>
              <a:rPr lang="da-DK" dirty="0"/>
              <a:t>Titel – Hvid baggrund</a:t>
            </a:r>
          </a:p>
        </p:txBody>
      </p:sp>
      <p:sp>
        <p:nvSpPr>
          <p:cNvPr id="3" name="Undertitel 2">
            <a:extLst>
              <a:ext uri="{FF2B5EF4-FFF2-40B4-BE49-F238E27FC236}">
                <a16:creationId xmlns:a16="http://schemas.microsoft.com/office/drawing/2014/main" id="{180448DF-F7E9-E230-1DA5-AD2810BC8F02}"/>
              </a:ext>
            </a:extLst>
          </p:cNvPr>
          <p:cNvSpPr>
            <a:spLocks noGrp="1"/>
          </p:cNvSpPr>
          <p:nvPr>
            <p:ph type="subTitle" idx="1" hasCustomPrompt="1"/>
          </p:nvPr>
        </p:nvSpPr>
        <p:spPr>
          <a:xfrm>
            <a:off x="1524000" y="3757018"/>
            <a:ext cx="9144000" cy="1655762"/>
          </a:xfrm>
        </p:spPr>
        <p:txBody>
          <a:bodyPr/>
          <a:lstStyle>
            <a:lvl1pPr marL="0" indent="0" algn="ctr">
              <a:buNone/>
              <a:defRPr sz="2400" b="0" i="0" spc="0">
                <a:solidFill>
                  <a:srgbClr val="B2BB01"/>
                </a:solidFill>
                <a:latin typeface="Work Sans Light" pitchFamily="2" charset="77"/>
                <a:cs typeface="Sor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Indsæt undertitel her</a:t>
            </a:r>
          </a:p>
        </p:txBody>
      </p:sp>
    </p:spTree>
    <p:extLst>
      <p:ext uri="{BB962C8B-B14F-4D97-AF65-F5344CB8AC3E}">
        <p14:creationId xmlns:p14="http://schemas.microsoft.com/office/powerpoint/2010/main" val="406764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slide">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376BB4D1-9B38-4AC0-32F3-3ADED3FE4CE3}"/>
              </a:ext>
            </a:extLst>
          </p:cNvPr>
          <p:cNvSpPr>
            <a:spLocks noGrp="1"/>
          </p:cNvSpPr>
          <p:nvPr>
            <p:ph type="ftr" sz="quarter" idx="11"/>
          </p:nvPr>
        </p:nvSpPr>
        <p:spPr/>
        <p:txBody>
          <a:bodyPr/>
          <a:lstStyle/>
          <a:p>
            <a:r>
              <a:rPr lang="da-DK" dirty="0"/>
              <a:t>Sidefod</a:t>
            </a:r>
          </a:p>
        </p:txBody>
      </p:sp>
      <p:sp>
        <p:nvSpPr>
          <p:cNvPr id="6" name="Pladsholder til slidenummer 5">
            <a:extLst>
              <a:ext uri="{FF2B5EF4-FFF2-40B4-BE49-F238E27FC236}">
                <a16:creationId xmlns:a16="http://schemas.microsoft.com/office/drawing/2014/main" id="{2ECA0CF0-0572-3649-1980-740CD73A0753}"/>
              </a:ext>
            </a:extLst>
          </p:cNvPr>
          <p:cNvSpPr>
            <a:spLocks noGrp="1"/>
          </p:cNvSpPr>
          <p:nvPr>
            <p:ph type="sldNum" sz="quarter" idx="12"/>
          </p:nvPr>
        </p:nvSpPr>
        <p:spPr/>
        <p:txBody>
          <a:bodyPr/>
          <a:lstStyle/>
          <a:p>
            <a:endParaRPr lang="da-DK" dirty="0"/>
          </a:p>
        </p:txBody>
      </p:sp>
      <p:sp>
        <p:nvSpPr>
          <p:cNvPr id="4" name="Pladsholder til dato 3">
            <a:extLst>
              <a:ext uri="{FF2B5EF4-FFF2-40B4-BE49-F238E27FC236}">
                <a16:creationId xmlns:a16="http://schemas.microsoft.com/office/drawing/2014/main" id="{D3E59618-244C-C93B-4AB8-91DF02D9C46B}"/>
              </a:ext>
            </a:extLst>
          </p:cNvPr>
          <p:cNvSpPr>
            <a:spLocks noGrp="1"/>
          </p:cNvSpPr>
          <p:nvPr>
            <p:ph type="dt" sz="half" idx="10"/>
          </p:nvPr>
        </p:nvSpPr>
        <p:spPr>
          <a:xfrm>
            <a:off x="838200" y="6356350"/>
            <a:ext cx="2743200" cy="365125"/>
          </a:xfrm>
        </p:spPr>
        <p:txBody>
          <a:bodyPr/>
          <a:lstStyle/>
          <a:p>
            <a:fld id="{54884B59-E008-1A4E-99FC-12E7B3A685EA}" type="datetime1">
              <a:rPr lang="da-DK" smtClean="0"/>
              <a:t>30.04.2024</a:t>
            </a:fld>
            <a:endParaRPr lang="da-DK" dirty="0"/>
          </a:p>
        </p:txBody>
      </p:sp>
      <p:sp>
        <p:nvSpPr>
          <p:cNvPr id="7" name="Rektangel 6">
            <a:extLst>
              <a:ext uri="{FF2B5EF4-FFF2-40B4-BE49-F238E27FC236}">
                <a16:creationId xmlns:a16="http://schemas.microsoft.com/office/drawing/2014/main" id="{1E29EC91-B885-A926-D08D-3E2CDE76BA88}"/>
              </a:ext>
            </a:extLst>
          </p:cNvPr>
          <p:cNvSpPr/>
          <p:nvPr userDrawn="1"/>
        </p:nvSpPr>
        <p:spPr>
          <a:xfrm>
            <a:off x="0" y="-501651"/>
            <a:ext cx="12192000" cy="6750051"/>
          </a:xfrm>
          <a:prstGeom prst="rect">
            <a:avLst/>
          </a:prstGeom>
          <a:solidFill>
            <a:srgbClr val="B2B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032C5D"/>
              </a:solidFill>
            </a:endParaRPr>
          </a:p>
        </p:txBody>
      </p:sp>
      <p:sp>
        <p:nvSpPr>
          <p:cNvPr id="2" name="Titel 1">
            <a:extLst>
              <a:ext uri="{FF2B5EF4-FFF2-40B4-BE49-F238E27FC236}">
                <a16:creationId xmlns:a16="http://schemas.microsoft.com/office/drawing/2014/main" id="{E007A027-87D5-3D07-4517-EBB50B11B3FE}"/>
              </a:ext>
            </a:extLst>
          </p:cNvPr>
          <p:cNvSpPr>
            <a:spLocks noGrp="1"/>
          </p:cNvSpPr>
          <p:nvPr>
            <p:ph type="ctrTitle" hasCustomPrompt="1"/>
          </p:nvPr>
        </p:nvSpPr>
        <p:spPr>
          <a:xfrm>
            <a:off x="1524000" y="1122363"/>
            <a:ext cx="9144000" cy="2387600"/>
          </a:xfrm>
        </p:spPr>
        <p:txBody>
          <a:bodyPr anchor="b">
            <a:normAutofit/>
          </a:bodyPr>
          <a:lstStyle>
            <a:lvl1pPr algn="ctr">
              <a:defRPr sz="4800" b="1" i="0" spc="0">
                <a:solidFill>
                  <a:schemeClr val="bg1"/>
                </a:solidFill>
                <a:latin typeface="DM Serif Display" pitchFamily="2" charset="0"/>
              </a:defRPr>
            </a:lvl1pPr>
          </a:lstStyle>
          <a:p>
            <a:r>
              <a:rPr lang="da-DK" dirty="0"/>
              <a:t>Titel – Grøn baggrund</a:t>
            </a:r>
          </a:p>
        </p:txBody>
      </p:sp>
      <p:sp>
        <p:nvSpPr>
          <p:cNvPr id="3" name="Undertitel 2">
            <a:extLst>
              <a:ext uri="{FF2B5EF4-FFF2-40B4-BE49-F238E27FC236}">
                <a16:creationId xmlns:a16="http://schemas.microsoft.com/office/drawing/2014/main" id="{180448DF-F7E9-E230-1DA5-AD2810BC8F02}"/>
              </a:ext>
            </a:extLst>
          </p:cNvPr>
          <p:cNvSpPr>
            <a:spLocks noGrp="1"/>
          </p:cNvSpPr>
          <p:nvPr>
            <p:ph type="subTitle" idx="1" hasCustomPrompt="1"/>
          </p:nvPr>
        </p:nvSpPr>
        <p:spPr>
          <a:xfrm>
            <a:off x="1524000" y="3757018"/>
            <a:ext cx="9144000" cy="1655762"/>
          </a:xfrm>
        </p:spPr>
        <p:txBody>
          <a:bodyPr/>
          <a:lstStyle>
            <a:lvl1pPr marL="0" indent="0" algn="ctr">
              <a:buNone/>
              <a:defRPr sz="2400" b="0" i="0" spc="0">
                <a:solidFill>
                  <a:srgbClr val="032C5D"/>
                </a:solidFill>
                <a:latin typeface="Work Sans Light" pitchFamily="2" charset="77"/>
                <a:cs typeface="Sor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Indsæt undertitel her</a:t>
            </a:r>
          </a:p>
        </p:txBody>
      </p:sp>
    </p:spTree>
    <p:extLst>
      <p:ext uri="{BB962C8B-B14F-4D97-AF65-F5344CB8AC3E}">
        <p14:creationId xmlns:p14="http://schemas.microsoft.com/office/powerpoint/2010/main" val="2593906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53646-6B17-E7B6-B6C1-7E995C763FEB}"/>
              </a:ext>
            </a:extLst>
          </p:cNvPr>
          <p:cNvSpPr>
            <a:spLocks noGrp="1"/>
          </p:cNvSpPr>
          <p:nvPr>
            <p:ph type="title" hasCustomPrompt="1"/>
          </p:nvPr>
        </p:nvSpPr>
        <p:spPr/>
        <p:txBody>
          <a:bodyPr>
            <a:normAutofit/>
          </a:bodyPr>
          <a:lstStyle>
            <a:lvl1pPr>
              <a:defRPr sz="3200" b="1" i="0">
                <a:solidFill>
                  <a:srgbClr val="032C5D"/>
                </a:solidFill>
                <a:latin typeface="DM Serif Display" pitchFamily="2" charset="0"/>
              </a:defRPr>
            </a:lvl1pPr>
          </a:lstStyle>
          <a:p>
            <a:r>
              <a:rPr lang="da-DK" dirty="0"/>
              <a:t>Slide</a:t>
            </a:r>
          </a:p>
        </p:txBody>
      </p:sp>
      <p:sp>
        <p:nvSpPr>
          <p:cNvPr id="3" name="Pladsholder til indhold 2">
            <a:extLst>
              <a:ext uri="{FF2B5EF4-FFF2-40B4-BE49-F238E27FC236}">
                <a16:creationId xmlns:a16="http://schemas.microsoft.com/office/drawing/2014/main" id="{4B3B2C8C-B1C5-EB87-2C95-A2F8445DB036}"/>
              </a:ext>
            </a:extLst>
          </p:cNvPr>
          <p:cNvSpPr>
            <a:spLocks noGrp="1"/>
          </p:cNvSpPr>
          <p:nvPr>
            <p:ph idx="1" hasCustomPrompt="1"/>
          </p:nvPr>
        </p:nvSpPr>
        <p:spPr/>
        <p:txBody>
          <a:bodyPr/>
          <a:lstStyle>
            <a:lvl1pPr>
              <a:defRPr b="0" i="0">
                <a:latin typeface="Work Sans" pitchFamily="2" charset="77"/>
                <a:cs typeface="Sora" pitchFamily="2" charset="0"/>
              </a:defRPr>
            </a:lvl1pPr>
            <a:lvl2pPr>
              <a:defRPr b="0" i="0">
                <a:latin typeface="Work Sans Light" pitchFamily="2" charset="77"/>
                <a:cs typeface="Sora Light" pitchFamily="2" charset="0"/>
              </a:defRPr>
            </a:lvl2pPr>
            <a:lvl3pPr>
              <a:defRPr b="0" i="0">
                <a:latin typeface="Work Sans Light" pitchFamily="2" charset="77"/>
                <a:cs typeface="Sora Light" pitchFamily="2" charset="0"/>
              </a:defRPr>
            </a:lvl3pPr>
            <a:lvl4pPr>
              <a:defRPr b="0" i="0">
                <a:latin typeface="Sora Light" pitchFamily="2" charset="0"/>
                <a:cs typeface="Sora Light" pitchFamily="2" charset="0"/>
              </a:defRPr>
            </a:lvl4pPr>
            <a:lvl5pPr>
              <a:defRPr b="0" i="0">
                <a:latin typeface="Sora Light" pitchFamily="2" charset="0"/>
                <a:cs typeface="Sora Light" pitchFamily="2" charset="0"/>
              </a:defRPr>
            </a:lvl5pPr>
          </a:lstStyle>
          <a:p>
            <a:pPr lvl="0"/>
            <a:r>
              <a:rPr lang="da-DK" dirty="0"/>
              <a:t>Punkt</a:t>
            </a:r>
          </a:p>
          <a:p>
            <a:pPr lvl="1"/>
            <a:r>
              <a:rPr lang="da-DK" dirty="0"/>
              <a:t>Andet niveau</a:t>
            </a:r>
          </a:p>
          <a:p>
            <a:pPr lvl="2"/>
            <a:r>
              <a:rPr lang="da-DK" dirty="0"/>
              <a:t>Tredje niveau</a:t>
            </a:r>
          </a:p>
        </p:txBody>
      </p:sp>
      <p:sp>
        <p:nvSpPr>
          <p:cNvPr id="5" name="Pladsholder til sidefod 4">
            <a:extLst>
              <a:ext uri="{FF2B5EF4-FFF2-40B4-BE49-F238E27FC236}">
                <a16:creationId xmlns:a16="http://schemas.microsoft.com/office/drawing/2014/main" id="{A809664E-6B0E-3EA5-2FAC-C0793D82ED73}"/>
              </a:ext>
            </a:extLst>
          </p:cNvPr>
          <p:cNvSpPr>
            <a:spLocks noGrp="1"/>
          </p:cNvSpPr>
          <p:nvPr>
            <p:ph type="ftr" sz="quarter" idx="11"/>
          </p:nvPr>
        </p:nvSpPr>
        <p:spPr/>
        <p:txBody>
          <a:bodyPr/>
          <a:lstStyle/>
          <a:p>
            <a:r>
              <a:rPr lang="da-DK" dirty="0"/>
              <a:t>Sidefod</a:t>
            </a:r>
          </a:p>
        </p:txBody>
      </p:sp>
      <p:sp>
        <p:nvSpPr>
          <p:cNvPr id="6" name="Pladsholder til slidenummer 5">
            <a:extLst>
              <a:ext uri="{FF2B5EF4-FFF2-40B4-BE49-F238E27FC236}">
                <a16:creationId xmlns:a16="http://schemas.microsoft.com/office/drawing/2014/main" id="{06FC8A9C-2F65-DA60-619C-E0D7110DA403}"/>
              </a:ext>
            </a:extLst>
          </p:cNvPr>
          <p:cNvSpPr>
            <a:spLocks noGrp="1"/>
          </p:cNvSpPr>
          <p:nvPr>
            <p:ph type="sldNum" sz="quarter" idx="12"/>
          </p:nvPr>
        </p:nvSpPr>
        <p:spPr/>
        <p:txBody>
          <a:bodyPr/>
          <a:lstStyle/>
          <a:p>
            <a:fld id="{AB7B4111-5460-F943-A1A8-77105E8ABC66}" type="slidenum">
              <a:rPr lang="da-DK" smtClean="0"/>
              <a:t>‹nr.›</a:t>
            </a:fld>
            <a:endParaRPr lang="da-DK"/>
          </a:p>
        </p:txBody>
      </p:sp>
      <p:sp>
        <p:nvSpPr>
          <p:cNvPr id="14" name="Pladsholder til dato 3">
            <a:extLst>
              <a:ext uri="{FF2B5EF4-FFF2-40B4-BE49-F238E27FC236}">
                <a16:creationId xmlns:a16="http://schemas.microsoft.com/office/drawing/2014/main" id="{E6DFC0B0-7D2E-6621-309D-9289F606A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Work Sans Light" pitchFamily="2" charset="77"/>
                <a:cs typeface="Sora Light" pitchFamily="2" charset="0"/>
              </a:defRPr>
            </a:lvl1pPr>
          </a:lstStyle>
          <a:p>
            <a:fld id="{6F18E13E-DE86-8D43-9005-502F38D8CD15}" type="datetime1">
              <a:rPr lang="da-DK" smtClean="0"/>
              <a:t>30.04.2024</a:t>
            </a:fld>
            <a:endParaRPr lang="da-DK" dirty="0"/>
          </a:p>
        </p:txBody>
      </p:sp>
    </p:spTree>
    <p:extLst>
      <p:ext uri="{BB962C8B-B14F-4D97-AF65-F5344CB8AC3E}">
        <p14:creationId xmlns:p14="http://schemas.microsoft.com/office/powerpoint/2010/main" val="279004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DA8953A6-048F-8136-67D1-BCCC9CFC2667}"/>
              </a:ext>
            </a:extLst>
          </p:cNvPr>
          <p:cNvSpPr>
            <a:spLocks noGrp="1"/>
          </p:cNvSpPr>
          <p:nvPr>
            <p:ph type="dt" sz="half" idx="10"/>
          </p:nvPr>
        </p:nvSpPr>
        <p:spPr/>
        <p:txBody>
          <a:bodyPr/>
          <a:lstStyle>
            <a:lvl1pPr>
              <a:defRPr>
                <a:solidFill>
                  <a:schemeClr val="bg1"/>
                </a:solidFill>
              </a:defRPr>
            </a:lvl1pPr>
          </a:lstStyle>
          <a:p>
            <a:fld id="{CDD646F0-9ECB-A046-B7EB-6773F544AF84}" type="datetime1">
              <a:rPr lang="da-DK" smtClean="0"/>
              <a:t>30.04.2024</a:t>
            </a:fld>
            <a:endParaRPr lang="da-DK" dirty="0"/>
          </a:p>
        </p:txBody>
      </p:sp>
      <p:sp>
        <p:nvSpPr>
          <p:cNvPr id="4" name="Pladsholder til sidefod 3">
            <a:extLst>
              <a:ext uri="{FF2B5EF4-FFF2-40B4-BE49-F238E27FC236}">
                <a16:creationId xmlns:a16="http://schemas.microsoft.com/office/drawing/2014/main" id="{17BDD298-99A2-9A6D-996E-1E17F24FFDC0}"/>
              </a:ext>
            </a:extLst>
          </p:cNvPr>
          <p:cNvSpPr>
            <a:spLocks noGrp="1"/>
          </p:cNvSpPr>
          <p:nvPr>
            <p:ph type="ftr" sz="quarter" idx="11"/>
          </p:nvPr>
        </p:nvSpPr>
        <p:spPr/>
        <p:txBody>
          <a:bodyPr/>
          <a:lstStyle/>
          <a:p>
            <a:r>
              <a:rPr lang="da-DK" dirty="0"/>
              <a:t>Sidefod</a:t>
            </a:r>
          </a:p>
        </p:txBody>
      </p:sp>
      <p:sp>
        <p:nvSpPr>
          <p:cNvPr id="5" name="Pladsholder til slidenummer 4">
            <a:extLst>
              <a:ext uri="{FF2B5EF4-FFF2-40B4-BE49-F238E27FC236}">
                <a16:creationId xmlns:a16="http://schemas.microsoft.com/office/drawing/2014/main" id="{8D40CFE2-CFF2-FB9A-B78A-5FC4CD3D4E54}"/>
              </a:ext>
            </a:extLst>
          </p:cNvPr>
          <p:cNvSpPr>
            <a:spLocks noGrp="1"/>
          </p:cNvSpPr>
          <p:nvPr>
            <p:ph type="sldNum" sz="quarter" idx="12"/>
          </p:nvPr>
        </p:nvSpPr>
        <p:spPr/>
        <p:txBody>
          <a:bodyPr/>
          <a:lstStyle/>
          <a:p>
            <a:fld id="{AB7B4111-5460-F943-A1A8-77105E8ABC66}" type="slidenum">
              <a:rPr lang="da-DK" smtClean="0"/>
              <a:pPr/>
              <a:t>‹nr.›</a:t>
            </a:fld>
            <a:endParaRPr lang="da-DK" dirty="0"/>
          </a:p>
        </p:txBody>
      </p:sp>
      <p:sp>
        <p:nvSpPr>
          <p:cNvPr id="13" name="Pladsholder til sidefod 3">
            <a:extLst>
              <a:ext uri="{FF2B5EF4-FFF2-40B4-BE49-F238E27FC236}">
                <a16:creationId xmlns:a16="http://schemas.microsoft.com/office/drawing/2014/main" id="{D8DDB20E-C60D-DBBF-D64A-C88A4949F615}"/>
              </a:ext>
            </a:extLst>
          </p:cNvPr>
          <p:cNvSpPr txBox="1">
            <a:spLocks/>
          </p:cNvSpPr>
          <p:nvPr userDrawn="1"/>
        </p:nvSpPr>
        <p:spPr>
          <a:xfrm>
            <a:off x="4038601" y="6356350"/>
            <a:ext cx="4114800" cy="365125"/>
          </a:xfrm>
          <a:prstGeom prst="rect">
            <a:avLst/>
          </a:prstGeom>
        </p:spPr>
        <p:txBody>
          <a:bodyPr vert="horz" lIns="91440" tIns="45720" rIns="91440" bIns="45720" rtlCol="0" anchor="ctr"/>
          <a:lstStyle>
            <a:defPPr>
              <a:defRPr lang="da-DK"/>
            </a:defPPr>
            <a:lvl1pPr marL="0" algn="ctr" defTabSz="914400" rtl="0" eaLnBrk="1" latinLnBrk="0" hangingPunct="1">
              <a:defRPr sz="1200" b="0" i="0" kern="1200">
                <a:solidFill>
                  <a:schemeClr val="bg1"/>
                </a:solidFill>
                <a:latin typeface="Work Sans Light"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4" name="Pladsholder til slidenummer 4">
            <a:extLst>
              <a:ext uri="{FF2B5EF4-FFF2-40B4-BE49-F238E27FC236}">
                <a16:creationId xmlns:a16="http://schemas.microsoft.com/office/drawing/2014/main" id="{05C139EA-B76B-3AE1-45CA-78518F06A61F}"/>
              </a:ext>
            </a:extLst>
          </p:cNvPr>
          <p:cNvSpPr txBox="1">
            <a:spLocks/>
          </p:cNvSpPr>
          <p:nvPr userDrawn="1"/>
        </p:nvSpPr>
        <p:spPr>
          <a:xfrm>
            <a:off x="8610601" y="635635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b="0" kern="1200">
                <a:solidFill>
                  <a:schemeClr val="bg1"/>
                </a:solidFill>
                <a:latin typeface="Work Sans"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5" name="Rektangel 14">
            <a:extLst>
              <a:ext uri="{FF2B5EF4-FFF2-40B4-BE49-F238E27FC236}">
                <a16:creationId xmlns:a16="http://schemas.microsoft.com/office/drawing/2014/main" id="{D67532AA-CF99-584C-78D5-54D72A1F7F85}"/>
              </a:ext>
            </a:extLst>
          </p:cNvPr>
          <p:cNvSpPr/>
          <p:nvPr userDrawn="1"/>
        </p:nvSpPr>
        <p:spPr>
          <a:xfrm>
            <a:off x="6096000" y="0"/>
            <a:ext cx="6096000" cy="623417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lumMod val="95000"/>
                </a:schemeClr>
              </a:solidFill>
            </a:endParaRPr>
          </a:p>
        </p:txBody>
      </p:sp>
      <p:sp>
        <p:nvSpPr>
          <p:cNvPr id="16" name="Pladsholder til indhold 2">
            <a:extLst>
              <a:ext uri="{FF2B5EF4-FFF2-40B4-BE49-F238E27FC236}">
                <a16:creationId xmlns:a16="http://schemas.microsoft.com/office/drawing/2014/main" id="{87BC32C5-8A23-C878-F47A-5643E162F105}"/>
              </a:ext>
            </a:extLst>
          </p:cNvPr>
          <p:cNvSpPr>
            <a:spLocks noGrp="1"/>
          </p:cNvSpPr>
          <p:nvPr>
            <p:ph idx="1" hasCustomPrompt="1"/>
          </p:nvPr>
        </p:nvSpPr>
        <p:spPr>
          <a:xfrm>
            <a:off x="838200" y="1825625"/>
            <a:ext cx="4114799" cy="4049881"/>
          </a:xfrm>
        </p:spPr>
        <p:txBody>
          <a:bodyPr vert="horz" lIns="91440" tIns="45720" rIns="91440" bIns="45720" rtlCol="0" anchor="t">
            <a:normAutofit/>
          </a:bodyPr>
          <a:lstStyle>
            <a:lvl1pPr>
              <a:defRPr b="0" i="0">
                <a:latin typeface="Work Sans" pitchFamily="2" charset="77"/>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stStyle>
          <a:p>
            <a:r>
              <a:rPr lang="da-DK" dirty="0"/>
              <a:t>Punkt</a:t>
            </a:r>
          </a:p>
          <a:p>
            <a:pPr lvl="1"/>
            <a:r>
              <a:rPr lang="da-DK" dirty="0"/>
              <a:t>Andet niveau</a:t>
            </a:r>
          </a:p>
          <a:p>
            <a:pPr lvl="2"/>
            <a:r>
              <a:rPr lang="da-DK" dirty="0"/>
              <a:t>Tredje niveau</a:t>
            </a:r>
          </a:p>
        </p:txBody>
      </p:sp>
      <p:sp>
        <p:nvSpPr>
          <p:cNvPr id="18" name="Pladsholder til titel 1">
            <a:extLst>
              <a:ext uri="{FF2B5EF4-FFF2-40B4-BE49-F238E27FC236}">
                <a16:creationId xmlns:a16="http://schemas.microsoft.com/office/drawing/2014/main" id="{E1027F8B-2235-4C3A-2A40-70DDF4107CE0}"/>
              </a:ext>
            </a:extLst>
          </p:cNvPr>
          <p:cNvSpPr>
            <a:spLocks noGrp="1"/>
          </p:cNvSpPr>
          <p:nvPr>
            <p:ph type="title" hasCustomPrompt="1"/>
          </p:nvPr>
        </p:nvSpPr>
        <p:spPr>
          <a:xfrm>
            <a:off x="838200" y="365125"/>
            <a:ext cx="4114799" cy="1325563"/>
          </a:xfrm>
          <a:prstGeom prst="rect">
            <a:avLst/>
          </a:prstGeom>
        </p:spPr>
        <p:txBody>
          <a:bodyPr vert="horz" lIns="91440" tIns="45720" rIns="91440" bIns="45720" rtlCol="0" anchor="ctr">
            <a:normAutofit/>
          </a:bodyPr>
          <a:lstStyle>
            <a:lvl1pPr>
              <a:defRPr b="1" i="0">
                <a:solidFill>
                  <a:srgbClr val="032C5D"/>
                </a:solidFill>
                <a:latin typeface="DM Serif Display" pitchFamily="2" charset="0"/>
              </a:defRPr>
            </a:lvl1pPr>
          </a:lstStyle>
          <a:p>
            <a:r>
              <a:rPr lang="da-DK" dirty="0"/>
              <a:t>Slide med billede</a:t>
            </a:r>
          </a:p>
        </p:txBody>
      </p:sp>
      <p:pic>
        <p:nvPicPr>
          <p:cNvPr id="6" name="Billede 5" descr="Et billede, der indeholder tekst, udendørs&#10;&#10;Automatisk genereret beskrivelse">
            <a:extLst>
              <a:ext uri="{FF2B5EF4-FFF2-40B4-BE49-F238E27FC236}">
                <a16:creationId xmlns:a16="http://schemas.microsoft.com/office/drawing/2014/main" id="{35F09917-F9FA-D255-B0ED-617CB099C390}"/>
              </a:ext>
            </a:extLst>
          </p:cNvPr>
          <p:cNvPicPr>
            <a:picLocks noChangeAspect="1"/>
          </p:cNvPicPr>
          <p:nvPr userDrawn="1"/>
        </p:nvPicPr>
        <p:blipFill>
          <a:blip r:embed="rId2"/>
          <a:stretch>
            <a:fillRect/>
          </a:stretch>
        </p:blipFill>
        <p:spPr>
          <a:xfrm>
            <a:off x="6620828" y="931340"/>
            <a:ext cx="7772400" cy="4371497"/>
          </a:xfrm>
          <a:prstGeom prst="roundRect">
            <a:avLst>
              <a:gd name="adj" fmla="val 4438"/>
            </a:avLst>
          </a:prstGeom>
          <a:effectLst>
            <a:outerShdw blurRad="63500" sx="81000" sy="81000" algn="ctr" rotWithShape="0">
              <a:prstClr val="black">
                <a:alpha val="3502"/>
              </a:prstClr>
            </a:outerShdw>
          </a:effectLst>
        </p:spPr>
      </p:pic>
    </p:spTree>
    <p:extLst>
      <p:ext uri="{BB962C8B-B14F-4D97-AF65-F5344CB8AC3E}">
        <p14:creationId xmlns:p14="http://schemas.microsoft.com/office/powerpoint/2010/main" val="107843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17BDD298-99A2-9A6D-996E-1E17F24FFDC0}"/>
              </a:ext>
            </a:extLst>
          </p:cNvPr>
          <p:cNvSpPr>
            <a:spLocks noGrp="1"/>
          </p:cNvSpPr>
          <p:nvPr>
            <p:ph type="ftr" sz="quarter" idx="11"/>
          </p:nvPr>
        </p:nvSpPr>
        <p:spPr/>
        <p:txBody>
          <a:bodyPr/>
          <a:lstStyle/>
          <a:p>
            <a:r>
              <a:rPr lang="da-DK" dirty="0"/>
              <a:t>Sidefod</a:t>
            </a:r>
          </a:p>
        </p:txBody>
      </p:sp>
      <p:sp>
        <p:nvSpPr>
          <p:cNvPr id="5" name="Pladsholder til slidenummer 4">
            <a:extLst>
              <a:ext uri="{FF2B5EF4-FFF2-40B4-BE49-F238E27FC236}">
                <a16:creationId xmlns:a16="http://schemas.microsoft.com/office/drawing/2014/main" id="{8D40CFE2-CFF2-FB9A-B78A-5FC4CD3D4E54}"/>
              </a:ext>
            </a:extLst>
          </p:cNvPr>
          <p:cNvSpPr>
            <a:spLocks noGrp="1"/>
          </p:cNvSpPr>
          <p:nvPr>
            <p:ph type="sldNum" sz="quarter" idx="12"/>
          </p:nvPr>
        </p:nvSpPr>
        <p:spPr/>
        <p:txBody>
          <a:bodyPr/>
          <a:lstStyle/>
          <a:p>
            <a:endParaRPr lang="da-DK" dirty="0"/>
          </a:p>
        </p:txBody>
      </p:sp>
      <p:sp>
        <p:nvSpPr>
          <p:cNvPr id="13" name="Pladsholder til sidefod 3">
            <a:extLst>
              <a:ext uri="{FF2B5EF4-FFF2-40B4-BE49-F238E27FC236}">
                <a16:creationId xmlns:a16="http://schemas.microsoft.com/office/drawing/2014/main" id="{D8DDB20E-C60D-DBBF-D64A-C88A4949F615}"/>
              </a:ext>
            </a:extLst>
          </p:cNvPr>
          <p:cNvSpPr txBox="1">
            <a:spLocks/>
          </p:cNvSpPr>
          <p:nvPr userDrawn="1"/>
        </p:nvSpPr>
        <p:spPr>
          <a:xfrm>
            <a:off x="4038601" y="6356350"/>
            <a:ext cx="4114800" cy="365125"/>
          </a:xfrm>
          <a:prstGeom prst="rect">
            <a:avLst/>
          </a:prstGeom>
        </p:spPr>
        <p:txBody>
          <a:bodyPr vert="horz" lIns="91440" tIns="45720" rIns="91440" bIns="45720" rtlCol="0" anchor="ctr"/>
          <a:lstStyle>
            <a:defPPr>
              <a:defRPr lang="da-DK"/>
            </a:defPPr>
            <a:lvl1pPr marL="0" algn="ctr" defTabSz="914400" rtl="0" eaLnBrk="1" latinLnBrk="0" hangingPunct="1">
              <a:defRPr sz="1200" b="0" i="0" kern="1200">
                <a:solidFill>
                  <a:schemeClr val="bg1"/>
                </a:solidFill>
                <a:latin typeface="Work Sans Light"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4" name="Pladsholder til slidenummer 4">
            <a:extLst>
              <a:ext uri="{FF2B5EF4-FFF2-40B4-BE49-F238E27FC236}">
                <a16:creationId xmlns:a16="http://schemas.microsoft.com/office/drawing/2014/main" id="{05C139EA-B76B-3AE1-45CA-78518F06A61F}"/>
              </a:ext>
            </a:extLst>
          </p:cNvPr>
          <p:cNvSpPr txBox="1">
            <a:spLocks/>
          </p:cNvSpPr>
          <p:nvPr userDrawn="1"/>
        </p:nvSpPr>
        <p:spPr>
          <a:xfrm>
            <a:off x="8610601" y="635635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b="0" kern="1200">
                <a:solidFill>
                  <a:schemeClr val="bg1"/>
                </a:solidFill>
                <a:latin typeface="Work Sans"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5" name="Rektangel 14">
            <a:extLst>
              <a:ext uri="{FF2B5EF4-FFF2-40B4-BE49-F238E27FC236}">
                <a16:creationId xmlns:a16="http://schemas.microsoft.com/office/drawing/2014/main" id="{D67532AA-CF99-584C-78D5-54D72A1F7F85}"/>
              </a:ext>
            </a:extLst>
          </p:cNvPr>
          <p:cNvSpPr/>
          <p:nvPr userDrawn="1"/>
        </p:nvSpPr>
        <p:spPr>
          <a:xfrm>
            <a:off x="0" y="0"/>
            <a:ext cx="6096000" cy="624102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lumMod val="95000"/>
                </a:schemeClr>
              </a:solidFill>
            </a:endParaRPr>
          </a:p>
        </p:txBody>
      </p:sp>
      <p:sp>
        <p:nvSpPr>
          <p:cNvPr id="16" name="Pladsholder til indhold 2">
            <a:extLst>
              <a:ext uri="{FF2B5EF4-FFF2-40B4-BE49-F238E27FC236}">
                <a16:creationId xmlns:a16="http://schemas.microsoft.com/office/drawing/2014/main" id="{87BC32C5-8A23-C878-F47A-5643E162F105}"/>
              </a:ext>
            </a:extLst>
          </p:cNvPr>
          <p:cNvSpPr>
            <a:spLocks noGrp="1"/>
          </p:cNvSpPr>
          <p:nvPr>
            <p:ph idx="1" hasCustomPrompt="1"/>
          </p:nvPr>
        </p:nvSpPr>
        <p:spPr>
          <a:xfrm>
            <a:off x="6620753" y="1903446"/>
            <a:ext cx="4114799" cy="4049881"/>
          </a:xfrm>
        </p:spPr>
        <p:txBody>
          <a:bodyPr vert="horz" lIns="91440" tIns="45720" rIns="91440" bIns="45720" rtlCol="0" anchor="t">
            <a:normAutofit/>
          </a:bodyPr>
          <a:lstStyle>
            <a:lvl1pPr>
              <a:defRPr b="0" i="0">
                <a:latin typeface="Work Sans" pitchFamily="2" charset="77"/>
              </a:defRPr>
            </a:lvl1pPr>
            <a:lvl2pPr marL="800100" indent="-342900">
              <a:buFont typeface="Arial" panose="020B0604020202020204" pitchFamily="34" charset="0"/>
              <a:buChar char="•"/>
              <a:defRPr/>
            </a:lvl2pPr>
            <a:lvl3pPr marL="914400" indent="0">
              <a:buNone/>
              <a:defRPr/>
            </a:lvl3pPr>
          </a:lstStyle>
          <a:p>
            <a:r>
              <a:rPr lang="da-DK" dirty="0"/>
              <a:t>Her kommer tekst</a:t>
            </a:r>
          </a:p>
          <a:p>
            <a:pPr lvl="1"/>
            <a:r>
              <a:rPr lang="da-DK" dirty="0"/>
              <a:t>Her kommer tekst</a:t>
            </a:r>
          </a:p>
          <a:p>
            <a:pPr marL="914400" marR="0" lvl="2"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da-DK" dirty="0"/>
              <a:t>Her kommer tekst</a:t>
            </a:r>
          </a:p>
          <a:p>
            <a:pPr marL="800100" marR="0" lvl="1" indent="-3429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endParaRPr lang="da-DK" dirty="0"/>
          </a:p>
        </p:txBody>
      </p:sp>
      <p:sp>
        <p:nvSpPr>
          <p:cNvPr id="18" name="Pladsholder til titel 1">
            <a:extLst>
              <a:ext uri="{FF2B5EF4-FFF2-40B4-BE49-F238E27FC236}">
                <a16:creationId xmlns:a16="http://schemas.microsoft.com/office/drawing/2014/main" id="{E1027F8B-2235-4C3A-2A40-70DDF4107CE0}"/>
              </a:ext>
            </a:extLst>
          </p:cNvPr>
          <p:cNvSpPr>
            <a:spLocks noGrp="1"/>
          </p:cNvSpPr>
          <p:nvPr>
            <p:ph type="title" hasCustomPrompt="1"/>
          </p:nvPr>
        </p:nvSpPr>
        <p:spPr>
          <a:xfrm>
            <a:off x="6620753" y="442946"/>
            <a:ext cx="4114799" cy="1325563"/>
          </a:xfrm>
          <a:prstGeom prst="rect">
            <a:avLst/>
          </a:prstGeom>
        </p:spPr>
        <p:txBody>
          <a:bodyPr vert="horz" lIns="91440" tIns="45720" rIns="91440" bIns="45720" rtlCol="0" anchor="ctr">
            <a:normAutofit/>
          </a:bodyPr>
          <a:lstStyle>
            <a:lvl1pPr>
              <a:defRPr>
                <a:solidFill>
                  <a:srgbClr val="032C5D"/>
                </a:solidFill>
              </a:defRPr>
            </a:lvl1pPr>
          </a:lstStyle>
          <a:p>
            <a:r>
              <a:rPr lang="da-DK" dirty="0"/>
              <a:t>Slide med billede</a:t>
            </a:r>
          </a:p>
        </p:txBody>
      </p:sp>
      <p:sp>
        <p:nvSpPr>
          <p:cNvPr id="2" name="Pladsholder til dato 2">
            <a:extLst>
              <a:ext uri="{FF2B5EF4-FFF2-40B4-BE49-F238E27FC236}">
                <a16:creationId xmlns:a16="http://schemas.microsoft.com/office/drawing/2014/main" id="{EBAD8149-C4E6-F3F3-3AA3-956A507F4907}"/>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B01C0301-54A5-6047-8665-CB76A66987D6}" type="datetime1">
              <a:rPr lang="da-DK" smtClean="0"/>
              <a:t>30.04.2024</a:t>
            </a:fld>
            <a:endParaRPr lang="da-DK" dirty="0"/>
          </a:p>
        </p:txBody>
      </p:sp>
      <p:pic>
        <p:nvPicPr>
          <p:cNvPr id="3" name="Billede 2" descr="Et billede, der indeholder tekst, udendørs&#10;&#10;Automatisk genereret beskrivelse">
            <a:extLst>
              <a:ext uri="{FF2B5EF4-FFF2-40B4-BE49-F238E27FC236}">
                <a16:creationId xmlns:a16="http://schemas.microsoft.com/office/drawing/2014/main" id="{D63326E8-F047-9DA3-7416-9280E4080353}"/>
              </a:ext>
            </a:extLst>
          </p:cNvPr>
          <p:cNvPicPr>
            <a:picLocks noChangeAspect="1"/>
          </p:cNvPicPr>
          <p:nvPr userDrawn="1"/>
        </p:nvPicPr>
        <p:blipFill>
          <a:blip r:embed="rId2"/>
          <a:stretch>
            <a:fillRect/>
          </a:stretch>
        </p:blipFill>
        <p:spPr>
          <a:xfrm>
            <a:off x="-2667000" y="934764"/>
            <a:ext cx="7772400" cy="4371497"/>
          </a:xfrm>
          <a:prstGeom prst="roundRect">
            <a:avLst>
              <a:gd name="adj" fmla="val 4438"/>
            </a:avLst>
          </a:prstGeom>
          <a:effectLst>
            <a:outerShdw blurRad="63500" sx="81000" sy="81000" algn="ctr" rotWithShape="0">
              <a:prstClr val="black">
                <a:alpha val="3502"/>
              </a:prstClr>
            </a:outerShdw>
          </a:effectLst>
        </p:spPr>
      </p:pic>
    </p:spTree>
    <p:extLst>
      <p:ext uri="{BB962C8B-B14F-4D97-AF65-F5344CB8AC3E}">
        <p14:creationId xmlns:p14="http://schemas.microsoft.com/office/powerpoint/2010/main" val="124019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DA8953A6-048F-8136-67D1-BCCC9CFC2667}"/>
              </a:ext>
            </a:extLst>
          </p:cNvPr>
          <p:cNvSpPr>
            <a:spLocks noGrp="1"/>
          </p:cNvSpPr>
          <p:nvPr>
            <p:ph type="dt" sz="half" idx="10"/>
          </p:nvPr>
        </p:nvSpPr>
        <p:spPr/>
        <p:txBody>
          <a:bodyPr/>
          <a:lstStyle>
            <a:lvl1pPr>
              <a:defRPr>
                <a:solidFill>
                  <a:schemeClr val="bg1"/>
                </a:solidFill>
              </a:defRPr>
            </a:lvl1pPr>
          </a:lstStyle>
          <a:p>
            <a:fld id="{0558A2C8-6EE3-5140-A075-EEF2E6227665}" type="datetime1">
              <a:rPr lang="da-DK" smtClean="0"/>
              <a:t>30.04.2024</a:t>
            </a:fld>
            <a:endParaRPr lang="da-DK" dirty="0"/>
          </a:p>
        </p:txBody>
      </p:sp>
      <p:sp>
        <p:nvSpPr>
          <p:cNvPr id="4" name="Pladsholder til sidefod 3">
            <a:extLst>
              <a:ext uri="{FF2B5EF4-FFF2-40B4-BE49-F238E27FC236}">
                <a16:creationId xmlns:a16="http://schemas.microsoft.com/office/drawing/2014/main" id="{17BDD298-99A2-9A6D-996E-1E17F24FFDC0}"/>
              </a:ext>
            </a:extLst>
          </p:cNvPr>
          <p:cNvSpPr>
            <a:spLocks noGrp="1"/>
          </p:cNvSpPr>
          <p:nvPr>
            <p:ph type="ftr" sz="quarter" idx="11"/>
          </p:nvPr>
        </p:nvSpPr>
        <p:spPr/>
        <p:txBody>
          <a:bodyPr/>
          <a:lstStyle/>
          <a:p>
            <a:r>
              <a:rPr lang="da-DK" dirty="0"/>
              <a:t>Sidefod</a:t>
            </a:r>
          </a:p>
        </p:txBody>
      </p:sp>
      <p:sp>
        <p:nvSpPr>
          <p:cNvPr id="5" name="Pladsholder til slidenummer 4">
            <a:extLst>
              <a:ext uri="{FF2B5EF4-FFF2-40B4-BE49-F238E27FC236}">
                <a16:creationId xmlns:a16="http://schemas.microsoft.com/office/drawing/2014/main" id="{8D40CFE2-CFF2-FB9A-B78A-5FC4CD3D4E54}"/>
              </a:ext>
            </a:extLst>
          </p:cNvPr>
          <p:cNvSpPr>
            <a:spLocks noGrp="1"/>
          </p:cNvSpPr>
          <p:nvPr>
            <p:ph type="sldNum" sz="quarter" idx="12"/>
          </p:nvPr>
        </p:nvSpPr>
        <p:spPr/>
        <p:txBody>
          <a:bodyPr/>
          <a:lstStyle/>
          <a:p>
            <a:fld id="{AB7B4111-5460-F943-A1A8-77105E8ABC66}" type="slidenum">
              <a:rPr lang="da-DK" smtClean="0"/>
              <a:pPr/>
              <a:t>‹nr.›</a:t>
            </a:fld>
            <a:endParaRPr lang="da-DK" dirty="0"/>
          </a:p>
        </p:txBody>
      </p:sp>
      <p:sp>
        <p:nvSpPr>
          <p:cNvPr id="13" name="Pladsholder til sidefod 3">
            <a:extLst>
              <a:ext uri="{FF2B5EF4-FFF2-40B4-BE49-F238E27FC236}">
                <a16:creationId xmlns:a16="http://schemas.microsoft.com/office/drawing/2014/main" id="{D8DDB20E-C60D-DBBF-D64A-C88A4949F615}"/>
              </a:ext>
            </a:extLst>
          </p:cNvPr>
          <p:cNvSpPr txBox="1">
            <a:spLocks/>
          </p:cNvSpPr>
          <p:nvPr userDrawn="1"/>
        </p:nvSpPr>
        <p:spPr>
          <a:xfrm>
            <a:off x="4038601" y="6356350"/>
            <a:ext cx="4114800" cy="365125"/>
          </a:xfrm>
          <a:prstGeom prst="rect">
            <a:avLst/>
          </a:prstGeom>
        </p:spPr>
        <p:txBody>
          <a:bodyPr vert="horz" lIns="91440" tIns="45720" rIns="91440" bIns="45720" rtlCol="0" anchor="ctr"/>
          <a:lstStyle>
            <a:defPPr>
              <a:defRPr lang="da-DK"/>
            </a:defPPr>
            <a:lvl1pPr marL="0" algn="ctr" defTabSz="914400" rtl="0" eaLnBrk="1" latinLnBrk="0" hangingPunct="1">
              <a:defRPr sz="1200" b="0" i="0" kern="1200">
                <a:solidFill>
                  <a:schemeClr val="bg1"/>
                </a:solidFill>
                <a:latin typeface="Work Sans Light"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4" name="Pladsholder til slidenummer 4">
            <a:extLst>
              <a:ext uri="{FF2B5EF4-FFF2-40B4-BE49-F238E27FC236}">
                <a16:creationId xmlns:a16="http://schemas.microsoft.com/office/drawing/2014/main" id="{05C139EA-B76B-3AE1-45CA-78518F06A61F}"/>
              </a:ext>
            </a:extLst>
          </p:cNvPr>
          <p:cNvSpPr txBox="1">
            <a:spLocks/>
          </p:cNvSpPr>
          <p:nvPr userDrawn="1"/>
        </p:nvSpPr>
        <p:spPr>
          <a:xfrm>
            <a:off x="8610601" y="6356350"/>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b="0" kern="1200">
                <a:solidFill>
                  <a:schemeClr val="bg1"/>
                </a:solidFill>
                <a:latin typeface="Work Sans" pitchFamily="2" charset="77"/>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srgbClr val="2C2E33"/>
              </a:solidFill>
            </a:endParaRPr>
          </a:p>
        </p:txBody>
      </p:sp>
      <p:sp>
        <p:nvSpPr>
          <p:cNvPr id="15" name="Rektangel 14">
            <a:extLst>
              <a:ext uri="{FF2B5EF4-FFF2-40B4-BE49-F238E27FC236}">
                <a16:creationId xmlns:a16="http://schemas.microsoft.com/office/drawing/2014/main" id="{D67532AA-CF99-584C-78D5-54D72A1F7F85}"/>
              </a:ext>
            </a:extLst>
          </p:cNvPr>
          <p:cNvSpPr/>
          <p:nvPr userDrawn="1"/>
        </p:nvSpPr>
        <p:spPr>
          <a:xfrm>
            <a:off x="6096000" y="0"/>
            <a:ext cx="6096000" cy="624679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lumMod val="95000"/>
                </a:schemeClr>
              </a:solidFill>
            </a:endParaRPr>
          </a:p>
        </p:txBody>
      </p:sp>
      <p:sp>
        <p:nvSpPr>
          <p:cNvPr id="16" name="Pladsholder til indhold 2">
            <a:extLst>
              <a:ext uri="{FF2B5EF4-FFF2-40B4-BE49-F238E27FC236}">
                <a16:creationId xmlns:a16="http://schemas.microsoft.com/office/drawing/2014/main" id="{87BC32C5-8A23-C878-F47A-5643E162F105}"/>
              </a:ext>
            </a:extLst>
          </p:cNvPr>
          <p:cNvSpPr>
            <a:spLocks noGrp="1"/>
          </p:cNvSpPr>
          <p:nvPr>
            <p:ph idx="1" hasCustomPrompt="1"/>
          </p:nvPr>
        </p:nvSpPr>
        <p:spPr>
          <a:xfrm>
            <a:off x="838200" y="1825625"/>
            <a:ext cx="4114799" cy="4049881"/>
          </a:xfrm>
        </p:spPr>
        <p:txBody>
          <a:bodyPr vert="horz" lIns="91440" tIns="45720" rIns="91440" bIns="45720" rtlCol="0" anchor="t">
            <a:normAutofit/>
          </a:bodyPr>
          <a:lstStyle>
            <a:lvl1pPr>
              <a:defRPr b="0" i="0">
                <a:latin typeface="Work Sans" pitchFamily="2" charset="77"/>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stStyle>
          <a:p>
            <a:r>
              <a:rPr lang="da-DK" dirty="0"/>
              <a:t>Her kommer tekst</a:t>
            </a:r>
          </a:p>
          <a:p>
            <a:pPr lvl="1"/>
            <a:r>
              <a:rPr lang="da-DK" dirty="0"/>
              <a:t>Her kommer tekst</a:t>
            </a:r>
          </a:p>
          <a:p>
            <a:pPr lvl="2"/>
            <a:r>
              <a:rPr lang="da-DK" dirty="0"/>
              <a:t>Her kommer tekst</a:t>
            </a:r>
          </a:p>
        </p:txBody>
      </p:sp>
      <p:sp>
        <p:nvSpPr>
          <p:cNvPr id="18" name="Pladsholder til titel 1">
            <a:extLst>
              <a:ext uri="{FF2B5EF4-FFF2-40B4-BE49-F238E27FC236}">
                <a16:creationId xmlns:a16="http://schemas.microsoft.com/office/drawing/2014/main" id="{E1027F8B-2235-4C3A-2A40-70DDF4107CE0}"/>
              </a:ext>
            </a:extLst>
          </p:cNvPr>
          <p:cNvSpPr>
            <a:spLocks noGrp="1"/>
          </p:cNvSpPr>
          <p:nvPr>
            <p:ph type="title" hasCustomPrompt="1"/>
          </p:nvPr>
        </p:nvSpPr>
        <p:spPr>
          <a:xfrm>
            <a:off x="838200" y="365125"/>
            <a:ext cx="4114799" cy="1325563"/>
          </a:xfrm>
          <a:prstGeom prst="rect">
            <a:avLst/>
          </a:prstGeom>
        </p:spPr>
        <p:txBody>
          <a:bodyPr vert="horz" lIns="91440" tIns="45720" rIns="91440" bIns="45720" rtlCol="0" anchor="ctr">
            <a:normAutofit/>
          </a:bodyPr>
          <a:lstStyle>
            <a:lvl1pPr>
              <a:defRPr b="1" i="0">
                <a:solidFill>
                  <a:srgbClr val="032C5D"/>
                </a:solidFill>
                <a:latin typeface="DM Serif Display" pitchFamily="2" charset="0"/>
              </a:defRPr>
            </a:lvl1pPr>
          </a:lstStyle>
          <a:p>
            <a:r>
              <a:rPr lang="da-DK" dirty="0"/>
              <a:t>Slide med billede</a:t>
            </a:r>
          </a:p>
        </p:txBody>
      </p:sp>
      <p:pic>
        <p:nvPicPr>
          <p:cNvPr id="2" name="Billede 1" descr="Et billede, der indeholder tekst, udendørs&#10;&#10;Automatisk genereret beskrivelse">
            <a:extLst>
              <a:ext uri="{FF2B5EF4-FFF2-40B4-BE49-F238E27FC236}">
                <a16:creationId xmlns:a16="http://schemas.microsoft.com/office/drawing/2014/main" id="{4E5B4256-F383-8E56-5572-EE6DED3FC6E3}"/>
              </a:ext>
            </a:extLst>
          </p:cNvPr>
          <p:cNvPicPr>
            <a:picLocks noChangeAspect="1"/>
          </p:cNvPicPr>
          <p:nvPr userDrawn="1"/>
        </p:nvPicPr>
        <p:blipFill>
          <a:blip r:embed="rId2"/>
          <a:stretch>
            <a:fillRect/>
          </a:stretch>
        </p:blipFill>
        <p:spPr>
          <a:xfrm>
            <a:off x="6494905" y="1733289"/>
            <a:ext cx="5298190" cy="2979906"/>
          </a:xfrm>
          <a:prstGeom prst="roundRect">
            <a:avLst>
              <a:gd name="adj" fmla="val 4438"/>
            </a:avLst>
          </a:prstGeom>
          <a:effectLst>
            <a:outerShdw blurRad="63500" sx="81000" sy="81000" algn="ctr" rotWithShape="0">
              <a:prstClr val="black">
                <a:alpha val="3502"/>
              </a:prstClr>
            </a:outerShdw>
          </a:effectLst>
        </p:spPr>
      </p:pic>
    </p:spTree>
    <p:extLst>
      <p:ext uri="{BB962C8B-B14F-4D97-AF65-F5344CB8AC3E}">
        <p14:creationId xmlns:p14="http://schemas.microsoft.com/office/powerpoint/2010/main" val="409983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EC608-C8D8-BD0E-EF7A-9305ED26D5F2}"/>
              </a:ext>
            </a:extLst>
          </p:cNvPr>
          <p:cNvSpPr>
            <a:spLocks noGrp="1"/>
          </p:cNvSpPr>
          <p:nvPr>
            <p:ph type="title" hasCustomPrompt="1"/>
          </p:nvPr>
        </p:nvSpPr>
        <p:spPr>
          <a:xfrm>
            <a:off x="831850" y="1709738"/>
            <a:ext cx="10515600" cy="2852737"/>
          </a:xfrm>
        </p:spPr>
        <p:txBody>
          <a:bodyPr anchor="b"/>
          <a:lstStyle>
            <a:lvl1pPr>
              <a:defRPr sz="6000" b="0" i="0" spc="-150">
                <a:solidFill>
                  <a:srgbClr val="032C5D"/>
                </a:solidFill>
                <a:latin typeface="DM Serif Display" pitchFamily="2" charset="0"/>
              </a:defRPr>
            </a:lvl1pPr>
          </a:lstStyle>
          <a:p>
            <a:r>
              <a:rPr lang="da-DK" dirty="0"/>
              <a:t>Titel på nyt afsnit</a:t>
            </a:r>
          </a:p>
        </p:txBody>
      </p:sp>
      <p:sp>
        <p:nvSpPr>
          <p:cNvPr id="3" name="Pladsholder til tekst 2">
            <a:extLst>
              <a:ext uri="{FF2B5EF4-FFF2-40B4-BE49-F238E27FC236}">
                <a16:creationId xmlns:a16="http://schemas.microsoft.com/office/drawing/2014/main" id="{F345A103-CD8D-BF56-A0F4-E066B8B8143F}"/>
              </a:ext>
            </a:extLst>
          </p:cNvPr>
          <p:cNvSpPr>
            <a:spLocks noGrp="1"/>
          </p:cNvSpPr>
          <p:nvPr>
            <p:ph type="body" idx="1" hasCustomPrompt="1"/>
          </p:nvPr>
        </p:nvSpPr>
        <p:spPr>
          <a:xfrm>
            <a:off x="831850" y="4589463"/>
            <a:ext cx="10515600" cy="1500187"/>
          </a:xfrm>
        </p:spPr>
        <p:txBody>
          <a:bodyPr/>
          <a:lstStyle>
            <a:lvl1pPr marL="0" indent="0">
              <a:buNone/>
              <a:defRPr sz="2400" b="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Indsæt undertitel her</a:t>
            </a:r>
          </a:p>
        </p:txBody>
      </p:sp>
      <p:sp>
        <p:nvSpPr>
          <p:cNvPr id="4" name="Pladsholder til dato 3">
            <a:extLst>
              <a:ext uri="{FF2B5EF4-FFF2-40B4-BE49-F238E27FC236}">
                <a16:creationId xmlns:a16="http://schemas.microsoft.com/office/drawing/2014/main" id="{3FD27097-12C7-8A16-0C73-B3F2B992BD5B}"/>
              </a:ext>
            </a:extLst>
          </p:cNvPr>
          <p:cNvSpPr>
            <a:spLocks noGrp="1"/>
          </p:cNvSpPr>
          <p:nvPr>
            <p:ph type="dt" sz="half" idx="10"/>
          </p:nvPr>
        </p:nvSpPr>
        <p:spPr/>
        <p:txBody>
          <a:bodyPr/>
          <a:lstStyle/>
          <a:p>
            <a:fld id="{659B150E-E19A-294B-B5A4-A06E32771F3B}" type="datetime1">
              <a:rPr lang="da-DK" smtClean="0"/>
              <a:t>30.04.2024</a:t>
            </a:fld>
            <a:endParaRPr lang="da-DK" dirty="0"/>
          </a:p>
        </p:txBody>
      </p:sp>
      <p:sp>
        <p:nvSpPr>
          <p:cNvPr id="5" name="Pladsholder til sidefod 4">
            <a:extLst>
              <a:ext uri="{FF2B5EF4-FFF2-40B4-BE49-F238E27FC236}">
                <a16:creationId xmlns:a16="http://schemas.microsoft.com/office/drawing/2014/main" id="{A73BC0BA-2722-4190-C9F4-31EA0C0A5D8C}"/>
              </a:ext>
            </a:extLst>
          </p:cNvPr>
          <p:cNvSpPr>
            <a:spLocks noGrp="1"/>
          </p:cNvSpPr>
          <p:nvPr>
            <p:ph type="ftr" sz="quarter" idx="11"/>
          </p:nvPr>
        </p:nvSpPr>
        <p:spPr/>
        <p:txBody>
          <a:bodyPr/>
          <a:lstStyle/>
          <a:p>
            <a:r>
              <a:rPr lang="da-DK" dirty="0"/>
              <a:t>Sidefod</a:t>
            </a:r>
          </a:p>
        </p:txBody>
      </p:sp>
      <p:sp>
        <p:nvSpPr>
          <p:cNvPr id="6" name="Pladsholder til slidenummer 5">
            <a:extLst>
              <a:ext uri="{FF2B5EF4-FFF2-40B4-BE49-F238E27FC236}">
                <a16:creationId xmlns:a16="http://schemas.microsoft.com/office/drawing/2014/main" id="{388F38F1-B335-C539-EB87-DC60FEF39F11}"/>
              </a:ext>
            </a:extLst>
          </p:cNvPr>
          <p:cNvSpPr>
            <a:spLocks noGrp="1"/>
          </p:cNvSpPr>
          <p:nvPr>
            <p:ph type="sldNum" sz="quarter" idx="12"/>
          </p:nvPr>
        </p:nvSpPr>
        <p:spPr/>
        <p:txBody>
          <a:bodyPr/>
          <a:lstStyle/>
          <a:p>
            <a:endParaRPr lang="da-DK" dirty="0"/>
          </a:p>
        </p:txBody>
      </p:sp>
    </p:spTree>
    <p:extLst>
      <p:ext uri="{BB962C8B-B14F-4D97-AF65-F5344CB8AC3E}">
        <p14:creationId xmlns:p14="http://schemas.microsoft.com/office/powerpoint/2010/main" val="345219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B93AA-7EE2-5377-8C6C-85A71A0B9E30}"/>
              </a:ext>
            </a:extLst>
          </p:cNvPr>
          <p:cNvSpPr>
            <a:spLocks noGrp="1"/>
          </p:cNvSpPr>
          <p:nvPr>
            <p:ph type="title" hasCustomPrompt="1"/>
          </p:nvPr>
        </p:nvSpPr>
        <p:spPr/>
        <p:txBody>
          <a:bodyPr>
            <a:normAutofit/>
          </a:bodyPr>
          <a:lstStyle>
            <a:lvl1pPr>
              <a:defRPr sz="4000" b="0" i="0">
                <a:solidFill>
                  <a:srgbClr val="032C5D"/>
                </a:solidFill>
              </a:defRPr>
            </a:lvl1pPr>
          </a:lstStyle>
          <a:p>
            <a:r>
              <a:rPr lang="da-DK" dirty="0"/>
              <a:t>Titel for slide</a:t>
            </a:r>
          </a:p>
        </p:txBody>
      </p:sp>
      <p:sp>
        <p:nvSpPr>
          <p:cNvPr id="3" name="Pladsholder til indhold 2">
            <a:extLst>
              <a:ext uri="{FF2B5EF4-FFF2-40B4-BE49-F238E27FC236}">
                <a16:creationId xmlns:a16="http://schemas.microsoft.com/office/drawing/2014/main" id="{BA76805F-5943-FDE2-AD6C-2D51363FBF22}"/>
              </a:ext>
            </a:extLst>
          </p:cNvPr>
          <p:cNvSpPr>
            <a:spLocks noGrp="1"/>
          </p:cNvSpPr>
          <p:nvPr>
            <p:ph sz="half" idx="1" hasCustomPrompt="1"/>
          </p:nvPr>
        </p:nvSpPr>
        <p:spPr>
          <a:xfrm>
            <a:off x="838200" y="1825625"/>
            <a:ext cx="5181600" cy="4351338"/>
          </a:xfrm>
        </p:spPr>
        <p:txBody>
          <a:bodyPr/>
          <a:lstStyle>
            <a:lvl1pPr>
              <a:defRPr b="0" i="0"/>
            </a:lvl1pPr>
          </a:lstStyle>
          <a:p>
            <a:pPr lvl="0"/>
            <a:r>
              <a:rPr lang="da-DK" dirty="0"/>
              <a:t>Titel for underoverskrift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26BFC2BC-04AF-80EB-029B-5A358E77BC35}"/>
              </a:ext>
            </a:extLst>
          </p:cNvPr>
          <p:cNvSpPr>
            <a:spLocks noGrp="1"/>
          </p:cNvSpPr>
          <p:nvPr>
            <p:ph sz="half" idx="2" hasCustomPrompt="1"/>
          </p:nvPr>
        </p:nvSpPr>
        <p:spPr>
          <a:xfrm>
            <a:off x="6172200" y="1825625"/>
            <a:ext cx="5181600" cy="4351338"/>
          </a:xfrm>
        </p:spPr>
        <p:txBody>
          <a:bodyPr/>
          <a:lstStyle>
            <a:lvl1pPr>
              <a:defRPr b="0" i="0"/>
            </a:lvl1pPr>
          </a:lstStyle>
          <a:p>
            <a:pPr lvl="0"/>
            <a:r>
              <a:rPr lang="da-DK" dirty="0"/>
              <a:t>Titel for underoverskrift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B5190A41-2AE5-FA4E-37EB-BD554C8D7EBA}"/>
              </a:ext>
            </a:extLst>
          </p:cNvPr>
          <p:cNvSpPr>
            <a:spLocks noGrp="1"/>
          </p:cNvSpPr>
          <p:nvPr>
            <p:ph type="dt" sz="half" idx="10"/>
          </p:nvPr>
        </p:nvSpPr>
        <p:spPr/>
        <p:txBody>
          <a:bodyPr/>
          <a:lstStyle/>
          <a:p>
            <a:fld id="{C6741F8B-A975-DD42-A62B-27485E54A1B4}" type="datetime1">
              <a:rPr lang="da-DK" smtClean="0"/>
              <a:t>30.04.2024</a:t>
            </a:fld>
            <a:endParaRPr lang="da-DK" dirty="0"/>
          </a:p>
        </p:txBody>
      </p:sp>
      <p:sp>
        <p:nvSpPr>
          <p:cNvPr id="6" name="Pladsholder til sidefod 5">
            <a:extLst>
              <a:ext uri="{FF2B5EF4-FFF2-40B4-BE49-F238E27FC236}">
                <a16:creationId xmlns:a16="http://schemas.microsoft.com/office/drawing/2014/main" id="{C9A1362D-C089-8D13-C02F-4EAD561D8319}"/>
              </a:ext>
            </a:extLst>
          </p:cNvPr>
          <p:cNvSpPr>
            <a:spLocks noGrp="1"/>
          </p:cNvSpPr>
          <p:nvPr>
            <p:ph type="ftr" sz="quarter" idx="11"/>
          </p:nvPr>
        </p:nvSpPr>
        <p:spPr/>
        <p:txBody>
          <a:bodyPr/>
          <a:lstStyle/>
          <a:p>
            <a:r>
              <a:rPr lang="da-DK" dirty="0"/>
              <a:t>Sidefod</a:t>
            </a:r>
          </a:p>
        </p:txBody>
      </p:sp>
      <p:sp>
        <p:nvSpPr>
          <p:cNvPr id="7" name="Pladsholder til slidenummer 6">
            <a:extLst>
              <a:ext uri="{FF2B5EF4-FFF2-40B4-BE49-F238E27FC236}">
                <a16:creationId xmlns:a16="http://schemas.microsoft.com/office/drawing/2014/main" id="{B0A109DB-4229-2446-2F91-581F41FF6218}"/>
              </a:ext>
            </a:extLst>
          </p:cNvPr>
          <p:cNvSpPr>
            <a:spLocks noGrp="1"/>
          </p:cNvSpPr>
          <p:nvPr>
            <p:ph type="sldNum" sz="quarter" idx="12"/>
          </p:nvPr>
        </p:nvSpPr>
        <p:spPr/>
        <p:txBody>
          <a:bodyPr/>
          <a:lstStyle/>
          <a:p>
            <a:endParaRPr lang="da-DK" dirty="0"/>
          </a:p>
        </p:txBody>
      </p:sp>
    </p:spTree>
    <p:extLst>
      <p:ext uri="{BB962C8B-B14F-4D97-AF65-F5344CB8AC3E}">
        <p14:creationId xmlns:p14="http://schemas.microsoft.com/office/powerpoint/2010/main" val="266720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7315C9B-EABC-BDE6-EDA8-DD6FFD216B91}"/>
              </a:ext>
            </a:extLst>
          </p:cNvPr>
          <p:cNvSpPr/>
          <p:nvPr userDrawn="1"/>
        </p:nvSpPr>
        <p:spPr>
          <a:xfrm>
            <a:off x="0" y="6246638"/>
            <a:ext cx="12192000" cy="623455"/>
          </a:xfrm>
          <a:prstGeom prst="rect">
            <a:avLst/>
          </a:prstGeom>
          <a:solidFill>
            <a:srgbClr val="032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Pladsholder til titel 1">
            <a:extLst>
              <a:ext uri="{FF2B5EF4-FFF2-40B4-BE49-F238E27FC236}">
                <a16:creationId xmlns:a16="http://schemas.microsoft.com/office/drawing/2014/main" id="{25C3E9FD-D3C2-5312-D538-2BF319C1D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Titel på slide</a:t>
            </a:r>
          </a:p>
        </p:txBody>
      </p:sp>
      <p:sp>
        <p:nvSpPr>
          <p:cNvPr id="3" name="Pladsholder til tekst 2">
            <a:extLst>
              <a:ext uri="{FF2B5EF4-FFF2-40B4-BE49-F238E27FC236}">
                <a16:creationId xmlns:a16="http://schemas.microsoft.com/office/drawing/2014/main" id="{34F89302-C18B-334E-0354-CB582435F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Punkt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7D1A9F57-CAE6-F27F-9B74-3D1B6A1864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Work Sans Light" pitchFamily="2" charset="77"/>
                <a:cs typeface="Sora Light" pitchFamily="2" charset="0"/>
              </a:defRPr>
            </a:lvl1pPr>
          </a:lstStyle>
          <a:p>
            <a:fld id="{FC958D28-C01B-CA4B-87F6-E0662991919F}" type="datetime1">
              <a:rPr lang="da-DK" smtClean="0"/>
              <a:t>30.04.2024</a:t>
            </a:fld>
            <a:endParaRPr lang="da-DK" dirty="0"/>
          </a:p>
        </p:txBody>
      </p:sp>
      <p:sp>
        <p:nvSpPr>
          <p:cNvPr id="5" name="Pladsholder til sidefod 4">
            <a:extLst>
              <a:ext uri="{FF2B5EF4-FFF2-40B4-BE49-F238E27FC236}">
                <a16:creationId xmlns:a16="http://schemas.microsoft.com/office/drawing/2014/main" id="{71C8E684-DEFC-02E9-11BD-F53D6A6EA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Work Sans Light" pitchFamily="2" charset="77"/>
                <a:cs typeface="Sora Light" pitchFamily="2" charset="0"/>
              </a:defRPr>
            </a:lvl1pPr>
          </a:lstStyle>
          <a:p>
            <a:r>
              <a:rPr lang="da-DK" dirty="0"/>
              <a:t>Sidefod</a:t>
            </a:r>
          </a:p>
        </p:txBody>
      </p:sp>
      <p:sp>
        <p:nvSpPr>
          <p:cNvPr id="6" name="Pladsholder til slidenummer 5">
            <a:extLst>
              <a:ext uri="{FF2B5EF4-FFF2-40B4-BE49-F238E27FC236}">
                <a16:creationId xmlns:a16="http://schemas.microsoft.com/office/drawing/2014/main" id="{9F037160-ACFE-F9E6-EEE3-32727E51B7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a:solidFill>
                  <a:schemeClr val="bg1"/>
                </a:solidFill>
                <a:latin typeface="Work Sans" pitchFamily="2" charset="77"/>
                <a:cs typeface="Sora Light" pitchFamily="2" charset="0"/>
              </a:defRPr>
            </a:lvl1pPr>
          </a:lstStyle>
          <a:p>
            <a:endParaRPr lang="da-DK" dirty="0"/>
          </a:p>
        </p:txBody>
      </p:sp>
    </p:spTree>
    <p:extLst>
      <p:ext uri="{BB962C8B-B14F-4D97-AF65-F5344CB8AC3E}">
        <p14:creationId xmlns:p14="http://schemas.microsoft.com/office/powerpoint/2010/main" val="140234955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6" r:id="rId5"/>
    <p:sldLayoutId id="2147483657" r:id="rId6"/>
    <p:sldLayoutId id="2147483659" r:id="rId7"/>
    <p:sldLayoutId id="2147483651" r:id="rId8"/>
    <p:sldLayoutId id="2147483652" r:id="rId9"/>
    <p:sldLayoutId id="2147483662" r:id="rId10"/>
    <p:sldLayoutId id="2147483655" r:id="rId11"/>
    <p:sldLayoutId id="2147483663" r:id="rId12"/>
  </p:sldLayoutIdLst>
  <p:hf hdr="0"/>
  <p:txStyles>
    <p:titleStyle>
      <a:lvl1pPr algn="l" defTabSz="914400" rtl="0" eaLnBrk="1" latinLnBrk="0" hangingPunct="1">
        <a:lnSpc>
          <a:spcPct val="90000"/>
        </a:lnSpc>
        <a:spcBef>
          <a:spcPct val="0"/>
        </a:spcBef>
        <a:buNone/>
        <a:defRPr sz="3200" b="0" i="0" kern="1200" spc="0" baseline="0">
          <a:solidFill>
            <a:srgbClr val="2C2E33"/>
          </a:solidFill>
          <a:latin typeface="DM Serif Display" pitchFamily="2" charset="0"/>
          <a:ea typeface="+mj-ea"/>
          <a:cs typeface="Sor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spc="0">
          <a:solidFill>
            <a:schemeClr val="tx1"/>
          </a:solidFill>
          <a:latin typeface="Work Sans" pitchFamily="2" charset="77"/>
          <a:ea typeface="+mn-ea"/>
          <a:cs typeface="Sora" pitchFamily="2"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rgbClr val="2C2E33"/>
          </a:solidFill>
          <a:latin typeface="Work Sans Light" pitchFamily="2" charset="77"/>
          <a:ea typeface="+mn-ea"/>
          <a:cs typeface="Sora Light" pitchFamily="2"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800" b="0" i="0" kern="1200">
          <a:solidFill>
            <a:srgbClr val="2C2E33"/>
          </a:solidFill>
          <a:latin typeface="Work Sans Light" pitchFamily="2" charset="77"/>
          <a:ea typeface="+mn-ea"/>
          <a:cs typeface="Sora Light" pitchFamily="2"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rgbClr val="2C2E33"/>
          </a:solidFill>
          <a:latin typeface="Work Sans Light" pitchFamily="2" charset="77"/>
          <a:ea typeface="+mn-ea"/>
          <a:cs typeface="Sora Light" pitchFamily="2"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rgbClr val="2C2E33"/>
          </a:solidFill>
          <a:latin typeface="Work Sans Light" pitchFamily="2" charset="77"/>
          <a:ea typeface="+mn-ea"/>
          <a:cs typeface="Sora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tekst, Ansigt, person, menneske&#10;&#10;Automatisk genereret beskrivelse">
            <a:extLst>
              <a:ext uri="{FF2B5EF4-FFF2-40B4-BE49-F238E27FC236}">
                <a16:creationId xmlns:a16="http://schemas.microsoft.com/office/drawing/2014/main" id="{062BDDF6-138E-0A1A-D499-ACE8DE16C96E}"/>
              </a:ext>
            </a:extLst>
          </p:cNvPr>
          <p:cNvPicPr>
            <a:picLocks noChangeAspect="1"/>
          </p:cNvPicPr>
          <p:nvPr/>
        </p:nvPicPr>
        <p:blipFill rotWithShape="1">
          <a:blip r:embed="rId2"/>
          <a:srcRect l="2208" r="-1" b="-1"/>
          <a:stretch/>
        </p:blipFill>
        <p:spPr>
          <a:xfrm>
            <a:off x="-12861" y="0"/>
            <a:ext cx="12204861" cy="6240237"/>
          </a:xfrm>
          <a:prstGeom prst="rect">
            <a:avLst/>
          </a:prstGeom>
          <a:noFill/>
        </p:spPr>
      </p:pic>
      <p:sp>
        <p:nvSpPr>
          <p:cNvPr id="2" name="Pladsholder til sidefod 1">
            <a:extLst>
              <a:ext uri="{FF2B5EF4-FFF2-40B4-BE49-F238E27FC236}">
                <a16:creationId xmlns:a16="http://schemas.microsoft.com/office/drawing/2014/main" id="{C51330BA-2E2D-349B-CC6B-E52E3E5351BA}"/>
              </a:ext>
            </a:extLst>
          </p:cNvPr>
          <p:cNvSpPr>
            <a:spLocks noGrp="1"/>
          </p:cNvSpPr>
          <p:nvPr>
            <p:ph type="ftr" sz="quarter" idx="11"/>
          </p:nvPr>
        </p:nvSpPr>
        <p:spPr>
          <a:xfrm>
            <a:off x="4038600" y="6356350"/>
            <a:ext cx="4114800" cy="365125"/>
          </a:xfrm>
        </p:spPr>
        <p:txBody>
          <a:bodyPr/>
          <a:lstStyle/>
          <a:p>
            <a:pPr>
              <a:spcAft>
                <a:spcPts val="600"/>
              </a:spcAft>
            </a:pPr>
            <a:r>
              <a:rPr lang="sl-SI" sz="1200">
                <a:effectLst/>
                <a:latin typeface="Calibri" panose="020F0502020204030204" pitchFamily="34" charset="0"/>
                <a:ea typeface="FreeSans"/>
                <a:cs typeface="Calibri" panose="020F0502020204030204" pitchFamily="34" charset="0"/>
              </a:rPr>
              <a:t>Volunteer Centre and Self-help Denmark</a:t>
            </a:r>
            <a:endParaRPr lang="da-DK"/>
          </a:p>
        </p:txBody>
      </p:sp>
    </p:spTree>
    <p:extLst>
      <p:ext uri="{BB962C8B-B14F-4D97-AF65-F5344CB8AC3E}">
        <p14:creationId xmlns:p14="http://schemas.microsoft.com/office/powerpoint/2010/main" val="3916229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3657601" y="109988"/>
            <a:ext cx="4089302" cy="781642"/>
          </a:xfrm>
        </p:spPr>
        <p:txBody>
          <a:bodyPr>
            <a:no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Missing</a:t>
            </a:r>
            <a:endParaRPr lang="da-DK"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8" y="1108613"/>
            <a:ext cx="11282082" cy="4407770"/>
          </a:xfrm>
        </p:spPr>
        <p:txBody>
          <a:bodyPr>
            <a:noAutofit/>
          </a:bodyPr>
          <a:lstStyle/>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I miss somebody to be with, somebody to do stuff with, to talk with</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I miss confidants or someone to share my innermost thoughts, feelings and experiences with
I miss mutual and close relationships and cohesion and understanding from others
I miss someone that I can count on
I feel alone with my problems
I feel let down by others</a:t>
            </a:r>
          </a:p>
          <a:p>
            <a:pPr marL="342900" indent="-342900" algn="just">
              <a:buFont typeface="Arial" panose="020B0604020202020204" pitchFamily="34" charset="0"/>
              <a:buChar char="•"/>
            </a:pPr>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I feel invisible, unwanted, misunderstood and of no value to others</a:t>
            </a:r>
            <a:r>
              <a:rPr lang="da-DK" sz="2200" dirty="0">
                <a:solidFill>
                  <a:srgbClr val="032C5D"/>
                </a:solidFill>
                <a:effectLst/>
                <a:latin typeface="Calibri" panose="020F0502020204030204" pitchFamily="34" charset="0"/>
                <a:cs typeface="Calibri" panose="020F0502020204030204" pitchFamily="34" charset="0"/>
              </a:rPr>
              <a:t> </a:t>
            </a: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
I feel emptiness, pain, sadness, shame, loss and grief
I have lost the sense of meaning and value in life - doesn't it even matter if I'm here?</a:t>
            </a:r>
          </a:p>
          <a:p>
            <a:pPr marL="342900" indent="-342900" algn="just">
              <a:buFont typeface="Arial" panose="020B0604020202020204" pitchFamily="34" charset="0"/>
              <a:buChar char="•"/>
            </a:pPr>
            <a:endParaRPr lang="en-GB" sz="2200" kern="100" dirty="0">
              <a:solidFill>
                <a:srgbClr val="032C5D"/>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And a lot of other feelings… </a:t>
            </a:r>
            <a:endParaRPr lang="da-DK" sz="2200" kern="100" dirty="0">
              <a:solidFill>
                <a:srgbClr val="032C5D"/>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endParaRPr lang="en-GB" sz="2200" kern="100" dirty="0">
              <a:solidFill>
                <a:srgbClr val="032C5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684220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4051349" y="0"/>
            <a:ext cx="4089302" cy="781642"/>
          </a:xfrm>
        </p:spPr>
        <p:txBody>
          <a:bodyPr>
            <a:no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What is loneliness</a:t>
            </a:r>
            <a:endParaRPr lang="da-DK"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1315055"/>
            <a:ext cx="11282082" cy="4591069"/>
          </a:xfrm>
        </p:spPr>
        <p:txBody>
          <a:bodyPr>
            <a:noAutofit/>
          </a:bodyPr>
          <a:lstStyle/>
          <a:p>
            <a:pPr algn="just"/>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It </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relates to the number and to the nature or quality of social relations.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It’s a feeling, its about our </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expectations, needs and </a:t>
            </a:r>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assessment of own social relationships</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t>
            </a:r>
          </a:p>
          <a:p>
            <a:pPr algn="just"/>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 difference between loneliness and social isolation:</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You can be alone much of the time without feeling lonely or be with people and feeling like the loneliest person in the world. </a:t>
            </a: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O</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ften it’s </a:t>
            </a:r>
            <a:r>
              <a:rPr lang="en-GB" sz="2200" dirty="0">
                <a:solidFill>
                  <a:srgbClr val="032C5D"/>
                </a:solidFill>
                <a:effectLst/>
                <a:latin typeface="Calibri" panose="020F0502020204030204" pitchFamily="34" charset="0"/>
                <a:ea typeface="Aptos" panose="020B0004020202020204" pitchFamily="34" charset="0"/>
              </a:rPr>
              <a:t>experienced most strongly in the company with others.</a:t>
            </a:r>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sz="2200" dirty="0">
                <a:solidFill>
                  <a:srgbClr val="032C5D"/>
                </a:solidFill>
                <a:effectLst/>
                <a:latin typeface="Calibri" panose="020F0502020204030204" pitchFamily="34" charset="0"/>
                <a:ea typeface="Aptos" panose="020B0004020202020204" pitchFamily="34" charset="0"/>
              </a:rPr>
              <a:t>Loneliness and social isolation are linked, but it’s hard to say which way the arrow point; are you lonely because you are socially isolated, or have you isolated yourself because you feel lonely.</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3133822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3877357" y="109578"/>
            <a:ext cx="4089302" cy="781642"/>
          </a:xfrm>
        </p:spPr>
        <p:txBody>
          <a:bodyPr>
            <a:noAutofit/>
          </a:bodyPr>
          <a:lstStyle/>
          <a:p>
            <a:r>
              <a:rPr lang="en-GB" sz="3400" b="1" dirty="0">
                <a:effectLst/>
                <a:latin typeface="Calibri" panose="020F0502020204030204" pitchFamily="34" charset="0"/>
                <a:ea typeface="Aptos" panose="020B0004020202020204" pitchFamily="34" charset="0"/>
              </a:rPr>
              <a:t>Long-term loneliness</a:t>
            </a:r>
            <a:endParaRPr lang="da-DK" sz="34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1362230"/>
            <a:ext cx="11282082" cy="4387296"/>
          </a:xfrm>
        </p:spPr>
        <p:txBody>
          <a:bodyPr>
            <a:noAutofit/>
          </a:bodyPr>
          <a:lstStyle/>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The feeling is a natural part of life and comes in different life situations with different intensity and duration.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Becomes long-lasting:</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Major consequences on well-being, physical and mental health - </a:t>
            </a: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and for society as a whole.</a:t>
            </a:r>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sz="2200" b="1"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An evil circle:</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May affect the personality, behaviour, social skills, </a:t>
            </a:r>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expectations or approach to other people</a:t>
            </a:r>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 </a:t>
            </a:r>
          </a:p>
          <a:p>
            <a:pPr algn="just"/>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  they can begin to </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withdraw</a:t>
            </a:r>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 more and more from social contexts and relationships</a:t>
            </a:r>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which makes it even harder to create good relationships or to be part of a community.</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138567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2760686" y="136525"/>
            <a:ext cx="6670623" cy="781642"/>
          </a:xfrm>
        </p:spPr>
        <p:txBody>
          <a:bodyPr>
            <a:noAutofit/>
          </a:bodyPr>
          <a:lstStyle/>
          <a:p>
            <a:pPr algn="just"/>
            <a:r>
              <a:rPr lang="en-GB" sz="3200" b="1" kern="100" dirty="0">
                <a:effectLst/>
                <a:latin typeface="Calibri" panose="020F0502020204030204" pitchFamily="34" charset="0"/>
                <a:ea typeface="Aptos" panose="020B0004020202020204" pitchFamily="34" charset="0"/>
                <a:cs typeface="Times New Roman" panose="02020603050405020304" pitchFamily="18" charset="0"/>
              </a:rPr>
              <a:t>Causes or increased risk of loneliness</a:t>
            </a:r>
            <a:endParaRPr lang="da-DK"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7" y="1108610"/>
            <a:ext cx="11282082" cy="4722564"/>
          </a:xfrm>
        </p:spPr>
        <p:txBody>
          <a:bodyPr>
            <a:noAutofit/>
          </a:bodyPr>
          <a:lstStyle/>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Living alone – for a long time</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Chronic diseases and disabilities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Major physical disability</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Mental disorder</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Unemployment</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Ethnic minority background</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LGBT+ people</a:t>
            </a:r>
          </a:p>
          <a:p>
            <a:pPr marL="342900" lvl="0" indent="-342900" algn="just">
              <a:buFont typeface="Arial" panose="020B0604020202020204" pitchFamily="34" charset="0"/>
              <a:buChar char="•"/>
              <a:tabLst>
                <a:tab pos="457200" algn="l"/>
              </a:tabLst>
            </a:pPr>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Relatives of people with a protracted illness</a:t>
            </a:r>
          </a:p>
          <a:p>
            <a:pPr marL="342900" lvl="0" indent="-342900" algn="just">
              <a:buFont typeface="Arial" panose="020B0604020202020204" pitchFamily="34" charset="0"/>
              <a:buChar char="•"/>
              <a:tabLst>
                <a:tab pos="457200" algn="l"/>
              </a:tabLst>
            </a:pPr>
            <a:endParaRPr lang="en-GB" sz="2200" kern="100" dirty="0">
              <a:solidFill>
                <a:srgbClr val="032C5D"/>
              </a:solidFill>
              <a:latin typeface="Calibri" panose="020F0502020204030204" pitchFamily="34" charset="0"/>
              <a:ea typeface="Calibri" panose="020F0502020204030204" pitchFamily="34" charset="0"/>
              <a:cs typeface="Calibri" panose="020F0502020204030204" pitchFamily="34" charset="0"/>
            </a:endParaRPr>
          </a:p>
          <a:p>
            <a:pPr algn="just">
              <a:tabLst>
                <a:tab pos="457200" algn="l"/>
              </a:tabLst>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In some of these situations, it can be difficult to maintain attachment to networks, relationships, labour market</a:t>
            </a: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 or</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communities.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endParaRPr lang="da-DK" sz="2200" kern="100" dirty="0">
              <a:solidFill>
                <a:srgbClr val="032C5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223448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3217888" y="-13377"/>
            <a:ext cx="5756222" cy="781642"/>
          </a:xfrm>
        </p:spPr>
        <p:txBody>
          <a:bodyPr>
            <a:noAutofit/>
          </a:bodyPr>
          <a:lstStyle/>
          <a:p>
            <a:r>
              <a:rPr lang="en-GB" sz="3400" b="1" dirty="0">
                <a:effectLst/>
                <a:latin typeface="Calibri" panose="020F0502020204030204" pitchFamily="34" charset="0"/>
                <a:ea typeface="Aptos" panose="020B0004020202020204" pitchFamily="34" charset="0"/>
              </a:rPr>
              <a:t>Different types of loneliness</a:t>
            </a:r>
            <a:endParaRPr lang="da-DK" sz="34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947079"/>
            <a:ext cx="11282082" cy="4963841"/>
          </a:xfrm>
        </p:spPr>
        <p:txBody>
          <a:bodyPr>
            <a:noAutofit/>
          </a:bodyPr>
          <a:lstStyle/>
          <a:p>
            <a:pPr algn="just"/>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Social loneliness:</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Miss someone to be with or to do something with in everyday life </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the </a:t>
            </a:r>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number of contacts/relationships or the opportunity</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to be with others</a:t>
            </a: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 has changes by </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moving to a new city, school or with lockdown during the Covid-19 pandemic.</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Emotional loneliness:</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Miss someone to share your innermost thoughts, feelings, and experiences with and miss close relationships where you feel you are seen, heard, and understood. </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mostly about the </a:t>
            </a:r>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quality of one's relationships</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457200"/>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Existential loneliness:</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Miss or lack a deeper meaning in life and feel completely alone with questions about life, death, and your hole existence</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 often in major life transitions or life crises, such as a disability, a mental illness, a divorce or the loss of a dear one.</a:t>
            </a: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473898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3510196" y="-58347"/>
            <a:ext cx="5171606" cy="781642"/>
          </a:xfrm>
        </p:spPr>
        <p:txBody>
          <a:bodyPr>
            <a:noAutofit/>
          </a:bodyPr>
          <a:lstStyle/>
          <a:p>
            <a:r>
              <a:rPr lang="en-GB" sz="3400" b="1" dirty="0">
                <a:effectLst/>
                <a:latin typeface="Calibri" panose="020F0502020204030204" pitchFamily="34" charset="0"/>
                <a:ea typeface="Aptos" panose="020B0004020202020204" pitchFamily="34" charset="0"/>
                <a:cs typeface="Calibri" panose="020F0502020204030204" pitchFamily="34" charset="0"/>
              </a:rPr>
              <a:t>Loneliness and civil society</a:t>
            </a:r>
            <a:r>
              <a:rPr lang="da-DK" sz="3400" dirty="0">
                <a:effectLst/>
                <a:latin typeface="Calibri" panose="020F0502020204030204" pitchFamily="34" charset="0"/>
                <a:cs typeface="Calibri" panose="020F0502020204030204" pitchFamily="34" charset="0"/>
              </a:rPr>
              <a:t> </a:t>
            </a:r>
            <a:endParaRPr lang="da-DK" sz="3400" dirty="0">
              <a:latin typeface="Calibri" panose="020F0502020204030204" pitchFamily="34" charset="0"/>
              <a:cs typeface="Calibri" panose="020F0502020204030204" pitchFamily="34" charset="0"/>
            </a:endParaRPr>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7" y="997405"/>
            <a:ext cx="11312321" cy="4968680"/>
          </a:xfrm>
        </p:spPr>
        <p:txBody>
          <a:bodyPr>
            <a:noAutofit/>
          </a:bodyPr>
          <a:lstStyle/>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Research </a:t>
            </a: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shows</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that inclusive communities can promote well-being, increase connection with others, and create hope and meaning in life. </a:t>
            </a: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Research also shows that being a volunteer can strengthen your mental health, because here we contribute and have meaning for others and feel part of something bigger.</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p>
          <a:p>
            <a:pPr algn="just"/>
            <a:r>
              <a:rPr lang="en-GB" sz="2200" b="1"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However:</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 big study in Denmark shows that th</a:t>
            </a:r>
            <a:r>
              <a:rPr lang="en-GB" sz="2200" dirty="0">
                <a:solidFill>
                  <a:srgbClr val="032C5D"/>
                </a:solidFill>
                <a:latin typeface="Calibri" panose="020F0502020204030204" pitchFamily="34" charset="0"/>
                <a:cs typeface="Calibri" panose="020F0502020204030204" pitchFamily="34" charset="0"/>
              </a:rPr>
              <a:t>e</a:t>
            </a:r>
            <a:r>
              <a:rPr lang="en-GB" sz="2200" spc="240" dirty="0">
                <a:solidFill>
                  <a:srgbClr val="032C5D"/>
                </a:solidFill>
                <a:latin typeface="Calibri" panose="020F0502020204030204" pitchFamily="34" charset="0"/>
                <a:cs typeface="Calibri" panose="020F0502020204030204" pitchFamily="34" charset="0"/>
              </a:rPr>
              <a:t> </a:t>
            </a:r>
            <a:r>
              <a:rPr lang="en-GB" sz="2200" dirty="0">
                <a:solidFill>
                  <a:srgbClr val="032C5D"/>
                </a:solidFill>
                <a:latin typeface="Calibri" panose="020F0502020204030204" pitchFamily="34" charset="0"/>
                <a:cs typeface="Calibri" panose="020F0502020204030204" pitchFamily="34" charset="0"/>
              </a:rPr>
              <a:t>effect</a:t>
            </a:r>
            <a:r>
              <a:rPr lang="en-GB" sz="2200" spc="240" dirty="0">
                <a:solidFill>
                  <a:srgbClr val="032C5D"/>
                </a:solidFill>
                <a:latin typeface="Calibri" panose="020F0502020204030204" pitchFamily="34" charset="0"/>
                <a:cs typeface="Calibri" panose="020F0502020204030204" pitchFamily="34" charset="0"/>
              </a:rPr>
              <a:t> </a:t>
            </a:r>
            <a:r>
              <a:rPr lang="en-GB" sz="2200" dirty="0">
                <a:solidFill>
                  <a:srgbClr val="032C5D"/>
                </a:solidFill>
                <a:latin typeface="Calibri" panose="020F0502020204030204" pitchFamily="34" charset="0"/>
                <a:cs typeface="Calibri" panose="020F0502020204030204" pitchFamily="34" charset="0"/>
              </a:rPr>
              <a:t>of</a:t>
            </a:r>
            <a:r>
              <a:rPr lang="en-GB" sz="2200" spc="245" dirty="0">
                <a:solidFill>
                  <a:srgbClr val="032C5D"/>
                </a:solidFill>
                <a:latin typeface="Calibri" panose="020F0502020204030204" pitchFamily="34" charset="0"/>
                <a:cs typeface="Calibri" panose="020F0502020204030204" pitchFamily="34" charset="0"/>
              </a:rPr>
              <a:t> </a:t>
            </a:r>
            <a:r>
              <a:rPr lang="en-GB" sz="2200" spc="-35" dirty="0">
                <a:solidFill>
                  <a:srgbClr val="032C5D"/>
                </a:solidFill>
                <a:latin typeface="Calibri" panose="020F0502020204030204" pitchFamily="34" charset="0"/>
                <a:cs typeface="Calibri" panose="020F0502020204030204" pitchFamily="34" charset="0"/>
              </a:rPr>
              <a:t>expanding your</a:t>
            </a:r>
            <a:r>
              <a:rPr lang="en-GB" sz="2200" spc="245" dirty="0">
                <a:solidFill>
                  <a:srgbClr val="032C5D"/>
                </a:solidFill>
                <a:latin typeface="Calibri" panose="020F0502020204030204" pitchFamily="34" charset="0"/>
                <a:cs typeface="Calibri" panose="020F0502020204030204" pitchFamily="34" charset="0"/>
              </a:rPr>
              <a:t> </a:t>
            </a:r>
            <a:r>
              <a:rPr lang="en-GB" sz="2200" dirty="0">
                <a:solidFill>
                  <a:srgbClr val="032C5D"/>
                </a:solidFill>
                <a:uFill>
                  <a:solidFill>
                    <a:srgbClr val="000000"/>
                  </a:solidFill>
                </a:uFill>
                <a:latin typeface="Calibri" panose="020F0502020204030204" pitchFamily="34" charset="0"/>
                <a:cs typeface="Calibri" panose="020F0502020204030204" pitchFamily="34" charset="0"/>
              </a:rPr>
              <a:t>social</a:t>
            </a:r>
            <a:r>
              <a:rPr lang="en-GB" sz="2200" spc="240" dirty="0">
                <a:solidFill>
                  <a:srgbClr val="032C5D"/>
                </a:solidFill>
                <a:uFill>
                  <a:solidFill>
                    <a:srgbClr val="000000"/>
                  </a:solidFill>
                </a:uFill>
                <a:latin typeface="Calibri" panose="020F0502020204030204" pitchFamily="34" charset="0"/>
                <a:cs typeface="Calibri" panose="020F0502020204030204" pitchFamily="34" charset="0"/>
              </a:rPr>
              <a:t> </a:t>
            </a:r>
            <a:r>
              <a:rPr lang="en-GB" sz="2200" dirty="0">
                <a:solidFill>
                  <a:srgbClr val="032C5D"/>
                </a:solidFill>
                <a:uFill>
                  <a:solidFill>
                    <a:srgbClr val="000000"/>
                  </a:solidFill>
                </a:uFill>
                <a:latin typeface="Calibri" panose="020F0502020204030204" pitchFamily="34" charset="0"/>
                <a:cs typeface="Calibri" panose="020F0502020204030204" pitchFamily="34" charset="0"/>
              </a:rPr>
              <a:t>networks</a:t>
            </a:r>
            <a:r>
              <a:rPr lang="en-GB" sz="2200" spc="245" dirty="0">
                <a:solidFill>
                  <a:srgbClr val="032C5D"/>
                </a:solidFill>
                <a:latin typeface="Calibri" panose="020F0502020204030204" pitchFamily="34" charset="0"/>
                <a:cs typeface="Calibri" panose="020F0502020204030204" pitchFamily="34" charset="0"/>
              </a:rPr>
              <a:t> </a:t>
            </a:r>
            <a:r>
              <a:rPr lang="en-GB" sz="2200" dirty="0">
                <a:solidFill>
                  <a:srgbClr val="032C5D"/>
                </a:solidFill>
                <a:latin typeface="Calibri" panose="020F0502020204030204" pitchFamily="34" charset="0"/>
                <a:cs typeface="Calibri" panose="020F0502020204030204" pitchFamily="34" charset="0"/>
              </a:rPr>
              <a:t>is</a:t>
            </a:r>
            <a:r>
              <a:rPr lang="en-GB" sz="2200" spc="240" dirty="0">
                <a:solidFill>
                  <a:srgbClr val="032C5D"/>
                </a:solidFill>
                <a:latin typeface="Calibri" panose="020F0502020204030204" pitchFamily="34" charset="0"/>
                <a:cs typeface="Calibri" panose="020F0502020204030204" pitchFamily="34" charset="0"/>
              </a:rPr>
              <a:t> </a:t>
            </a:r>
            <a:r>
              <a:rPr lang="en-GB" sz="2200" spc="-85" dirty="0">
                <a:solidFill>
                  <a:srgbClr val="032C5D"/>
                </a:solidFill>
                <a:latin typeface="Calibri" panose="020F0502020204030204" pitchFamily="34" charset="0"/>
                <a:cs typeface="Calibri" panose="020F0502020204030204" pitchFamily="34" charset="0"/>
              </a:rPr>
              <a:t>less </a:t>
            </a:r>
            <a:r>
              <a:rPr lang="en-GB" sz="2200" spc="-135" dirty="0">
                <a:solidFill>
                  <a:srgbClr val="032C5D"/>
                </a:solidFill>
                <a:latin typeface="Calibri" panose="020F0502020204030204" pitchFamily="34" charset="0"/>
                <a:cs typeface="Calibri" panose="020F0502020204030204" pitchFamily="34" charset="0"/>
              </a:rPr>
              <a:t>compared</a:t>
            </a:r>
            <a:r>
              <a:rPr lang="en-GB" sz="2200" spc="-50" dirty="0">
                <a:solidFill>
                  <a:srgbClr val="032C5D"/>
                </a:solidFill>
                <a:latin typeface="Calibri" panose="020F0502020204030204" pitchFamily="34" charset="0"/>
                <a:cs typeface="Calibri" panose="020F0502020204030204" pitchFamily="34" charset="0"/>
              </a:rPr>
              <a:t> </a:t>
            </a:r>
            <a:r>
              <a:rPr lang="en-GB" sz="2200" dirty="0">
                <a:solidFill>
                  <a:srgbClr val="032C5D"/>
                </a:solidFill>
                <a:latin typeface="Calibri" panose="020F0502020204030204" pitchFamily="34" charset="0"/>
                <a:cs typeface="Calibri" panose="020F0502020204030204" pitchFamily="34" charset="0"/>
              </a:rPr>
              <a:t>to</a:t>
            </a:r>
            <a:r>
              <a:rPr lang="en-GB" sz="2200" spc="-160" dirty="0">
                <a:solidFill>
                  <a:srgbClr val="032C5D"/>
                </a:solidFill>
                <a:latin typeface="Calibri" panose="020F0502020204030204" pitchFamily="34" charset="0"/>
                <a:cs typeface="Calibri" panose="020F0502020204030204" pitchFamily="34" charset="0"/>
              </a:rPr>
              <a:t> </a:t>
            </a:r>
            <a:r>
              <a:rPr lang="en-GB" sz="2200" dirty="0">
                <a:solidFill>
                  <a:srgbClr val="032C5D"/>
                </a:solidFill>
                <a:latin typeface="Calibri" panose="020F0502020204030204" pitchFamily="34" charset="0"/>
                <a:cs typeface="Calibri" panose="020F0502020204030204" pitchFamily="34" charset="0"/>
              </a:rPr>
              <a:t>the</a:t>
            </a:r>
            <a:r>
              <a:rPr lang="en-GB" sz="2200" spc="-15" dirty="0">
                <a:solidFill>
                  <a:srgbClr val="032C5D"/>
                </a:solidFill>
                <a:latin typeface="Calibri" panose="020F0502020204030204" pitchFamily="34" charset="0"/>
                <a:cs typeface="Calibri" panose="020F0502020204030204" pitchFamily="34" charset="0"/>
              </a:rPr>
              <a:t> </a:t>
            </a:r>
            <a:r>
              <a:rPr lang="en-GB" sz="2200" spc="-45" dirty="0">
                <a:solidFill>
                  <a:srgbClr val="032C5D"/>
                </a:solidFill>
                <a:latin typeface="Calibri" panose="020F0502020204030204" pitchFamily="34" charset="0"/>
                <a:cs typeface="Calibri" panose="020F0502020204030204" pitchFamily="34" charset="0"/>
              </a:rPr>
              <a:t>effect</a:t>
            </a:r>
            <a:r>
              <a:rPr lang="en-GB" sz="2200" spc="-20" dirty="0">
                <a:solidFill>
                  <a:srgbClr val="032C5D"/>
                </a:solidFill>
                <a:latin typeface="Calibri" panose="020F0502020204030204" pitchFamily="34" charset="0"/>
                <a:cs typeface="Calibri" panose="020F0502020204030204" pitchFamily="34" charset="0"/>
              </a:rPr>
              <a:t> </a:t>
            </a:r>
            <a:r>
              <a:rPr lang="en-GB" sz="2200" dirty="0">
                <a:solidFill>
                  <a:srgbClr val="032C5D"/>
                </a:solidFill>
                <a:latin typeface="Calibri" panose="020F0502020204030204" pitchFamily="34" charset="0"/>
                <a:cs typeface="Calibri" panose="020F0502020204030204" pitchFamily="34" charset="0"/>
              </a:rPr>
              <a:t>of</a:t>
            </a:r>
            <a:r>
              <a:rPr lang="en-GB" sz="2200" spc="-15" dirty="0">
                <a:solidFill>
                  <a:srgbClr val="032C5D"/>
                </a:solidFill>
                <a:latin typeface="Calibri" panose="020F0502020204030204" pitchFamily="34" charset="0"/>
                <a:cs typeface="Calibri" panose="020F0502020204030204" pitchFamily="34" charset="0"/>
              </a:rPr>
              <a:t> </a:t>
            </a:r>
            <a:r>
              <a:rPr lang="en-GB" sz="2200" spc="-10" dirty="0">
                <a:solidFill>
                  <a:srgbClr val="032C5D"/>
                </a:solidFill>
                <a:latin typeface="Calibri" panose="020F0502020204030204" pitchFamily="34" charset="0"/>
                <a:cs typeface="Calibri" panose="020F0502020204030204" pitchFamily="34" charset="0"/>
              </a:rPr>
              <a:t>other</a:t>
            </a:r>
            <a:r>
              <a:rPr lang="en-GB" sz="2200" spc="-15" dirty="0">
                <a:solidFill>
                  <a:srgbClr val="032C5D"/>
                </a:solidFill>
                <a:latin typeface="Calibri" panose="020F0502020204030204" pitchFamily="34" charset="0"/>
                <a:cs typeface="Calibri" panose="020F0502020204030204" pitchFamily="34" charset="0"/>
              </a:rPr>
              <a:t> </a:t>
            </a:r>
            <a:r>
              <a:rPr lang="en-GB" sz="2200" spc="-125" dirty="0">
                <a:solidFill>
                  <a:srgbClr val="032C5D"/>
                </a:solidFill>
                <a:latin typeface="Calibri" panose="020F0502020204030204" pitchFamily="34" charset="0"/>
                <a:cs typeface="Calibri" panose="020F0502020204030204" pitchFamily="34" charset="0"/>
              </a:rPr>
              <a:t>strategies</a:t>
            </a:r>
            <a:r>
              <a:rPr lang="en-GB" sz="2200" spc="-20" dirty="0">
                <a:solidFill>
                  <a:srgbClr val="032C5D"/>
                </a:solidFill>
                <a:latin typeface="Calibri" panose="020F0502020204030204" pitchFamily="34" charset="0"/>
                <a:cs typeface="Calibri" panose="020F0502020204030204" pitchFamily="34" charset="0"/>
              </a:rPr>
              <a:t> </a:t>
            </a:r>
            <a:r>
              <a:rPr lang="en-GB" sz="2200" spc="-180" dirty="0">
                <a:solidFill>
                  <a:srgbClr val="032C5D"/>
                </a:solidFill>
                <a:latin typeface="Calibri" panose="020F0502020204030204" pitchFamily="34" charset="0"/>
                <a:cs typeface="Calibri" panose="020F0502020204030204" pitchFamily="34" charset="0"/>
              </a:rPr>
              <a:t>such</a:t>
            </a:r>
            <a:r>
              <a:rPr lang="en-GB" sz="2200" dirty="0">
                <a:solidFill>
                  <a:srgbClr val="032C5D"/>
                </a:solidFill>
                <a:latin typeface="Calibri" panose="020F0502020204030204" pitchFamily="34" charset="0"/>
                <a:cs typeface="Calibri" panose="020F0502020204030204" pitchFamily="34" charset="0"/>
              </a:rPr>
              <a:t> </a:t>
            </a:r>
            <a:r>
              <a:rPr lang="en-GB" sz="2200" spc="-305" dirty="0">
                <a:solidFill>
                  <a:srgbClr val="032C5D"/>
                </a:solidFill>
                <a:latin typeface="Calibri" panose="020F0502020204030204" pitchFamily="34" charset="0"/>
                <a:cs typeface="Calibri" panose="020F0502020204030204" pitchFamily="34" charset="0"/>
              </a:rPr>
              <a:t>as</a:t>
            </a:r>
            <a:r>
              <a:rPr lang="en-GB" sz="2200" spc="125" dirty="0">
                <a:solidFill>
                  <a:srgbClr val="032C5D"/>
                </a:solidFill>
                <a:latin typeface="Calibri" panose="020F0502020204030204" pitchFamily="34" charset="0"/>
                <a:cs typeface="Calibri" panose="020F0502020204030204" pitchFamily="34" charset="0"/>
              </a:rPr>
              <a:t> </a:t>
            </a:r>
            <a:r>
              <a:rPr lang="en-GB" sz="2200" spc="-130" dirty="0">
                <a:solidFill>
                  <a:srgbClr val="032C5D"/>
                </a:solidFill>
                <a:latin typeface="Calibri" panose="020F0502020204030204" pitchFamily="34" charset="0"/>
                <a:cs typeface="Calibri" panose="020F0502020204030204" pitchFamily="34" charset="0"/>
              </a:rPr>
              <a:t>social</a:t>
            </a:r>
            <a:r>
              <a:rPr lang="en-GB" sz="2200" spc="-10" dirty="0">
                <a:solidFill>
                  <a:srgbClr val="032C5D"/>
                </a:solidFill>
                <a:latin typeface="Calibri" panose="020F0502020204030204" pitchFamily="34" charset="0"/>
                <a:cs typeface="Calibri" panose="020F0502020204030204" pitchFamily="34" charset="0"/>
              </a:rPr>
              <a:t> </a:t>
            </a:r>
            <a:r>
              <a:rPr lang="en-GB" sz="2200" spc="-35" dirty="0">
                <a:solidFill>
                  <a:srgbClr val="032C5D"/>
                </a:solidFill>
                <a:latin typeface="Calibri" panose="020F0502020204030204" pitchFamily="34" charset="0"/>
                <a:cs typeface="Calibri" panose="020F0502020204030204" pitchFamily="34" charset="0"/>
              </a:rPr>
              <a:t>support, </a:t>
            </a:r>
            <a:r>
              <a:rPr lang="en-GB" sz="2200" spc="-145" dirty="0">
                <a:solidFill>
                  <a:srgbClr val="032C5D"/>
                </a:solidFill>
                <a:latin typeface="Calibri" panose="020F0502020204030204" pitchFamily="34" charset="0"/>
                <a:cs typeface="Calibri" panose="020F0502020204030204" pitchFamily="34" charset="0"/>
              </a:rPr>
              <a:t>social</a:t>
            </a:r>
            <a:r>
              <a:rPr lang="en-GB" sz="2200" spc="-120" dirty="0">
                <a:solidFill>
                  <a:srgbClr val="032C5D"/>
                </a:solidFill>
                <a:latin typeface="Calibri" panose="020F0502020204030204" pitchFamily="34" charset="0"/>
                <a:cs typeface="Calibri" panose="020F0502020204030204" pitchFamily="34" charset="0"/>
              </a:rPr>
              <a:t> </a:t>
            </a:r>
            <a:r>
              <a:rPr lang="en-GB" sz="2200" spc="-145" dirty="0">
                <a:solidFill>
                  <a:srgbClr val="032C5D"/>
                </a:solidFill>
                <a:latin typeface="Calibri" panose="020F0502020204030204" pitchFamily="34" charset="0"/>
                <a:cs typeface="Calibri" panose="020F0502020204030204" pitchFamily="34" charset="0"/>
              </a:rPr>
              <a:t>and</a:t>
            </a:r>
            <a:r>
              <a:rPr lang="en-GB" sz="2200" spc="-130" dirty="0">
                <a:solidFill>
                  <a:srgbClr val="032C5D"/>
                </a:solidFill>
                <a:latin typeface="Calibri" panose="020F0502020204030204" pitchFamily="34" charset="0"/>
                <a:cs typeface="Calibri" panose="020F0502020204030204" pitchFamily="34" charset="0"/>
              </a:rPr>
              <a:t> </a:t>
            </a:r>
            <a:r>
              <a:rPr lang="en-GB" sz="2200" spc="-85" dirty="0">
                <a:solidFill>
                  <a:srgbClr val="032C5D"/>
                </a:solidFill>
                <a:latin typeface="Calibri" panose="020F0502020204030204" pitchFamily="34" charset="0"/>
                <a:cs typeface="Calibri" panose="020F0502020204030204" pitchFamily="34" charset="0"/>
              </a:rPr>
              <a:t>emotional</a:t>
            </a:r>
            <a:r>
              <a:rPr lang="en-GB" sz="2200" spc="-114" dirty="0">
                <a:solidFill>
                  <a:srgbClr val="032C5D"/>
                </a:solidFill>
                <a:latin typeface="Calibri" panose="020F0502020204030204" pitchFamily="34" charset="0"/>
                <a:cs typeface="Calibri" panose="020F0502020204030204" pitchFamily="34" charset="0"/>
              </a:rPr>
              <a:t> </a:t>
            </a:r>
            <a:r>
              <a:rPr lang="en-GB" sz="2200" spc="-125" dirty="0">
                <a:solidFill>
                  <a:srgbClr val="032C5D"/>
                </a:solidFill>
                <a:latin typeface="Calibri" panose="020F0502020204030204" pitchFamily="34" charset="0"/>
                <a:cs typeface="Calibri" panose="020F0502020204030204" pitchFamily="34" charset="0"/>
              </a:rPr>
              <a:t>skills</a:t>
            </a:r>
            <a:r>
              <a:rPr lang="en-GB" sz="2200" spc="-130" dirty="0">
                <a:solidFill>
                  <a:srgbClr val="032C5D"/>
                </a:solidFill>
                <a:latin typeface="Calibri" panose="020F0502020204030204" pitchFamily="34" charset="0"/>
                <a:cs typeface="Calibri" panose="020F0502020204030204" pitchFamily="34" charset="0"/>
              </a:rPr>
              <a:t> </a:t>
            </a:r>
            <a:r>
              <a:rPr lang="en-GB" sz="2200" spc="-80" dirty="0">
                <a:solidFill>
                  <a:srgbClr val="032C5D"/>
                </a:solidFill>
                <a:latin typeface="Calibri" panose="020F0502020204030204" pitchFamily="34" charset="0"/>
                <a:cs typeface="Calibri" panose="020F0502020204030204" pitchFamily="34" charset="0"/>
              </a:rPr>
              <a:t>training</a:t>
            </a:r>
            <a:r>
              <a:rPr lang="en-GB" sz="2200" spc="-125" dirty="0">
                <a:solidFill>
                  <a:srgbClr val="032C5D"/>
                </a:solidFill>
                <a:latin typeface="Calibri" panose="020F0502020204030204" pitchFamily="34" charset="0"/>
                <a:cs typeface="Calibri" panose="020F0502020204030204" pitchFamily="34" charset="0"/>
              </a:rPr>
              <a:t> </a:t>
            </a:r>
            <a:r>
              <a:rPr lang="en-GB" sz="2200" spc="-145" dirty="0">
                <a:solidFill>
                  <a:srgbClr val="032C5D"/>
                </a:solidFill>
                <a:latin typeface="Calibri" panose="020F0502020204030204" pitchFamily="34" charset="0"/>
                <a:cs typeface="Calibri" panose="020F0502020204030204" pitchFamily="34" charset="0"/>
              </a:rPr>
              <a:t>and</a:t>
            </a:r>
            <a:r>
              <a:rPr lang="en-GB" sz="2200" spc="-130" dirty="0">
                <a:solidFill>
                  <a:srgbClr val="032C5D"/>
                </a:solidFill>
                <a:latin typeface="Calibri" panose="020F0502020204030204" pitchFamily="34" charset="0"/>
                <a:cs typeface="Calibri" panose="020F0502020204030204" pitchFamily="34" charset="0"/>
              </a:rPr>
              <a:t> </a:t>
            </a:r>
            <a:r>
              <a:rPr lang="en-GB" sz="2200" spc="-155" dirty="0">
                <a:solidFill>
                  <a:srgbClr val="032C5D"/>
                </a:solidFill>
                <a:latin typeface="Calibri" panose="020F0502020204030204" pitchFamily="34" charset="0"/>
                <a:cs typeface="Calibri" panose="020F0502020204030204" pitchFamily="34" charset="0"/>
              </a:rPr>
              <a:t>psychological</a:t>
            </a:r>
            <a:r>
              <a:rPr lang="en-GB" sz="2200" spc="-120" dirty="0">
                <a:solidFill>
                  <a:srgbClr val="032C5D"/>
                </a:solidFill>
                <a:latin typeface="Calibri" panose="020F0502020204030204" pitchFamily="34" charset="0"/>
                <a:cs typeface="Calibri" panose="020F0502020204030204" pitchFamily="34" charset="0"/>
              </a:rPr>
              <a:t> </a:t>
            </a:r>
            <a:r>
              <a:rPr lang="en-GB" sz="2200" spc="-10" dirty="0">
                <a:solidFill>
                  <a:srgbClr val="032C5D"/>
                </a:solidFill>
                <a:latin typeface="Calibri" panose="020F0502020204030204" pitchFamily="34" charset="0"/>
                <a:cs typeface="Calibri" panose="020F0502020204030204" pitchFamily="34" charset="0"/>
              </a:rPr>
              <a:t>treatment.</a:t>
            </a:r>
            <a:endParaRPr lang="en-GB" sz="2200" dirty="0">
              <a:solidFill>
                <a:srgbClr val="032C5D"/>
              </a:solidFill>
              <a:latin typeface="Calibri" panose="020F0502020204030204" pitchFamily="34" charset="0"/>
              <a:cs typeface="Calibri" panose="020F0502020204030204" pitchFamily="34" charset="0"/>
            </a:endParaRPr>
          </a:p>
          <a:p>
            <a:pPr algn="just"/>
            <a:endParaRPr lang="en-GB" sz="2200"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Tx/>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Not just </a:t>
            </a:r>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widening one's social circle by by participating in activities with others</a:t>
            </a:r>
            <a:r>
              <a:rPr lang="da-DK" sz="2200" dirty="0">
                <a:solidFill>
                  <a:srgbClr val="032C5D"/>
                </a:solidFill>
                <a:effectLst/>
                <a:latin typeface="Calibri" panose="020F0502020204030204" pitchFamily="34" charset="0"/>
                <a:cs typeface="Calibri" panose="020F0502020204030204" pitchFamily="34" charset="0"/>
              </a:rPr>
              <a:t> </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or being part of a community or , but missing close relationships, the cohesion with the others – to feel seen, heard, understood, and accepted as you are.</a:t>
            </a:r>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endParaRPr lang="da-DK" sz="2200" kern="100" dirty="0">
              <a:solidFill>
                <a:srgbClr val="FF0000"/>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221529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1279417" y="3827138"/>
            <a:ext cx="10098117" cy="840111"/>
          </a:xfrm>
        </p:spPr>
        <p:txBody>
          <a:bodyPr>
            <a:noAutofit/>
          </a:bodyPr>
          <a:lstStyle/>
          <a:p>
            <a:pPr algn="just"/>
            <a:r>
              <a:rPr lang="da-DK" sz="3400" b="1" kern="0" dirty="0">
                <a:solidFill>
                  <a:srgbClr val="032C5D"/>
                </a:solidFill>
                <a:latin typeface="Calibri" panose="020F0502020204030204" pitchFamily="34" charset="0"/>
                <a:ea typeface="Aptos" panose="020B0004020202020204" pitchFamily="34" charset="0"/>
                <a:cs typeface="Calibri" panose="020F0502020204030204" pitchFamily="34" charset="0"/>
              </a:rPr>
              <a:t>National Strategy for Reducing Loneliness in Denmark</a:t>
            </a:r>
          </a:p>
          <a:p>
            <a:pPr algn="just"/>
            <a:endParaRPr lang="da-DK" sz="3400" b="1" kern="0" dirty="0">
              <a:solidFill>
                <a:srgbClr val="032C5D"/>
              </a:solidFill>
              <a:effectLst/>
              <a:latin typeface="Calibri" panose="020F0502020204030204" pitchFamily="34" charset="0"/>
              <a:cs typeface="Calibri" panose="020F0502020204030204" pitchFamily="34" charset="0"/>
            </a:endParaRPr>
          </a:p>
          <a:p>
            <a:r>
              <a:rPr lang="en-GB" b="1" kern="100" dirty="0">
                <a:solidFill>
                  <a:srgbClr val="032C5D"/>
                </a:solidFill>
                <a:latin typeface="Calibri" panose="020F0502020204030204" pitchFamily="34" charset="0"/>
                <a:ea typeface="Aptos" panose="020B0004020202020204" pitchFamily="34" charset="0"/>
                <a:cs typeface="Calibri" panose="020F0502020204030204" pitchFamily="34" charset="0"/>
              </a:rPr>
              <a:t>Goal:</a:t>
            </a:r>
            <a:r>
              <a:rPr lang="en-GB" kern="100" dirty="0">
                <a:solidFill>
                  <a:srgbClr val="032C5D"/>
                </a:solidFill>
                <a:latin typeface="Calibri" panose="020F0502020204030204" pitchFamily="34" charset="0"/>
                <a:ea typeface="Aptos" panose="020B0004020202020204" pitchFamily="34" charset="0"/>
                <a:cs typeface="Calibri" panose="020F0502020204030204" pitchFamily="34" charset="0"/>
              </a:rPr>
              <a:t> 50 precent less loneliness in the population (+16 years) by 2040</a:t>
            </a:r>
            <a:endParaRPr lang="en-GB" b="1" dirty="0">
              <a:solidFill>
                <a:srgbClr val="032C5D"/>
              </a:solidFill>
              <a:effectLst/>
              <a:latin typeface="Calibri" panose="020F050202020403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pic>
        <p:nvPicPr>
          <p:cNvPr id="8" name="Billede 7" descr="Et billede, der indeholder tekst, plakat, Font/skrifttype, design&#10;&#10;Automatisk genereret beskrivelse">
            <a:extLst>
              <a:ext uri="{FF2B5EF4-FFF2-40B4-BE49-F238E27FC236}">
                <a16:creationId xmlns:a16="http://schemas.microsoft.com/office/drawing/2014/main" id="{19ACD948-1803-3DAB-6C6E-C36609675923}"/>
              </a:ext>
            </a:extLst>
          </p:cNvPr>
          <p:cNvPicPr>
            <a:picLocks noChangeAspect="1"/>
          </p:cNvPicPr>
          <p:nvPr/>
        </p:nvPicPr>
        <p:blipFill>
          <a:blip r:embed="rId2"/>
          <a:stretch>
            <a:fillRect/>
          </a:stretch>
        </p:blipFill>
        <p:spPr>
          <a:xfrm>
            <a:off x="5126354" y="234260"/>
            <a:ext cx="1939291" cy="2743890"/>
          </a:xfrm>
          <a:prstGeom prst="rect">
            <a:avLst/>
          </a:prstGeom>
        </p:spPr>
      </p:pic>
    </p:spTree>
    <p:extLst>
      <p:ext uri="{BB962C8B-B14F-4D97-AF65-F5344CB8AC3E}">
        <p14:creationId xmlns:p14="http://schemas.microsoft.com/office/powerpoint/2010/main" val="189942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2974555" y="0"/>
            <a:ext cx="6664120" cy="781642"/>
          </a:xfrm>
        </p:spPr>
        <p:txBody>
          <a:bodyPr>
            <a:noAutofit/>
          </a:bodyPr>
          <a:lstStyle/>
          <a:p>
            <a:r>
              <a:rPr lang="en-US" sz="3600" dirty="0">
                <a:latin typeface="Calibri" panose="020F0502020204030204" pitchFamily="34" charset="0"/>
                <a:ea typeface="Calibri" panose="020F0502020204030204" pitchFamily="34" charset="0"/>
                <a:cs typeface="Times New Roman" panose="02020603050405020304" pitchFamily="18" charset="0"/>
              </a:rPr>
              <a:t>Develop in a broad collaboration</a:t>
            </a:r>
            <a:endParaRPr lang="da-DK"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39969" y="864502"/>
            <a:ext cx="11282082" cy="3477499"/>
          </a:xfrm>
        </p:spPr>
        <p:txBody>
          <a:bodyPr>
            <a:noAutofit/>
          </a:bodyPr>
          <a:lstStyle/>
          <a:p>
            <a:pPr algn="just"/>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The Red Cross and “Ældre Sagen”, two of the largest voluntary organizations in Denmark, got money from the state to facilitate a process where representatives from </a:t>
            </a:r>
            <a:r>
              <a:rPr lang="en-GB" sz="2200" u="sng" kern="100" dirty="0">
                <a:solidFill>
                  <a:srgbClr val="032C5D"/>
                </a:solidFill>
                <a:latin typeface="Calibri" panose="020F0502020204030204" pitchFamily="34" charset="0"/>
                <a:ea typeface="Aptos" panose="020B0004020202020204" pitchFamily="34" charset="0"/>
                <a:cs typeface="Calibri" panose="020F0502020204030204" pitchFamily="34" charset="0"/>
              </a:rPr>
              <a:t>voluntary organizations, municipalities, foundations, the business community, trade unions and politicians</a:t>
            </a: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 discussed a new national strategy. </a:t>
            </a: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Kick-off event with 166 participants, including then Minister for Social Affairs and the Elderly Astrid Krag</a:t>
            </a:r>
          </a:p>
          <a:p>
            <a:pPr marL="342900" indent="-342900" algn="just">
              <a:buFont typeface="Arial" panose="020B0604020202020204" pitchFamily="34" charset="0"/>
              <a:buChar char="•"/>
            </a:pP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12 workshops with 300 participants</a:t>
            </a:r>
          </a:p>
          <a:p>
            <a:pPr marL="342900" indent="-342900" algn="just">
              <a:buFont typeface="Arial" panose="020B0604020202020204" pitchFamily="34" charset="0"/>
              <a:buChar char="•"/>
            </a:pP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Two rounds of consultation among the stakeholders of the partnership</a:t>
            </a:r>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pic>
        <p:nvPicPr>
          <p:cNvPr id="4" name="object 5">
            <a:extLst>
              <a:ext uri="{FF2B5EF4-FFF2-40B4-BE49-F238E27FC236}">
                <a16:creationId xmlns:a16="http://schemas.microsoft.com/office/drawing/2014/main" id="{F57938F4-C0A6-C662-29EC-67BF006EEF8F}"/>
              </a:ext>
            </a:extLst>
          </p:cNvPr>
          <p:cNvPicPr/>
          <p:nvPr/>
        </p:nvPicPr>
        <p:blipFill>
          <a:blip r:embed="rId2" cstate="print"/>
          <a:stretch>
            <a:fillRect/>
          </a:stretch>
        </p:blipFill>
        <p:spPr>
          <a:xfrm>
            <a:off x="8153399" y="4197246"/>
            <a:ext cx="4038601" cy="2660754"/>
          </a:xfrm>
          <a:prstGeom prst="rect">
            <a:avLst/>
          </a:prstGeom>
        </p:spPr>
      </p:pic>
    </p:spTree>
    <p:extLst>
      <p:ext uri="{BB962C8B-B14F-4D97-AF65-F5344CB8AC3E}">
        <p14:creationId xmlns:p14="http://schemas.microsoft.com/office/powerpoint/2010/main" val="2449377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3128" y="201333"/>
            <a:ext cx="10515600" cy="505267"/>
          </a:xfrm>
          <a:prstGeom prst="rect">
            <a:avLst/>
          </a:prstGeom>
        </p:spPr>
        <p:txBody>
          <a:bodyPr vert="horz" wrap="square" lIns="0" tIns="12700" rIns="0" bIns="0" rtlCol="0">
            <a:spAutoFit/>
          </a:bodyPr>
          <a:lstStyle/>
          <a:p>
            <a:pPr marL="2482215">
              <a:lnSpc>
                <a:spcPct val="100000"/>
              </a:lnSpc>
              <a:spcBef>
                <a:spcPts val="100"/>
              </a:spcBef>
            </a:pPr>
            <a:r>
              <a:rPr lang="en-GB" spc="-140" dirty="0">
                <a:latin typeface="Calibri" panose="020F0502020204030204" pitchFamily="34" charset="0"/>
                <a:cs typeface="Calibri" panose="020F0502020204030204" pitchFamily="34" charset="0"/>
              </a:rPr>
              <a:t>115 organisations signed the strategy</a:t>
            </a:r>
            <a:endParaRPr lang="en-GB" dirty="0">
              <a:latin typeface="Calibri" panose="020F0502020204030204" pitchFamily="34" charset="0"/>
              <a:cs typeface="Calibri" panose="020F0502020204030204" pitchFamily="34" charset="0"/>
            </a:endParaRPr>
          </a:p>
        </p:txBody>
      </p:sp>
      <p:pic>
        <p:nvPicPr>
          <p:cNvPr id="3" name="object 3"/>
          <p:cNvPicPr/>
          <p:nvPr/>
        </p:nvPicPr>
        <p:blipFill>
          <a:blip r:embed="rId3" cstate="print"/>
          <a:stretch>
            <a:fillRect/>
          </a:stretch>
        </p:blipFill>
        <p:spPr>
          <a:xfrm>
            <a:off x="11158728" y="123444"/>
            <a:ext cx="897635" cy="961643"/>
          </a:xfrm>
          <a:prstGeom prst="rect">
            <a:avLst/>
          </a:prstGeom>
        </p:spPr>
      </p:pic>
      <p:pic>
        <p:nvPicPr>
          <p:cNvPr id="4" name="object 4"/>
          <p:cNvPicPr/>
          <p:nvPr/>
        </p:nvPicPr>
        <p:blipFill>
          <a:blip r:embed="rId4" cstate="print"/>
          <a:stretch>
            <a:fillRect/>
          </a:stretch>
        </p:blipFill>
        <p:spPr>
          <a:xfrm>
            <a:off x="4052502" y="1270807"/>
            <a:ext cx="4052786" cy="5113429"/>
          </a:xfrm>
          <a:prstGeom prst="rect">
            <a:avLst/>
          </a:prstGeom>
        </p:spPr>
      </p:pic>
      <p:pic>
        <p:nvPicPr>
          <p:cNvPr id="5" name="object 5"/>
          <p:cNvPicPr/>
          <p:nvPr/>
        </p:nvPicPr>
        <p:blipFill>
          <a:blip r:embed="rId5" cstate="print"/>
          <a:stretch>
            <a:fillRect/>
          </a:stretch>
        </p:blipFill>
        <p:spPr>
          <a:xfrm>
            <a:off x="121800" y="1301308"/>
            <a:ext cx="3639791" cy="5102726"/>
          </a:xfrm>
          <a:prstGeom prst="rect">
            <a:avLst/>
          </a:prstGeom>
        </p:spPr>
      </p:pic>
      <p:pic>
        <p:nvPicPr>
          <p:cNvPr id="6" name="object 6"/>
          <p:cNvPicPr/>
          <p:nvPr/>
        </p:nvPicPr>
        <p:blipFill>
          <a:blip r:embed="rId6" cstate="print"/>
          <a:stretch>
            <a:fillRect/>
          </a:stretch>
        </p:blipFill>
        <p:spPr>
          <a:xfrm>
            <a:off x="8363133" y="1366404"/>
            <a:ext cx="3636574" cy="501561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4308680" y="-23191"/>
            <a:ext cx="3574640" cy="781642"/>
          </a:xfrm>
        </p:spPr>
        <p:txBody>
          <a:bodyPr>
            <a:no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Structure </a:t>
            </a:r>
            <a:endParaRPr lang="da-DK"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773441"/>
            <a:ext cx="11282082" cy="5327556"/>
          </a:xfrm>
        </p:spPr>
        <p:txBody>
          <a:bodyPr>
            <a:noAutofit/>
          </a:bodyPr>
          <a:lstStyle/>
          <a:p>
            <a:pPr algn="just"/>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The strategy is based on five areas where loneliness can occur and must be prevented or reduced within:</a:t>
            </a:r>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p>
          <a:p>
            <a:pPr marL="342900" lvl="0" indent="-342900" algn="just">
              <a:buFont typeface="Symbol" pitchFamily="2" charset="2"/>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Home and residence Day care</a:t>
            </a:r>
          </a:p>
          <a:p>
            <a:pPr marL="342900" lvl="0" indent="-342900" algn="just">
              <a:buFont typeface="Symbol" pitchFamily="2" charset="2"/>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School and education</a:t>
            </a:r>
          </a:p>
          <a:p>
            <a:pPr marL="342900" lvl="0" indent="-342900" algn="just">
              <a:buFont typeface="Symbol" pitchFamily="2" charset="2"/>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Leisure and communities</a:t>
            </a:r>
          </a:p>
          <a:p>
            <a:pPr marL="342900" lvl="0" indent="-342900" algn="just">
              <a:buFont typeface="Symbol" pitchFamily="2" charset="2"/>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Working life and employment</a:t>
            </a:r>
          </a:p>
          <a:p>
            <a:pPr marL="342900" lvl="0" indent="-342900" algn="just">
              <a:buFont typeface="Symbol" pitchFamily="2" charset="2"/>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Health and care</a:t>
            </a:r>
          </a:p>
          <a:p>
            <a:pPr lvl="0"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lvl="0" algn="just"/>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It describes </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75 initiatives within different life arenas. </a:t>
            </a:r>
          </a:p>
          <a:p>
            <a:pPr lvl="0"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lvl="0" algn="just"/>
            <a:r>
              <a:rPr lang="en-GB"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Voluntary organisations play a crucial role in the "Leisure and Communities" arena, but also play an important role in other arenas.</a:t>
            </a:r>
            <a:r>
              <a:rPr lang="da-DK" sz="2200" dirty="0">
                <a:solidFill>
                  <a:srgbClr val="032C5D"/>
                </a:solidFill>
                <a:effectLst/>
                <a:latin typeface="Calibri" panose="020F0502020204030204" pitchFamily="34" charset="0"/>
                <a:cs typeface="Calibri" panose="020F0502020204030204" pitchFamily="34" charset="0"/>
              </a:rPr>
              <a:t> </a:t>
            </a:r>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Symbol" pitchFamily="2" charset="2"/>
              <a:buChar char=""/>
            </a:pPr>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33502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2532674"/>
            <a:ext cx="11282082" cy="2653923"/>
          </a:xfrm>
        </p:spPr>
        <p:txBody>
          <a:bodyPr>
            <a:noAutofit/>
          </a:bodyPr>
          <a:lstStyle/>
          <a:p>
            <a:pPr marL="457200" indent="-457200" algn="just">
              <a:buFont typeface="Arial" panose="020B0604020202020204" pitchFamily="34" charset="0"/>
              <a:buChar char="•"/>
            </a:pPr>
            <a:r>
              <a:rPr lang="en-GB" b="1" kern="100" dirty="0">
                <a:solidFill>
                  <a:srgbClr val="032C5D"/>
                </a:solidFill>
                <a:effectLst/>
                <a:latin typeface="Calibri" panose="020F0502020204030204" pitchFamily="34" charset="0"/>
                <a:ea typeface="Calibri" panose="020F0502020204030204" pitchFamily="34" charset="0"/>
                <a:cs typeface="Calibri" panose="020F0502020204030204" pitchFamily="34" charset="0"/>
              </a:rPr>
              <a:t>What is Loneliness?</a:t>
            </a:r>
          </a:p>
          <a:p>
            <a:pPr marL="457200" indent="-457200" algn="just">
              <a:buFont typeface="Arial" panose="020B0604020202020204" pitchFamily="34" charset="0"/>
              <a:buChar char="•"/>
            </a:pPr>
            <a:endParaRPr lang="en-GB" b="1" kern="100" dirty="0">
              <a:solidFill>
                <a:srgbClr val="032C5D"/>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da-DK" b="1" kern="0" dirty="0">
                <a:solidFill>
                  <a:srgbClr val="032C5D"/>
                </a:solidFill>
                <a:latin typeface="Calibri" panose="020F0502020204030204" pitchFamily="34" charset="0"/>
                <a:ea typeface="Aptos" panose="020B0004020202020204" pitchFamily="34" charset="0"/>
                <a:cs typeface="Calibri" panose="020F0502020204030204" pitchFamily="34" charset="0"/>
              </a:rPr>
              <a:t>National Strategy for Reducing Loneliness in Denmark</a:t>
            </a:r>
            <a:endParaRPr lang="da-DK" b="1" dirty="0">
              <a:solidFill>
                <a:srgbClr val="032C5D"/>
              </a:solidFill>
              <a:effectLst/>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endParaRPr lang="en-GB" b="1" kern="100" dirty="0">
              <a:solidFill>
                <a:srgbClr val="032C5D"/>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GB" b="1" kern="100" dirty="0">
                <a:solidFill>
                  <a:srgbClr val="032C5D"/>
                </a:solidFill>
                <a:latin typeface="Calibri" panose="020F0502020204030204" pitchFamily="34" charset="0"/>
                <a:ea typeface="Calibri" panose="020F0502020204030204" pitchFamily="34" charset="0"/>
                <a:cs typeface="Calibri" panose="020F0502020204030204" pitchFamily="34" charset="0"/>
              </a:rPr>
              <a:t>How FriSe work with the strategy to reduce loneliness</a:t>
            </a:r>
          </a:p>
          <a:p>
            <a:pPr algn="just"/>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pic>
        <p:nvPicPr>
          <p:cNvPr id="4" name="Billede 3">
            <a:extLst>
              <a:ext uri="{FF2B5EF4-FFF2-40B4-BE49-F238E27FC236}">
                <a16:creationId xmlns:a16="http://schemas.microsoft.com/office/drawing/2014/main" id="{FB488EBD-4B99-7526-4D08-FE6DBCBAA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003" y="257601"/>
            <a:ext cx="1983699" cy="2139823"/>
          </a:xfrm>
          <a:prstGeom prst="rect">
            <a:avLst/>
          </a:prstGeom>
        </p:spPr>
      </p:pic>
    </p:spTree>
    <p:extLst>
      <p:ext uri="{BB962C8B-B14F-4D97-AF65-F5344CB8AC3E}">
        <p14:creationId xmlns:p14="http://schemas.microsoft.com/office/powerpoint/2010/main" val="366127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ext, map, diagram, plan&#10;&#10;Description automatically generated">
            <a:extLst>
              <a:ext uri="{FF2B5EF4-FFF2-40B4-BE49-F238E27FC236}">
                <a16:creationId xmlns:a16="http://schemas.microsoft.com/office/drawing/2014/main" id="{68C2FFB8-1863-5CA9-C9BB-25249C79D9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12192001" cy="6858001"/>
          </a:xfrm>
        </p:spPr>
      </p:pic>
    </p:spTree>
    <p:extLst>
      <p:ext uri="{BB962C8B-B14F-4D97-AF65-F5344CB8AC3E}">
        <p14:creationId xmlns:p14="http://schemas.microsoft.com/office/powerpoint/2010/main" val="250589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2467882" y="-43357"/>
            <a:ext cx="7256233" cy="781642"/>
          </a:xfrm>
        </p:spPr>
        <p:txBody>
          <a:bodyPr>
            <a:noAutofit/>
          </a:bodyPr>
          <a:lstStyle/>
          <a:p>
            <a:r>
              <a:rPr lang="en-GB" sz="3600" b="1" dirty="0">
                <a:effectLst/>
                <a:latin typeface="Calibri" panose="020F0502020204030204" pitchFamily="34" charset="0"/>
                <a:ea typeface="Calibri" panose="020F0502020204030204" pitchFamily="34" charset="0"/>
                <a:cs typeface="Times New Roman" panose="02020603050405020304" pitchFamily="18" charset="0"/>
              </a:rPr>
              <a:t>Recommendations across the arenas</a:t>
            </a:r>
            <a:endParaRPr lang="en-GB"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7" y="913738"/>
            <a:ext cx="11282082" cy="5172269"/>
          </a:xfrm>
        </p:spPr>
        <p:txBody>
          <a:bodyPr>
            <a:noAutofit/>
          </a:bodyPr>
          <a:lstStyle/>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Better overview of activities and communities locally</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More activities and offers aimed at lonely people</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Strengthen funding for voluntary organisations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Strengthen access to communities – support the path to a community, for example by community guides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Strengthen the work of voluntary associations around hosting and how to welcome new participants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Make volunteer organisations and communities more inclusive</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Better cooperation and link between municipal activities and civil society:</a:t>
            </a:r>
            <a:endParaRPr lang="da-DK"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indent="-342900" algn="just">
              <a:buFont typeface="Arial" panose="020B0604020202020204" pitchFamily="34" charset="0"/>
              <a:buChar char="•"/>
            </a:pP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between health professionals, psychiatry, doctors, housing associations, nursing homes, residential homes, schools, education and civil society – so they can support and refer citizens to a voluntary organisation or community.</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227409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899410" y="2145085"/>
            <a:ext cx="10478123" cy="2052161"/>
          </a:xfrm>
        </p:spPr>
        <p:txBody>
          <a:bodyPr>
            <a:noAutofit/>
          </a:bodyPr>
          <a:lstStyle/>
          <a:p>
            <a:pPr algn="just"/>
            <a:r>
              <a:rPr lang="da-DK" sz="3400" b="1" kern="100" dirty="0">
                <a:solidFill>
                  <a:srgbClr val="032C5D"/>
                </a:solidFill>
                <a:latin typeface="Calibri" panose="020F0502020204030204" pitchFamily="34" charset="0"/>
                <a:ea typeface="Calibri" panose="020F0502020204030204" pitchFamily="34" charset="0"/>
                <a:cs typeface="Times New Roman" panose="02020603050405020304" pitchFamily="18" charset="0"/>
              </a:rPr>
              <a:t>How FriSe work </a:t>
            </a:r>
            <a:r>
              <a:rPr lang="en-GB" sz="3600" b="1" kern="100" dirty="0">
                <a:solidFill>
                  <a:srgbClr val="032C5D"/>
                </a:solidFill>
                <a:latin typeface="Calibri" panose="020F0502020204030204" pitchFamily="34" charset="0"/>
                <a:ea typeface="Calibri" panose="020F0502020204030204" pitchFamily="34" charset="0"/>
                <a:cs typeface="Calibri" panose="020F0502020204030204" pitchFamily="34" charset="0"/>
              </a:rPr>
              <a:t>with the strategy to reduce loneliness</a:t>
            </a:r>
            <a:endParaRPr lang="da-DK" sz="3400" b="1" kern="100" dirty="0">
              <a:solidFill>
                <a:srgbClr val="032C5D"/>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da-DK" sz="3400" b="1" kern="100" dirty="0">
              <a:solidFill>
                <a:srgbClr val="032C5D"/>
              </a:solidFill>
              <a:latin typeface="Calibri" panose="020F0502020204030204" pitchFamily="34" charset="0"/>
              <a:ea typeface="Calibri" panose="020F0502020204030204" pitchFamily="34" charset="0"/>
              <a:cs typeface="Times New Roman" panose="02020603050405020304" pitchFamily="18" charset="0"/>
            </a:endParaRPr>
          </a:p>
          <a:p>
            <a:r>
              <a:rPr lang="en-GB" b="1"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Building bridges to volunteer communities</a:t>
            </a:r>
            <a:endParaRPr lang="da-DK"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da-DK" sz="3400" b="1" kern="100" dirty="0">
              <a:solidFill>
                <a:srgbClr val="032C5D"/>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95187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2760686" y="136525"/>
            <a:ext cx="6670623" cy="781642"/>
          </a:xfrm>
        </p:spPr>
        <p:txBody>
          <a:bodyPr>
            <a:noAutofit/>
          </a:bodyPr>
          <a:lstStyle/>
          <a:p>
            <a:r>
              <a:rPr lang="en-US" sz="3400" dirty="0">
                <a:effectLst/>
                <a:latin typeface="Calibri" panose="020F0502020204030204" pitchFamily="34" charset="0"/>
                <a:ea typeface="Aptos" panose="020B0004020202020204" pitchFamily="34" charset="0"/>
              </a:rPr>
              <a:t>Purpose</a:t>
            </a:r>
            <a:endParaRPr lang="da-DK"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7" y="1108610"/>
            <a:ext cx="11282082" cy="4722564"/>
          </a:xfrm>
        </p:spPr>
        <p:txBody>
          <a:bodyPr>
            <a:noAutofit/>
          </a:bodyPr>
          <a:lstStyle/>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We want many more people to have the opportunity to participate in self-chosen and meaningful activities and contribute as active citizens with the resources they may have</a:t>
            </a:r>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 in a given time in their life.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We want to increase their social network, well-being, and quality of life.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We want to promote inclusive communities and more sustainable bridges between communities and those who do not participate in activities or volunteer because of different barriers.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We want a much better cooperation between organisations and between the public sector and the civil society – because we can’t do it alone.</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13306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5;g153537f84a0_0_271">
            <a:extLst>
              <a:ext uri="{FF2B5EF4-FFF2-40B4-BE49-F238E27FC236}">
                <a16:creationId xmlns:a16="http://schemas.microsoft.com/office/drawing/2014/main" id="{66B66943-6B55-C15A-52CF-DB1E946532E7}"/>
              </a:ext>
            </a:extLst>
          </p:cNvPr>
          <p:cNvPicPr preferRelativeResize="0"/>
          <p:nvPr/>
        </p:nvPicPr>
        <p:blipFill rotWithShape="1">
          <a:blip r:embed="rId3">
            <a:alphaModFix/>
          </a:blip>
          <a:srcRect l="27038" t="37194" r="26382" b="39296"/>
          <a:stretch/>
        </p:blipFill>
        <p:spPr>
          <a:xfrm>
            <a:off x="4742347" y="2550758"/>
            <a:ext cx="2396753" cy="636703"/>
          </a:xfrm>
          <a:prstGeom prst="rect">
            <a:avLst/>
          </a:prstGeom>
          <a:noFill/>
          <a:ln>
            <a:noFill/>
          </a:ln>
        </p:spPr>
      </p:pic>
      <p:sp>
        <p:nvSpPr>
          <p:cNvPr id="2" name="Rektangel 1">
            <a:extLst>
              <a:ext uri="{FF2B5EF4-FFF2-40B4-BE49-F238E27FC236}">
                <a16:creationId xmlns:a16="http://schemas.microsoft.com/office/drawing/2014/main" id="{928FA234-6A4B-1CA1-69FF-70E01FE0BF01}"/>
              </a:ext>
            </a:extLst>
          </p:cNvPr>
          <p:cNvSpPr/>
          <p:nvPr/>
        </p:nvSpPr>
        <p:spPr>
          <a:xfrm>
            <a:off x="0" y="12700"/>
            <a:ext cx="12192000" cy="6858000"/>
          </a:xfrm>
          <a:prstGeom prst="rect">
            <a:avLst/>
          </a:prstGeom>
          <a:solidFill>
            <a:srgbClr val="582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Google Shape;254;g153537f84a0_0_271">
            <a:extLst>
              <a:ext uri="{FF2B5EF4-FFF2-40B4-BE49-F238E27FC236}">
                <a16:creationId xmlns:a16="http://schemas.microsoft.com/office/drawing/2014/main" id="{B6C30099-F3B8-E72B-19EE-0310C4CCD69B}"/>
              </a:ext>
            </a:extLst>
          </p:cNvPr>
          <p:cNvSpPr txBox="1">
            <a:spLocks/>
          </p:cNvSpPr>
          <p:nvPr/>
        </p:nvSpPr>
        <p:spPr>
          <a:xfrm>
            <a:off x="319209" y="3429000"/>
            <a:ext cx="11553581" cy="841200"/>
          </a:xfrm>
          <a:prstGeom prst="rect">
            <a:avLst/>
          </a:prstGeom>
          <a:noFill/>
          <a:ln>
            <a:noFill/>
          </a:ln>
        </p:spPr>
        <p:txBody>
          <a:bodyPr spcFirstLastPara="1" vert="horz" wrap="square" lIns="0" tIns="0" rIns="0" bIns="0" rtlCol="0" anchor="b" anchorCtr="0">
            <a:normAutofit/>
          </a:bodyPr>
          <a:lstStyle>
            <a:lvl1pPr algn="l" defTabSz="914400" rtl="0" eaLnBrk="1" latinLnBrk="0" hangingPunct="1">
              <a:lnSpc>
                <a:spcPct val="90000"/>
              </a:lnSpc>
              <a:spcBef>
                <a:spcPct val="0"/>
              </a:spcBef>
              <a:buNone/>
              <a:defRPr sz="4400" kern="1200">
                <a:solidFill>
                  <a:schemeClr val="tx1"/>
                </a:solidFill>
                <a:latin typeface="Sora Light" pitchFamily="2" charset="0"/>
                <a:ea typeface="+mj-ea"/>
                <a:cs typeface="Sora Light" pitchFamily="2" charset="0"/>
              </a:defRPr>
            </a:lvl1pPr>
          </a:lstStyle>
          <a:p>
            <a:pPr algn="ctr"/>
            <a:r>
              <a:rPr lang="en-GB"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Helping citizens in their current life situation
– building bridges between citizens, civil society and municipalities</a:t>
            </a:r>
            <a:endParaRPr lang="en-GB" sz="1800" b="1" dirty="0">
              <a:solidFill>
                <a:srgbClr val="F4EBF4"/>
              </a:solidFill>
              <a:latin typeface="Sora" pitchFamily="2" charset="0"/>
              <a:cs typeface="Sora" pitchFamily="2" charset="0"/>
            </a:endParaRPr>
          </a:p>
        </p:txBody>
      </p:sp>
      <p:pic>
        <p:nvPicPr>
          <p:cNvPr id="9" name="Billede 8" descr="Et billede, der indeholder tekst, clipart&#10;&#10;Automatisk genereret beskrivelse">
            <a:extLst>
              <a:ext uri="{FF2B5EF4-FFF2-40B4-BE49-F238E27FC236}">
                <a16:creationId xmlns:a16="http://schemas.microsoft.com/office/drawing/2014/main" id="{E8B930AB-42C7-B74E-8AA1-1B7065DE89E7}"/>
              </a:ext>
            </a:extLst>
          </p:cNvPr>
          <p:cNvPicPr>
            <a:picLocks noChangeAspect="1"/>
          </p:cNvPicPr>
          <p:nvPr/>
        </p:nvPicPr>
        <p:blipFill>
          <a:blip r:embed="rId4"/>
          <a:stretch>
            <a:fillRect/>
          </a:stretch>
        </p:blipFill>
        <p:spPr>
          <a:xfrm>
            <a:off x="3264477" y="1904815"/>
            <a:ext cx="5663046" cy="1176055"/>
          </a:xfrm>
          <a:prstGeom prst="rect">
            <a:avLst/>
          </a:prstGeom>
        </p:spPr>
      </p:pic>
    </p:spTree>
    <p:extLst>
      <p:ext uri="{BB962C8B-B14F-4D97-AF65-F5344CB8AC3E}">
        <p14:creationId xmlns:p14="http://schemas.microsoft.com/office/powerpoint/2010/main" val="96964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Et billede, der indeholder tekst, græs, person, skærmbillede&#10;&#10;Automatisk genereret beskrivelse">
            <a:extLst>
              <a:ext uri="{FF2B5EF4-FFF2-40B4-BE49-F238E27FC236}">
                <a16:creationId xmlns:a16="http://schemas.microsoft.com/office/drawing/2014/main" id="{1F6D9D10-4D32-7B16-B4BA-818FFE564989}"/>
              </a:ext>
            </a:extLst>
          </p:cNvPr>
          <p:cNvPicPr>
            <a:picLocks noGrp="1" noChangeAspect="1"/>
          </p:cNvPicPr>
          <p:nvPr>
            <p:ph idx="1"/>
          </p:nvPr>
        </p:nvPicPr>
        <p:blipFill>
          <a:blip r:embed="rId2"/>
          <a:stretch>
            <a:fillRect/>
          </a:stretch>
        </p:blipFill>
        <p:spPr>
          <a:xfrm>
            <a:off x="170311" y="9525"/>
            <a:ext cx="11851377" cy="3288535"/>
          </a:xfrm>
          <a:noFill/>
        </p:spPr>
      </p:pic>
      <p:sp>
        <p:nvSpPr>
          <p:cNvPr id="15" name="Tekstfelt 14">
            <a:extLst>
              <a:ext uri="{FF2B5EF4-FFF2-40B4-BE49-F238E27FC236}">
                <a16:creationId xmlns:a16="http://schemas.microsoft.com/office/drawing/2014/main" id="{2418CA55-8C5E-28B0-9112-EC91E1059F2F}"/>
              </a:ext>
            </a:extLst>
          </p:cNvPr>
          <p:cNvSpPr txBox="1"/>
          <p:nvPr/>
        </p:nvSpPr>
        <p:spPr>
          <a:xfrm>
            <a:off x="457200" y="3419474"/>
            <a:ext cx="11249025" cy="2585323"/>
          </a:xfrm>
          <a:prstGeom prst="rect">
            <a:avLst/>
          </a:prstGeom>
          <a:noFill/>
        </p:spPr>
        <p:txBody>
          <a:bodyPr wrap="square" rtlCol="0">
            <a:spAutoFit/>
          </a:bodyPr>
          <a:lstStyle/>
          <a:p>
            <a:pPr algn="just"/>
            <a:r>
              <a:rPr lang="en-GB" kern="100" dirty="0">
                <a:solidFill>
                  <a:srgbClr val="002060"/>
                </a:solidFill>
                <a:latin typeface="DM Serif Display" pitchFamily="2" charset="0"/>
                <a:ea typeface="Calibri" panose="020F0502020204030204" pitchFamily="34" charset="0"/>
                <a:cs typeface="Times New Roman" panose="02020603050405020304" pitchFamily="18" charset="0"/>
              </a:rPr>
              <a:t>Website that provides voluntary social services and non-targeted municipal services</a:t>
            </a:r>
          </a:p>
          <a:p>
            <a:pPr algn="just"/>
            <a:r>
              <a:rPr lang="en-GB" kern="100" dirty="0">
                <a:solidFill>
                  <a:srgbClr val="002060"/>
                </a:solidFill>
                <a:latin typeface="DM Serif Display" pitchFamily="2" charset="0"/>
                <a:ea typeface="Calibri" panose="020F0502020204030204" pitchFamily="34" charset="0"/>
                <a:cs typeface="Times New Roman" panose="02020603050405020304" pitchFamily="18" charset="0"/>
              </a:rPr>
              <a:t>
Citizens and relatives can look for help and support or a community</a:t>
            </a:r>
          </a:p>
          <a:p>
            <a:pPr algn="just"/>
            <a:endParaRPr lang="en-GB" kern="100" dirty="0">
              <a:solidFill>
                <a:srgbClr val="002060"/>
              </a:solidFill>
              <a:latin typeface="DM Serif Display" pitchFamily="2" charset="0"/>
              <a:ea typeface="Calibri" panose="020F0502020204030204" pitchFamily="34" charset="0"/>
              <a:cs typeface="Times New Roman" panose="02020603050405020304" pitchFamily="18" charset="0"/>
            </a:endParaRPr>
          </a:p>
          <a:p>
            <a:pPr algn="just"/>
            <a:r>
              <a:rPr lang="en-GB" kern="100" dirty="0">
                <a:solidFill>
                  <a:srgbClr val="002060"/>
                </a:solidFill>
                <a:latin typeface="DM Serif Display" pitchFamily="2" charset="0"/>
                <a:ea typeface="Calibri" panose="020F0502020204030204" pitchFamily="34" charset="0"/>
                <a:cs typeface="Times New Roman" panose="02020603050405020304" pitchFamily="18" charset="0"/>
              </a:rPr>
              <a:t>Public sector employees can get an overview, so they more easily can refer citizens to a activity, a volunteer organisation or community.
</a:t>
            </a:r>
          </a:p>
          <a:p>
            <a:pPr algn="just"/>
            <a:r>
              <a:rPr lang="en-GB" kern="100" dirty="0">
                <a:solidFill>
                  <a:srgbClr val="002060"/>
                </a:solidFill>
                <a:latin typeface="DM Serif Display" pitchFamily="2" charset="0"/>
                <a:ea typeface="Calibri" panose="020F0502020204030204" pitchFamily="34" charset="0"/>
                <a:cs typeface="Times New Roman" panose="02020603050405020304" pitchFamily="18" charset="0"/>
              </a:rPr>
              <a:t>Voluntary organisations can make their activities visible and get an overview themselves so they can refer to other associations.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Pladsholder til sidefod 3">
            <a:extLst>
              <a:ext uri="{FF2B5EF4-FFF2-40B4-BE49-F238E27FC236}">
                <a16:creationId xmlns:a16="http://schemas.microsoft.com/office/drawing/2014/main" id="{21EBF922-36A1-12DA-7F64-9CFAB90A02B5}"/>
              </a:ext>
            </a:extLst>
          </p:cNvPr>
          <p:cNvSpPr>
            <a:spLocks noGrp="1"/>
          </p:cNvSpPr>
          <p:nvPr>
            <p:ph type="ftr" sz="quarter" idx="11"/>
          </p:nvPr>
        </p:nvSpPr>
        <p:spPr>
          <a:xfrm>
            <a:off x="4038600" y="6356350"/>
            <a:ext cx="4114800" cy="365125"/>
          </a:xfrm>
        </p:spPr>
        <p:txBody>
          <a:bodyPr/>
          <a:lstStyle/>
          <a:p>
            <a:r>
              <a:rPr kumimoji="0" lang="da-DK" sz="1200" b="0" i="0" u="none" strike="noStrike" kern="1200" cap="none" spc="0" normalizeH="0" baseline="0" noProof="0" dirty="0">
                <a:ln>
                  <a:noFill/>
                </a:ln>
                <a:solidFill>
                  <a:srgbClr val="FFFFFF"/>
                </a:solidFill>
                <a:effectLst/>
                <a:uLnTx/>
                <a:uFillTx/>
                <a:latin typeface="Work Sans Light" pitchFamily="2" charset="77"/>
                <a:ea typeface="+mn-ea"/>
              </a:rPr>
              <a:t>Frivilligcentre &amp; Selvhjælp Danmark</a:t>
            </a:r>
          </a:p>
        </p:txBody>
      </p:sp>
    </p:spTree>
    <p:extLst>
      <p:ext uri="{BB962C8B-B14F-4D97-AF65-F5344CB8AC3E}">
        <p14:creationId xmlns:p14="http://schemas.microsoft.com/office/powerpoint/2010/main" val="3421476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121E2-E27B-3A8C-3D8B-EBF0626901BA}"/>
            </a:ext>
          </a:extLst>
        </p:cNvPr>
        <p:cNvGrpSpPr/>
        <p:nvPr/>
      </p:nvGrpSpPr>
      <p:grpSpPr>
        <a:xfrm>
          <a:off x="0" y="0"/>
          <a:ext cx="0" cy="0"/>
          <a:chOff x="0" y="0"/>
          <a:chExt cx="0" cy="0"/>
        </a:xfrm>
      </p:grpSpPr>
      <p:sp>
        <p:nvSpPr>
          <p:cNvPr id="5" name="Pladsholder til sidefod 3">
            <a:extLst>
              <a:ext uri="{FF2B5EF4-FFF2-40B4-BE49-F238E27FC236}">
                <a16:creationId xmlns:a16="http://schemas.microsoft.com/office/drawing/2014/main" id="{A58169F5-3BAF-64AF-9360-69EF027C6F7D}"/>
              </a:ext>
            </a:extLst>
          </p:cNvPr>
          <p:cNvSpPr>
            <a:spLocks noGrp="1"/>
          </p:cNvSpPr>
          <p:nvPr>
            <p:ph type="ftr" sz="quarter" idx="11"/>
          </p:nvPr>
        </p:nvSpPr>
        <p:spPr>
          <a:xfrm>
            <a:off x="4038600" y="6356350"/>
            <a:ext cx="4114800" cy="365125"/>
          </a:xfrm>
        </p:spPr>
        <p:txBody>
          <a:bodyPr/>
          <a:lstStyle/>
          <a:p>
            <a:r>
              <a:rPr lang="da-DK" dirty="0"/>
              <a:t>Frivilligcentre &amp; Selvhjælp Danmark</a:t>
            </a:r>
          </a:p>
        </p:txBody>
      </p:sp>
      <p:pic>
        <p:nvPicPr>
          <p:cNvPr id="4" name="Billede 3" descr="Et billede, der indeholder tegneserie, maleri, bro, anime&#10;&#10;Automatisk genereret beskrivelse">
            <a:extLst>
              <a:ext uri="{FF2B5EF4-FFF2-40B4-BE49-F238E27FC236}">
                <a16:creationId xmlns:a16="http://schemas.microsoft.com/office/drawing/2014/main" id="{B12AF634-BEC7-CDAD-A098-C38A4FBED76B}"/>
              </a:ext>
            </a:extLst>
          </p:cNvPr>
          <p:cNvPicPr>
            <a:picLocks noChangeAspect="1"/>
          </p:cNvPicPr>
          <p:nvPr/>
        </p:nvPicPr>
        <p:blipFill>
          <a:blip r:embed="rId3"/>
          <a:stretch>
            <a:fillRect/>
          </a:stretch>
        </p:blipFill>
        <p:spPr>
          <a:xfrm>
            <a:off x="557540" y="929390"/>
            <a:ext cx="11076919" cy="5264404"/>
          </a:xfrm>
          <a:prstGeom prst="rect">
            <a:avLst/>
          </a:prstGeom>
        </p:spPr>
      </p:pic>
      <p:sp>
        <p:nvSpPr>
          <p:cNvPr id="2" name="Titel 4">
            <a:extLst>
              <a:ext uri="{FF2B5EF4-FFF2-40B4-BE49-F238E27FC236}">
                <a16:creationId xmlns:a16="http://schemas.microsoft.com/office/drawing/2014/main" id="{BDE61B15-DBED-8ECB-C7F4-698E593EC200}"/>
              </a:ext>
            </a:extLst>
          </p:cNvPr>
          <p:cNvSpPr txBox="1">
            <a:spLocks/>
          </p:cNvSpPr>
          <p:nvPr/>
        </p:nvSpPr>
        <p:spPr>
          <a:xfrm>
            <a:off x="1021976" y="136525"/>
            <a:ext cx="10148047" cy="623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spc="0" baseline="0">
                <a:solidFill>
                  <a:srgbClr val="032C5D"/>
                </a:solidFill>
                <a:latin typeface="DM Serif Display" pitchFamily="2" charset="0"/>
                <a:ea typeface="+mj-ea"/>
                <a:cs typeface="Sora" pitchFamily="2" charset="0"/>
              </a:defRPr>
            </a:lvl1pPr>
          </a:lstStyle>
          <a:p>
            <a:pPr algn="ctr"/>
            <a:r>
              <a:rPr lang="en-GB" sz="3600" b="1" kern="100">
                <a:latin typeface="Calibri" panose="020F0502020204030204" pitchFamily="34" charset="0"/>
                <a:ea typeface="Aptos" panose="020B0004020202020204" pitchFamily="34" charset="0"/>
                <a:cs typeface="Times New Roman" panose="02020603050405020304" pitchFamily="18" charset="0"/>
              </a:rPr>
              <a:t>Building bridges to volunteer communities</a:t>
            </a:r>
            <a:endParaRPr lang="da-DK" sz="36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5638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træ, udendørs, jord, græs&#10;&#10;Automatisk genereret beskrivelse">
            <a:extLst>
              <a:ext uri="{FF2B5EF4-FFF2-40B4-BE49-F238E27FC236}">
                <a16:creationId xmlns:a16="http://schemas.microsoft.com/office/drawing/2014/main" id="{C9C31515-31A9-A2E4-4057-E7526EFE4F89}"/>
              </a:ext>
            </a:extLst>
          </p:cNvPr>
          <p:cNvPicPr>
            <a:picLocks noChangeAspect="1"/>
          </p:cNvPicPr>
          <p:nvPr/>
        </p:nvPicPr>
        <p:blipFill>
          <a:blip r:embed="rId3"/>
          <a:stretch>
            <a:fillRect/>
          </a:stretch>
        </p:blipFill>
        <p:spPr>
          <a:xfrm>
            <a:off x="941995" y="1000328"/>
            <a:ext cx="3520872" cy="3520872"/>
          </a:xfrm>
          <a:prstGeom prst="rect">
            <a:avLst/>
          </a:prstGeom>
        </p:spPr>
      </p:pic>
      <p:pic>
        <p:nvPicPr>
          <p:cNvPr id="8" name="Billede 7" descr="Et billede, der indeholder jord, udendørs, bygning, træ&#10;&#10;Automatisk genereret beskrivelse">
            <a:extLst>
              <a:ext uri="{FF2B5EF4-FFF2-40B4-BE49-F238E27FC236}">
                <a16:creationId xmlns:a16="http://schemas.microsoft.com/office/drawing/2014/main" id="{AED26DAF-BCD6-1FFC-D01A-92A57CFD467E}"/>
              </a:ext>
            </a:extLst>
          </p:cNvPr>
          <p:cNvPicPr>
            <a:picLocks noChangeAspect="1"/>
          </p:cNvPicPr>
          <p:nvPr/>
        </p:nvPicPr>
        <p:blipFill>
          <a:blip r:embed="rId4"/>
          <a:stretch>
            <a:fillRect/>
          </a:stretch>
        </p:blipFill>
        <p:spPr>
          <a:xfrm>
            <a:off x="5651500" y="2616200"/>
            <a:ext cx="5080000" cy="2844800"/>
          </a:xfrm>
          <a:prstGeom prst="rect">
            <a:avLst/>
          </a:prstGeom>
        </p:spPr>
      </p:pic>
    </p:spTree>
    <p:extLst>
      <p:ext uri="{BB962C8B-B14F-4D97-AF65-F5344CB8AC3E}">
        <p14:creationId xmlns:p14="http://schemas.microsoft.com/office/powerpoint/2010/main" val="3074077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descr="Et billede, der indeholder himmel, udendørs, natur&#10;&#10;Automatisk genereret beskrivelse">
            <a:extLst>
              <a:ext uri="{FF2B5EF4-FFF2-40B4-BE49-F238E27FC236}">
                <a16:creationId xmlns:a16="http://schemas.microsoft.com/office/drawing/2014/main" id="{358DD749-08AC-DDEE-A02D-4F69899F2F25}"/>
              </a:ext>
            </a:extLst>
          </p:cNvPr>
          <p:cNvPicPr>
            <a:picLocks noChangeAspect="1"/>
          </p:cNvPicPr>
          <p:nvPr/>
        </p:nvPicPr>
        <p:blipFill>
          <a:blip r:embed="rId3"/>
          <a:stretch>
            <a:fillRect/>
          </a:stretch>
        </p:blipFill>
        <p:spPr>
          <a:xfrm>
            <a:off x="5333082" y="1323120"/>
            <a:ext cx="6304823" cy="3546463"/>
          </a:xfrm>
          <a:prstGeom prst="rect">
            <a:avLst/>
          </a:prstGeom>
        </p:spPr>
      </p:pic>
      <p:pic>
        <p:nvPicPr>
          <p:cNvPr id="5" name="Billede 4" descr="Et billede, der indeholder udendørs, træ, plante, område&#10;&#10;Automatisk genereret beskrivelse">
            <a:extLst>
              <a:ext uri="{FF2B5EF4-FFF2-40B4-BE49-F238E27FC236}">
                <a16:creationId xmlns:a16="http://schemas.microsoft.com/office/drawing/2014/main" id="{91730E39-0FE6-AA4E-C6B5-A9647EF5C6C4}"/>
              </a:ext>
            </a:extLst>
          </p:cNvPr>
          <p:cNvPicPr>
            <a:picLocks noChangeAspect="1"/>
          </p:cNvPicPr>
          <p:nvPr/>
        </p:nvPicPr>
        <p:blipFill>
          <a:blip r:embed="rId4"/>
          <a:stretch>
            <a:fillRect/>
          </a:stretch>
        </p:blipFill>
        <p:spPr>
          <a:xfrm>
            <a:off x="1397000" y="764070"/>
            <a:ext cx="3147225" cy="4737943"/>
          </a:xfrm>
          <a:prstGeom prst="rect">
            <a:avLst/>
          </a:prstGeom>
        </p:spPr>
      </p:pic>
    </p:spTree>
    <p:extLst>
      <p:ext uri="{BB962C8B-B14F-4D97-AF65-F5344CB8AC3E}">
        <p14:creationId xmlns:p14="http://schemas.microsoft.com/office/powerpoint/2010/main" val="3513272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4415117" y="356049"/>
            <a:ext cx="3361765" cy="781642"/>
          </a:xfrm>
        </p:spPr>
        <p:txBody>
          <a:bodyPr>
            <a:no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Building bridges</a:t>
            </a:r>
            <a:endParaRPr lang="da-DK"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8" y="1363443"/>
            <a:ext cx="11282082" cy="4242878"/>
          </a:xfrm>
        </p:spPr>
        <p:txBody>
          <a:bodyPr>
            <a:noAutofit/>
          </a:bodyPr>
          <a:lstStyle/>
          <a:p>
            <a:pPr algn="just"/>
            <a:r>
              <a:rPr lang="en-US"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Bridgebuilding is </a:t>
            </a:r>
            <a:r>
              <a:rPr lang="en-US" u="sng"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overcoming obstacles and barriers</a:t>
            </a:r>
            <a:r>
              <a:rPr lang="en-US"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by creating sustainable bridges between people and communities:</a:t>
            </a:r>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a:t>
            </a:r>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buFont typeface="+mj-lt"/>
              <a:buAutoNum type="arabicPeriod"/>
            </a:pPr>
            <a:r>
              <a:rPr lang="en-US" u="sng"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People's path:</a:t>
            </a:r>
            <a:r>
              <a:rPr lang="en-US"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From feeling outside into a organisations or social activities where they can receive support, participate in activities, or become a volunteer.</a:t>
            </a:r>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buFont typeface="+mj-lt"/>
              <a:buAutoNum type="arabicPeriod"/>
            </a:pPr>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gn="l">
              <a:buFont typeface="+mj-lt"/>
              <a:buAutoNum type="arabicPeriod"/>
            </a:pPr>
            <a:r>
              <a:rPr lang="en-US" u="sng"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Organisations:</a:t>
            </a:r>
            <a:r>
              <a:rPr lang="en-US"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Their hosting and inclusion of the individual as a valuable and equal participant.</a:t>
            </a:r>
          </a:p>
          <a:p>
            <a:pPr marL="457200" lvl="0" indent="-457200" algn="l">
              <a:buFont typeface="+mj-lt"/>
              <a:buAutoNum type="arabicPeriod"/>
            </a:pPr>
            <a:endParaRPr lang="en-US" kern="100" dirty="0">
              <a:solidFill>
                <a:srgbClr val="032C5D"/>
              </a:solidFill>
              <a:latin typeface="Calibri" panose="020F0502020204030204" pitchFamily="34" charset="0"/>
              <a:ea typeface="Calibri" panose="020F0502020204030204" pitchFamily="34" charset="0"/>
              <a:cs typeface="Times New Roman" panose="02020603050405020304" pitchFamily="18" charset="0"/>
            </a:endParaRPr>
          </a:p>
          <a:p>
            <a:pPr marL="457200" lvl="0" indent="-457200" algn="l">
              <a:buFont typeface="+mj-lt"/>
              <a:buAutoNum type="arabicPeriod"/>
            </a:pPr>
            <a:r>
              <a:rPr lang="en-US"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Building bridges between organisations and between sectors</a:t>
            </a:r>
            <a:endParaRPr lang="da-DK"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1420009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pPr>
              <a:spcAft>
                <a:spcPts val="600"/>
              </a:spcAft>
            </a:pPr>
            <a:r>
              <a:rPr lang="sl-SI" sz="1200" dirty="0">
                <a:effectLst/>
                <a:latin typeface="Calibri" panose="020F0502020204030204" pitchFamily="34" charset="0"/>
                <a:ea typeface="FreeSans"/>
                <a:cs typeface="Calibri" panose="020F0502020204030204" pitchFamily="34" charset="0"/>
              </a:rPr>
              <a:t>Volunteer Centre and Self-help Denmark</a:t>
            </a:r>
            <a:endParaRPr lang="da-DK"/>
          </a:p>
        </p:txBody>
      </p:sp>
      <p:pic>
        <p:nvPicPr>
          <p:cNvPr id="10" name="Billede 9" descr="Et billede, der indeholder tegning, Animeret tegnefilm, illustration/afbildning, tegneserie&#10;&#10;Automatisk genereret beskrivelse">
            <a:extLst>
              <a:ext uri="{FF2B5EF4-FFF2-40B4-BE49-F238E27FC236}">
                <a16:creationId xmlns:a16="http://schemas.microsoft.com/office/drawing/2014/main" id="{4B69329F-EC37-3DDC-B890-4A65037BE6E8}"/>
              </a:ext>
            </a:extLst>
          </p:cNvPr>
          <p:cNvPicPr>
            <a:picLocks noChangeAspect="1"/>
          </p:cNvPicPr>
          <p:nvPr/>
        </p:nvPicPr>
        <p:blipFill>
          <a:blip r:embed="rId2"/>
          <a:stretch>
            <a:fillRect/>
          </a:stretch>
        </p:blipFill>
        <p:spPr>
          <a:xfrm>
            <a:off x="811444" y="453105"/>
            <a:ext cx="3430771" cy="4668454"/>
          </a:xfrm>
          <a:prstGeom prst="rect">
            <a:avLst/>
          </a:prstGeom>
        </p:spPr>
      </p:pic>
      <p:pic>
        <p:nvPicPr>
          <p:cNvPr id="12" name="Billede 11" descr="Et billede, der indeholder tegneserie, pattedyr, clipart, tegning&#10;&#10;Automatisk genereret beskrivelse">
            <a:extLst>
              <a:ext uri="{FF2B5EF4-FFF2-40B4-BE49-F238E27FC236}">
                <a16:creationId xmlns:a16="http://schemas.microsoft.com/office/drawing/2014/main" id="{DDC68A94-4325-7611-2605-308208A3AD98}"/>
              </a:ext>
            </a:extLst>
          </p:cNvPr>
          <p:cNvPicPr>
            <a:picLocks noChangeAspect="1"/>
          </p:cNvPicPr>
          <p:nvPr/>
        </p:nvPicPr>
        <p:blipFill>
          <a:blip r:embed="rId3"/>
          <a:stretch>
            <a:fillRect/>
          </a:stretch>
        </p:blipFill>
        <p:spPr>
          <a:xfrm>
            <a:off x="5487142" y="1813810"/>
            <a:ext cx="5872482" cy="4022882"/>
          </a:xfrm>
          <a:prstGeom prst="rect">
            <a:avLst/>
          </a:prstGeom>
        </p:spPr>
      </p:pic>
    </p:spTree>
    <p:extLst>
      <p:ext uri="{BB962C8B-B14F-4D97-AF65-F5344CB8AC3E}">
        <p14:creationId xmlns:p14="http://schemas.microsoft.com/office/powerpoint/2010/main" val="739204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felt 10">
            <a:extLst>
              <a:ext uri="{FF2B5EF4-FFF2-40B4-BE49-F238E27FC236}">
                <a16:creationId xmlns:a16="http://schemas.microsoft.com/office/drawing/2014/main" id="{6E79827C-A59E-676A-AF93-2AC2A8DB7E50}"/>
              </a:ext>
            </a:extLst>
          </p:cNvPr>
          <p:cNvSpPr txBox="1"/>
          <p:nvPr/>
        </p:nvSpPr>
        <p:spPr>
          <a:xfrm>
            <a:off x="6441141" y="2312894"/>
            <a:ext cx="4639235" cy="3357506"/>
          </a:xfrm>
          <a:prstGeom prst="rect">
            <a:avLst/>
          </a:prstGeom>
          <a:noFill/>
        </p:spPr>
        <p:txBody>
          <a:bodyPr wrap="square" rtlCol="0">
            <a:spAutoFit/>
          </a:bodyPr>
          <a:lstStyle/>
          <a:p>
            <a:endParaRPr lang="da-DK" dirty="0"/>
          </a:p>
        </p:txBody>
      </p:sp>
      <p:sp>
        <p:nvSpPr>
          <p:cNvPr id="12" name="Pladsholder til indhold 5">
            <a:extLst>
              <a:ext uri="{FF2B5EF4-FFF2-40B4-BE49-F238E27FC236}">
                <a16:creationId xmlns:a16="http://schemas.microsoft.com/office/drawing/2014/main" id="{396CCE9E-14C3-FDD3-3C7E-CFC36A189AC4}"/>
              </a:ext>
            </a:extLst>
          </p:cNvPr>
          <p:cNvSpPr txBox="1">
            <a:spLocks/>
          </p:cNvSpPr>
          <p:nvPr/>
        </p:nvSpPr>
        <p:spPr>
          <a:xfrm>
            <a:off x="4038600" y="1174304"/>
            <a:ext cx="7725405" cy="4282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spc="0">
                <a:solidFill>
                  <a:srgbClr val="B2BB01"/>
                </a:solidFill>
                <a:latin typeface="Work Sans Light" pitchFamily="2" charset="77"/>
                <a:ea typeface="+mn-ea"/>
                <a:cs typeface="Sora" pitchFamily="2" charset="0"/>
              </a:defRPr>
            </a:lvl1pPr>
            <a:lvl2pPr marL="457200" indent="0" algn="ctr" defTabSz="914400" rtl="0" eaLnBrk="1" latinLnBrk="0" hangingPunct="1">
              <a:lnSpc>
                <a:spcPct val="150000"/>
              </a:lnSpc>
              <a:spcBef>
                <a:spcPts val="500"/>
              </a:spcBef>
              <a:buFont typeface="Arial" panose="020B0604020202020204" pitchFamily="34" charset="0"/>
              <a:buNone/>
              <a:defRPr sz="2000" b="0" i="0" kern="1200">
                <a:solidFill>
                  <a:srgbClr val="2C2E33"/>
                </a:solidFill>
                <a:latin typeface="Work Sans Light" pitchFamily="2" charset="77"/>
                <a:ea typeface="+mn-ea"/>
                <a:cs typeface="Sora Light" pitchFamily="2" charset="0"/>
              </a:defRPr>
            </a:lvl2pPr>
            <a:lvl3pPr marL="914400" indent="0" algn="ctr" defTabSz="914400" rtl="0" eaLnBrk="1" latinLnBrk="0" hangingPunct="1">
              <a:lnSpc>
                <a:spcPct val="150000"/>
              </a:lnSpc>
              <a:spcBef>
                <a:spcPts val="500"/>
              </a:spcBef>
              <a:buFont typeface="Arial" panose="020B0604020202020204" pitchFamily="34" charset="0"/>
              <a:buNone/>
              <a:defRPr sz="1800" b="0" i="0" kern="1200">
                <a:solidFill>
                  <a:srgbClr val="2C2E33"/>
                </a:solidFill>
                <a:latin typeface="Work Sans Light" pitchFamily="2" charset="77"/>
                <a:ea typeface="+mn-ea"/>
                <a:cs typeface="Sora Light" pitchFamily="2" charset="0"/>
              </a:defRPr>
            </a:lvl3pPr>
            <a:lvl4pPr marL="1371600" indent="0" algn="ctr" defTabSz="914400" rtl="0" eaLnBrk="1" latinLnBrk="0" hangingPunct="1">
              <a:lnSpc>
                <a:spcPct val="150000"/>
              </a:lnSpc>
              <a:spcBef>
                <a:spcPts val="500"/>
              </a:spcBef>
              <a:buFont typeface="Arial" panose="020B0604020202020204" pitchFamily="34" charset="0"/>
              <a:buNone/>
              <a:defRPr sz="1600" b="0" i="0" kern="1200">
                <a:solidFill>
                  <a:srgbClr val="2C2E33"/>
                </a:solidFill>
                <a:latin typeface="Work Sans Light" pitchFamily="2" charset="77"/>
                <a:ea typeface="+mn-ea"/>
                <a:cs typeface="Sora Light" pitchFamily="2" charset="0"/>
              </a:defRPr>
            </a:lvl4pPr>
            <a:lvl5pPr marL="1828800" indent="0" algn="ctr" defTabSz="914400" rtl="0" eaLnBrk="1" latinLnBrk="0" hangingPunct="1">
              <a:lnSpc>
                <a:spcPct val="150000"/>
              </a:lnSpc>
              <a:spcBef>
                <a:spcPts val="500"/>
              </a:spcBef>
              <a:buFont typeface="Arial" panose="020B0604020202020204" pitchFamily="34" charset="0"/>
              <a:buNone/>
              <a:defRPr sz="1600" b="0" i="0" kern="1200">
                <a:solidFill>
                  <a:srgbClr val="2C2E33"/>
                </a:solidFill>
                <a:latin typeface="Work Sans Light" pitchFamily="2" charset="77"/>
                <a:ea typeface="+mn-ea"/>
                <a:cs typeface="Sora Light"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u="sng"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Opportunities:</a:t>
            </a:r>
            <a:r>
              <a:rPr lang="en-US"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kern="100" dirty="0">
                <a:solidFill>
                  <a:srgbClr val="032C5D"/>
                </a:solidFill>
                <a:latin typeface="Calibri" panose="020F0502020204030204" pitchFamily="34" charset="0"/>
                <a:ea typeface="Calibri" panose="020F0502020204030204" pitchFamily="34" charset="0"/>
                <a:cs typeface="Times New Roman" panose="02020603050405020304" pitchFamily="18" charset="0"/>
              </a:rPr>
              <a:t>O</a:t>
            </a:r>
            <a:r>
              <a:rPr lang="en-US"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verview and knowledge of volunteer organisations, communities and how to </a:t>
            </a:r>
            <a:r>
              <a:rPr lang="en-US" sz="2000" kern="100" dirty="0">
                <a:solidFill>
                  <a:srgbClr val="032C5D"/>
                </a:solidFill>
                <a:latin typeface="Calibri" panose="020F0502020204030204" pitchFamily="34" charset="0"/>
                <a:ea typeface="Calibri" panose="020F0502020204030204" pitchFamily="34" charset="0"/>
                <a:cs typeface="Times New Roman" panose="02020603050405020304" pitchFamily="18" charset="0"/>
              </a:rPr>
              <a:t>motivate participation. </a:t>
            </a:r>
          </a:p>
          <a:p>
            <a:pPr algn="just"/>
            <a:endParaRPr lang="da-DK"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u="sng" kern="100" dirty="0">
                <a:solidFill>
                  <a:srgbClr val="032C5D"/>
                </a:solidFill>
                <a:latin typeface="Calibri" panose="020F0502020204030204" pitchFamily="34" charset="0"/>
                <a:ea typeface="Calibri" panose="020F0502020204030204" pitchFamily="34" charset="0"/>
                <a:cs typeface="Times New Roman" panose="02020603050405020304" pitchFamily="18" charset="0"/>
              </a:rPr>
              <a:t>Fellowship</a:t>
            </a:r>
            <a:r>
              <a:rPr lang="en-US" sz="2000" u="sng"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Support the path towards participation through guidance and personal support on the road from “home” to community.</a:t>
            </a:r>
            <a:endParaRPr lang="da-DK"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u="sng" kern="100" dirty="0">
                <a:solidFill>
                  <a:srgbClr val="032C5D"/>
                </a:solidFill>
                <a:latin typeface="Calibri" panose="020F0502020204030204" pitchFamily="34" charset="0"/>
                <a:ea typeface="Calibri" panose="020F0502020204030204" pitchFamily="34" charset="0"/>
                <a:cs typeface="Times New Roman" panose="02020603050405020304" pitchFamily="18" charset="0"/>
              </a:rPr>
              <a:t>H</a:t>
            </a:r>
            <a:r>
              <a:rPr lang="en-US" sz="2000" u="sng"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ospitality:</a:t>
            </a:r>
            <a:r>
              <a:rPr lang="en-US"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Create a warm welcome and a safe environment. </a:t>
            </a:r>
            <a:endParaRPr lang="da-DK" sz="2000" kern="1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2000" u="sng" kern="100" dirty="0">
              <a:solidFill>
                <a:srgbClr val="032C5D"/>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000" u="sng"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Inclusion:</a:t>
            </a:r>
            <a:r>
              <a:rPr lang="en-US" sz="2000" dirty="0">
                <a:solidFill>
                  <a:srgbClr val="032C5D"/>
                </a:solidFill>
                <a:effectLst/>
                <a:latin typeface="Calibri" panose="020F0502020204030204" pitchFamily="34" charset="0"/>
                <a:ea typeface="Calibri" panose="020F0502020204030204" pitchFamily="34" charset="0"/>
                <a:cs typeface="Times New Roman" panose="02020603050405020304" pitchFamily="18" charset="0"/>
              </a:rPr>
              <a:t> Making sure the individual can participate on their own terms, feel like a valuable part of the community and can create social relationships with others.</a:t>
            </a:r>
            <a:endParaRPr lang="da-DK" sz="2000" dirty="0">
              <a:solidFill>
                <a:srgbClr val="032C5D"/>
              </a:solidFill>
            </a:endParaRPr>
          </a:p>
        </p:txBody>
      </p:sp>
      <p:sp>
        <p:nvSpPr>
          <p:cNvPr id="13" name="Tekstfelt 12">
            <a:extLst>
              <a:ext uri="{FF2B5EF4-FFF2-40B4-BE49-F238E27FC236}">
                <a16:creationId xmlns:a16="http://schemas.microsoft.com/office/drawing/2014/main" id="{2E9CBFE7-2A63-EBE8-B62D-CD2BBABA65BC}"/>
              </a:ext>
            </a:extLst>
          </p:cNvPr>
          <p:cNvSpPr txBox="1"/>
          <p:nvPr/>
        </p:nvSpPr>
        <p:spPr>
          <a:xfrm>
            <a:off x="2985826" y="177484"/>
            <a:ext cx="6220347" cy="615553"/>
          </a:xfrm>
          <a:prstGeom prst="rect">
            <a:avLst/>
          </a:prstGeom>
          <a:noFill/>
        </p:spPr>
        <p:txBody>
          <a:bodyPr wrap="square" rtlCol="0">
            <a:spAutoFit/>
          </a:bodyPr>
          <a:lstStyle/>
          <a:p>
            <a:r>
              <a:rPr lang="en-US" sz="3400" b="1" dirty="0">
                <a:effectLst/>
                <a:latin typeface="Calibri" panose="020F0502020204030204" pitchFamily="34" charset="0"/>
                <a:ea typeface="Calibri" panose="020F0502020204030204" pitchFamily="34" charset="0"/>
                <a:cs typeface="Calibri" panose="020F0502020204030204" pitchFamily="34" charset="0"/>
              </a:rPr>
              <a:t>At guide with four key elements</a:t>
            </a:r>
            <a:r>
              <a:rPr lang="da-DK" sz="3400" b="1" dirty="0">
                <a:effectLst/>
                <a:latin typeface="Calibri" panose="020F0502020204030204" pitchFamily="34" charset="0"/>
                <a:cs typeface="Calibri" panose="020F0502020204030204" pitchFamily="34" charset="0"/>
              </a:rPr>
              <a:t> </a:t>
            </a:r>
            <a:endParaRPr lang="da-DK" sz="3400" b="1" dirty="0">
              <a:latin typeface="Calibri" panose="020F0502020204030204" pitchFamily="34" charset="0"/>
              <a:cs typeface="Calibri" panose="020F0502020204030204" pitchFamily="34" charset="0"/>
            </a:endParaRPr>
          </a:p>
        </p:txBody>
      </p:sp>
      <p:sp>
        <p:nvSpPr>
          <p:cNvPr id="14" name="Pladsholder til sidefod 1">
            <a:extLst>
              <a:ext uri="{FF2B5EF4-FFF2-40B4-BE49-F238E27FC236}">
                <a16:creationId xmlns:a16="http://schemas.microsoft.com/office/drawing/2014/main" id="{D49F3708-E9A2-9E7A-DBCF-100DE9587F99}"/>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pic>
        <p:nvPicPr>
          <p:cNvPr id="4" name="Billede 3" descr="Et billede, der indeholder Grafik, cirkel, grafisk design, clipart&#10;&#10;Automatisk genereret beskrivelse">
            <a:extLst>
              <a:ext uri="{FF2B5EF4-FFF2-40B4-BE49-F238E27FC236}">
                <a16:creationId xmlns:a16="http://schemas.microsoft.com/office/drawing/2014/main" id="{29FCC146-A33B-CEC0-CC15-0D20A6148B68}"/>
              </a:ext>
            </a:extLst>
          </p:cNvPr>
          <p:cNvPicPr>
            <a:picLocks noChangeAspect="1"/>
          </p:cNvPicPr>
          <p:nvPr/>
        </p:nvPicPr>
        <p:blipFill>
          <a:blip r:embed="rId2"/>
          <a:stretch>
            <a:fillRect/>
          </a:stretch>
        </p:blipFill>
        <p:spPr>
          <a:xfrm>
            <a:off x="427995" y="1356356"/>
            <a:ext cx="3484438" cy="3517310"/>
          </a:xfrm>
          <a:prstGeom prst="rect">
            <a:avLst/>
          </a:prstGeom>
        </p:spPr>
      </p:pic>
    </p:spTree>
    <p:extLst>
      <p:ext uri="{BB962C8B-B14F-4D97-AF65-F5344CB8AC3E}">
        <p14:creationId xmlns:p14="http://schemas.microsoft.com/office/powerpoint/2010/main" val="4099872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6458-CDD8-4F9B-2377-CA4CE807FF42}"/>
              </a:ext>
            </a:extLst>
          </p:cNvPr>
          <p:cNvSpPr>
            <a:spLocks noGrp="1"/>
          </p:cNvSpPr>
          <p:nvPr>
            <p:ph type="title"/>
          </p:nvPr>
        </p:nvSpPr>
        <p:spPr>
          <a:xfrm>
            <a:off x="4519332" y="-141850"/>
            <a:ext cx="3121960" cy="967908"/>
          </a:xfrm>
        </p:spPr>
        <p:txBody>
          <a:bodyPr>
            <a:normAutofit/>
          </a:bodyPr>
          <a:lstStyle/>
          <a:p>
            <a:r>
              <a:rPr lang="en-US" sz="3600" dirty="0">
                <a:effectLst/>
                <a:latin typeface="Calibri" panose="020F0502020204030204" pitchFamily="34" charset="0"/>
                <a:ea typeface="Calibri" panose="020F0502020204030204" pitchFamily="34" charset="0"/>
                <a:cs typeface="Calibri" panose="020F0502020204030204" pitchFamily="34" charset="0"/>
              </a:rPr>
              <a:t>Opportunities</a:t>
            </a:r>
            <a:endParaRPr lang="da-DK" sz="3600" dirty="0">
              <a:latin typeface="Calibri" panose="020F0502020204030204" pitchFamily="34" charset="0"/>
              <a:cs typeface="Calibri" panose="020F0502020204030204" pitchFamily="34" charset="0"/>
            </a:endParaRPr>
          </a:p>
        </p:txBody>
      </p:sp>
      <p:graphicFrame>
        <p:nvGraphicFramePr>
          <p:cNvPr id="8" name="Pladsholder til indhold 7">
            <a:extLst>
              <a:ext uri="{FF2B5EF4-FFF2-40B4-BE49-F238E27FC236}">
                <a16:creationId xmlns:a16="http://schemas.microsoft.com/office/drawing/2014/main" id="{3646DB6A-A249-4AE9-205C-855E3FD1D699}"/>
              </a:ext>
            </a:extLst>
          </p:cNvPr>
          <p:cNvGraphicFramePr>
            <a:graphicFrameLocks noGrp="1"/>
          </p:cNvGraphicFramePr>
          <p:nvPr>
            <p:ph idx="1"/>
            <p:extLst>
              <p:ext uri="{D42A27DB-BD31-4B8C-83A1-F6EECF244321}">
                <p14:modId xmlns:p14="http://schemas.microsoft.com/office/powerpoint/2010/main" val="1074141020"/>
              </p:ext>
            </p:extLst>
          </p:nvPr>
        </p:nvGraphicFramePr>
        <p:xfrm>
          <a:off x="179295" y="826058"/>
          <a:ext cx="11802034" cy="5319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pic>
        <p:nvPicPr>
          <p:cNvPr id="5" name="Billede 4" descr="Et billede, der indeholder symbol, clipart, tekst, logo&#10;&#10;Automatisk genereret beskrivelse">
            <a:extLst>
              <a:ext uri="{FF2B5EF4-FFF2-40B4-BE49-F238E27FC236}">
                <a16:creationId xmlns:a16="http://schemas.microsoft.com/office/drawing/2014/main" id="{6B7E32D8-6445-F8CB-7CF0-E8AA805DDA7A}"/>
              </a:ext>
            </a:extLst>
          </p:cNvPr>
          <p:cNvPicPr>
            <a:picLocks noChangeAspect="1"/>
          </p:cNvPicPr>
          <p:nvPr/>
        </p:nvPicPr>
        <p:blipFill>
          <a:blip r:embed="rId8"/>
          <a:stretch>
            <a:fillRect/>
          </a:stretch>
        </p:blipFill>
        <p:spPr>
          <a:xfrm>
            <a:off x="5607050" y="615013"/>
            <a:ext cx="977900" cy="1574800"/>
          </a:xfrm>
          <a:prstGeom prst="rect">
            <a:avLst/>
          </a:prstGeom>
        </p:spPr>
      </p:pic>
    </p:spTree>
    <p:extLst>
      <p:ext uri="{BB962C8B-B14F-4D97-AF65-F5344CB8AC3E}">
        <p14:creationId xmlns:p14="http://schemas.microsoft.com/office/powerpoint/2010/main" val="234292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6458-CDD8-4F9B-2377-CA4CE807FF42}"/>
              </a:ext>
            </a:extLst>
          </p:cNvPr>
          <p:cNvSpPr>
            <a:spLocks noGrp="1"/>
          </p:cNvSpPr>
          <p:nvPr>
            <p:ph type="title"/>
          </p:nvPr>
        </p:nvSpPr>
        <p:spPr>
          <a:xfrm>
            <a:off x="4412117" y="0"/>
            <a:ext cx="3367766" cy="967908"/>
          </a:xfrm>
        </p:spPr>
        <p:txBody>
          <a:bodyPr>
            <a:norm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Fellowship</a:t>
            </a:r>
            <a:endParaRPr lang="da-DK" sz="3600" dirty="0">
              <a:latin typeface="Calibri" panose="020F0502020204030204" pitchFamily="34" charset="0"/>
              <a:cs typeface="Calibri" panose="020F0502020204030204" pitchFamily="34" charset="0"/>
            </a:endParaRPr>
          </a:p>
        </p:txBody>
      </p:sp>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sp>
        <p:nvSpPr>
          <p:cNvPr id="5" name="Pladsholder til indhold 4">
            <a:extLst>
              <a:ext uri="{FF2B5EF4-FFF2-40B4-BE49-F238E27FC236}">
                <a16:creationId xmlns:a16="http://schemas.microsoft.com/office/drawing/2014/main" id="{EE90F1E4-56AE-7E76-0368-B1B563A9AB65}"/>
              </a:ext>
            </a:extLst>
          </p:cNvPr>
          <p:cNvSpPr>
            <a:spLocks noGrp="1"/>
          </p:cNvSpPr>
          <p:nvPr>
            <p:ph idx="1"/>
          </p:nvPr>
        </p:nvSpPr>
        <p:spPr>
          <a:xfrm>
            <a:off x="454742" y="2370137"/>
            <a:ext cx="11282516" cy="3541246"/>
          </a:xfrm>
        </p:spPr>
        <p:txBody>
          <a:bodyPr>
            <a:normAutofit lnSpcReduction="10000"/>
          </a:bodyPr>
          <a:lstStyle/>
          <a:p>
            <a:pPr marL="0" indent="0" algn="just">
              <a:buNone/>
            </a:pPr>
            <a:r>
              <a:rPr lang="en-US" sz="2200" u="sng" kern="100" dirty="0">
                <a:effectLst/>
                <a:latin typeface="Calibri" panose="020F0502020204030204" pitchFamily="34" charset="0"/>
                <a:ea typeface="Calibri" panose="020F0502020204030204" pitchFamily="34" charset="0"/>
                <a:cs typeface="Times New Roman" panose="02020603050405020304" pitchFamily="18" charset="0"/>
              </a:rPr>
              <a:t>Conversation and match with a community:</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Find out together with the citizen his/her wishes, needs, resources and barriers.</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GB" sz="2200" u="sng" kern="100" dirty="0">
                <a:effectLst/>
                <a:latin typeface="Calibri" panose="020F0502020204030204" pitchFamily="34" charset="0"/>
                <a:ea typeface="Calibri" panose="020F0502020204030204" pitchFamily="34" charset="0"/>
                <a:cs typeface="Times New Roman" panose="02020603050405020304" pitchFamily="18" charset="0"/>
              </a:rPr>
              <a:t>Practical companionship:</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Easy information about the community that guides the citizen on how to get there, where to meet, where the entrance is, what they should bring, who will meet them, etc. </a:t>
            </a:r>
            <a:r>
              <a:rPr lang="en-GB" sz="2200" u="sng" kern="100" dirty="0">
                <a:latin typeface="Calibri" panose="020F0502020204030204" pitchFamily="34" charset="0"/>
                <a:ea typeface="Calibri" panose="020F0502020204030204" pitchFamily="34" charset="0"/>
                <a:cs typeface="Times New Roman" panose="02020603050405020304" pitchFamily="18" charset="0"/>
              </a:rPr>
              <a:t>Maybe use pictures.</a:t>
            </a:r>
            <a:r>
              <a:rPr lang="en-GB" sz="2200" kern="100" dirty="0">
                <a:latin typeface="Calibri" panose="020F0502020204030204" pitchFamily="34" charset="0"/>
                <a:ea typeface="Calibri" panose="020F0502020204030204" pitchFamily="34" charset="0"/>
                <a:cs typeface="Times New Roman" panose="02020603050405020304" pitchFamily="18" charset="0"/>
              </a:rPr>
              <a:t> </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GB" sz="2200" u="sng" kern="100" dirty="0">
                <a:effectLst/>
                <a:latin typeface="Calibri" panose="020F0502020204030204" pitchFamily="34" charset="0"/>
                <a:ea typeface="Calibri" panose="020F0502020204030204" pitchFamily="34" charset="0"/>
                <a:cs typeface="Times New Roman" panose="02020603050405020304" pitchFamily="18" charset="0"/>
              </a:rPr>
              <a:t>Personal companion:</a:t>
            </a: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 A person who picks up and follows the citizen to the community and possibly stays there. In this way, the participant can get the necessary physical and mental support to move from home to the activity.</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lede 5" descr="Et billede, der indeholder clipart, symbol, tegneserie&#10;&#10;Automatisk genereret beskrivelse">
            <a:extLst>
              <a:ext uri="{FF2B5EF4-FFF2-40B4-BE49-F238E27FC236}">
                <a16:creationId xmlns:a16="http://schemas.microsoft.com/office/drawing/2014/main" id="{D838A1AC-4D76-B85D-23EE-B35CAC42282B}"/>
              </a:ext>
            </a:extLst>
          </p:cNvPr>
          <p:cNvPicPr>
            <a:picLocks noChangeAspect="1"/>
          </p:cNvPicPr>
          <p:nvPr/>
        </p:nvPicPr>
        <p:blipFill>
          <a:blip r:embed="rId3"/>
          <a:stretch>
            <a:fillRect/>
          </a:stretch>
        </p:blipFill>
        <p:spPr>
          <a:xfrm>
            <a:off x="7749148" y="0"/>
            <a:ext cx="1376563" cy="2267280"/>
          </a:xfrm>
          <a:prstGeom prst="rect">
            <a:avLst/>
          </a:prstGeom>
        </p:spPr>
      </p:pic>
    </p:spTree>
    <p:extLst>
      <p:ext uri="{BB962C8B-B14F-4D97-AF65-F5344CB8AC3E}">
        <p14:creationId xmlns:p14="http://schemas.microsoft.com/office/powerpoint/2010/main" val="2264047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6458-CDD8-4F9B-2377-CA4CE807FF42}"/>
              </a:ext>
            </a:extLst>
          </p:cNvPr>
          <p:cNvSpPr>
            <a:spLocks noGrp="1"/>
          </p:cNvSpPr>
          <p:nvPr>
            <p:ph type="title"/>
          </p:nvPr>
        </p:nvSpPr>
        <p:spPr>
          <a:xfrm>
            <a:off x="4412117" y="29497"/>
            <a:ext cx="2386889" cy="967908"/>
          </a:xfrm>
        </p:spPr>
        <p:txBody>
          <a:bodyPr>
            <a:norm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Hospitality</a:t>
            </a:r>
            <a:endParaRPr lang="da-DK" sz="3600" dirty="0">
              <a:latin typeface="Calibri" panose="020F0502020204030204" pitchFamily="34" charset="0"/>
              <a:cs typeface="Calibri" panose="020F0502020204030204" pitchFamily="34" charset="0"/>
            </a:endParaRPr>
          </a:p>
        </p:txBody>
      </p:sp>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sp>
        <p:nvSpPr>
          <p:cNvPr id="5" name="Pladsholder til indhold 4">
            <a:extLst>
              <a:ext uri="{FF2B5EF4-FFF2-40B4-BE49-F238E27FC236}">
                <a16:creationId xmlns:a16="http://schemas.microsoft.com/office/drawing/2014/main" id="{EE90F1E4-56AE-7E76-0368-B1B563A9AB65}"/>
              </a:ext>
            </a:extLst>
          </p:cNvPr>
          <p:cNvSpPr>
            <a:spLocks noGrp="1"/>
          </p:cNvSpPr>
          <p:nvPr>
            <p:ph idx="1"/>
          </p:nvPr>
        </p:nvSpPr>
        <p:spPr>
          <a:xfrm>
            <a:off x="454742" y="2076414"/>
            <a:ext cx="11282516" cy="4201146"/>
          </a:xfrm>
        </p:spPr>
        <p:txBody>
          <a:bodyPr>
            <a:noAutofit/>
          </a:bodyPr>
          <a:lstStyle/>
          <a:p>
            <a:pPr marL="0" indent="0" algn="just">
              <a:buNone/>
            </a:pP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The good welcome starts in ”fellowship" with the conversation and information receive beforehand.</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It is important to have a "welcome person" who takes responsibility for building a trusting relationship:</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Thorough introduction to the organisations, community, the other participants, activities, etc.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Insight into wishes and needs to meet challenges and provide the right support - mutual alignment of expectations.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Follow up – can feel like new for a long time...</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7" name="Billede 6" descr="Et billede, der indeholder clipart, tegneserie, symbol, illustration/afbildning&#10;&#10;Automatisk genereret beskrivelse">
            <a:extLst>
              <a:ext uri="{FF2B5EF4-FFF2-40B4-BE49-F238E27FC236}">
                <a16:creationId xmlns:a16="http://schemas.microsoft.com/office/drawing/2014/main" id="{8203E22D-791B-45A9-B097-9DD50ADE28B8}"/>
              </a:ext>
            </a:extLst>
          </p:cNvPr>
          <p:cNvPicPr>
            <a:picLocks noChangeAspect="1"/>
          </p:cNvPicPr>
          <p:nvPr/>
        </p:nvPicPr>
        <p:blipFill>
          <a:blip r:embed="rId3"/>
          <a:stretch>
            <a:fillRect/>
          </a:stretch>
        </p:blipFill>
        <p:spPr>
          <a:xfrm>
            <a:off x="6955708" y="91440"/>
            <a:ext cx="1847230" cy="1906184"/>
          </a:xfrm>
          <a:prstGeom prst="rect">
            <a:avLst/>
          </a:prstGeom>
        </p:spPr>
      </p:pic>
    </p:spTree>
    <p:extLst>
      <p:ext uri="{BB962C8B-B14F-4D97-AF65-F5344CB8AC3E}">
        <p14:creationId xmlns:p14="http://schemas.microsoft.com/office/powerpoint/2010/main" val="220290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6458-CDD8-4F9B-2377-CA4CE807FF42}"/>
              </a:ext>
            </a:extLst>
          </p:cNvPr>
          <p:cNvSpPr>
            <a:spLocks noGrp="1"/>
          </p:cNvSpPr>
          <p:nvPr>
            <p:ph type="title"/>
          </p:nvPr>
        </p:nvSpPr>
        <p:spPr>
          <a:xfrm>
            <a:off x="5094283" y="-93585"/>
            <a:ext cx="2003431" cy="967908"/>
          </a:xfrm>
        </p:spPr>
        <p:txBody>
          <a:bodyPr>
            <a:normAutofit/>
          </a:bodyPr>
          <a:lstStyle/>
          <a:p>
            <a:r>
              <a:rPr lang="en-GB" sz="3600" dirty="0">
                <a:latin typeface="Calibri" panose="020F0502020204030204" pitchFamily="34" charset="0"/>
                <a:cs typeface="Times New Roman" panose="02020603050405020304" pitchFamily="18" charset="0"/>
              </a:rPr>
              <a:t>Inclusion</a:t>
            </a:r>
            <a:endParaRPr lang="da-DK" sz="3600" dirty="0">
              <a:latin typeface="Calibri" panose="020F0502020204030204" pitchFamily="34" charset="0"/>
              <a:cs typeface="Calibri" panose="020F0502020204030204" pitchFamily="34" charset="0"/>
            </a:endParaRPr>
          </a:p>
        </p:txBody>
      </p:sp>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sp>
        <p:nvSpPr>
          <p:cNvPr id="5" name="Pladsholder til indhold 4">
            <a:extLst>
              <a:ext uri="{FF2B5EF4-FFF2-40B4-BE49-F238E27FC236}">
                <a16:creationId xmlns:a16="http://schemas.microsoft.com/office/drawing/2014/main" id="{EE90F1E4-56AE-7E76-0368-B1B563A9AB65}"/>
              </a:ext>
            </a:extLst>
          </p:cNvPr>
          <p:cNvSpPr>
            <a:spLocks noGrp="1"/>
          </p:cNvSpPr>
          <p:nvPr>
            <p:ph idx="1"/>
          </p:nvPr>
        </p:nvSpPr>
        <p:spPr>
          <a:xfrm>
            <a:off x="454741" y="732997"/>
            <a:ext cx="11282516" cy="5323029"/>
          </a:xfrm>
        </p:spPr>
        <p:txBody>
          <a:bodyPr>
            <a:noAutofit/>
          </a:bodyPr>
          <a:lstStyle/>
          <a:p>
            <a:pPr marL="0" indent="0" algn="jus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The participants must experience room to "be themselves" and to participate on their own terms - and feel a sense of belonging with the others.</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2200" u="sng" kern="100" dirty="0">
                <a:effectLst/>
                <a:latin typeface="Calibri" panose="020F0502020204030204" pitchFamily="34" charset="0"/>
                <a:ea typeface="Calibri" panose="020F0502020204030204" pitchFamily="34" charset="0"/>
                <a:cs typeface="Times New Roman" panose="02020603050405020304" pitchFamily="18" charset="0"/>
              </a:rPr>
              <a:t>Flexible participation options: </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kern="100" dirty="0">
                <a:latin typeface="Calibri" panose="020F0502020204030204" pitchFamily="34" charset="0"/>
                <a:ea typeface="Calibri" panose="020F0502020204030204" pitchFamily="34" charset="0"/>
                <a:cs typeface="Times New Roman" panose="02020603050405020304" pitchFamily="18" charset="0"/>
              </a:rPr>
              <a:t>O</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ffer different roles or degrees of participation and commitment based on interests and wishes.</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kern="100" dirty="0">
                <a:effectLst/>
                <a:latin typeface="Calibri" panose="020F0502020204030204" pitchFamily="34" charset="0"/>
                <a:ea typeface="Calibri" panose="020F0502020204030204" pitchFamily="34" charset="0"/>
                <a:cs typeface="Times New Roman" panose="02020603050405020304" pitchFamily="18" charset="0"/>
              </a:rPr>
              <a:t>Participate in an activity or as a volunteer - or a combination in between where they can switch between roles.</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Adapt to the </a:t>
            </a:r>
            <a:r>
              <a:rPr lang="en-US" sz="2200" kern="100" dirty="0">
                <a:latin typeface="Calibri" panose="020F0502020204030204" pitchFamily="34" charset="0"/>
                <a:ea typeface="Calibri" panose="020F0502020204030204" pitchFamily="34" charset="0"/>
                <a:cs typeface="Times New Roman" panose="02020603050405020304" pitchFamily="18" charset="0"/>
              </a:rPr>
              <a:t>individual</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interests – do not have too fixed a framework for an activity.</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kern="100" dirty="0">
                <a:effectLst/>
                <a:latin typeface="Calibri" panose="020F0502020204030204" pitchFamily="34" charset="0"/>
                <a:ea typeface="Calibri" panose="020F0502020204030204" pitchFamily="34" charset="0"/>
                <a:cs typeface="Times New Roman" panose="02020603050405020304" pitchFamily="18" charset="0"/>
              </a:rPr>
              <a:t>Bridge into new communities if and when needed...</a:t>
            </a: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lede 5" descr="Et billede, der indeholder tekst, Grafik, clipart, design&#10;&#10;Automatisk genereret beskrivelse">
            <a:extLst>
              <a:ext uri="{FF2B5EF4-FFF2-40B4-BE49-F238E27FC236}">
                <a16:creationId xmlns:a16="http://schemas.microsoft.com/office/drawing/2014/main" id="{0199AE6F-8E91-BB5C-5DB7-01BD1D8A6ECD}"/>
              </a:ext>
            </a:extLst>
          </p:cNvPr>
          <p:cNvPicPr>
            <a:picLocks noChangeAspect="1"/>
          </p:cNvPicPr>
          <p:nvPr/>
        </p:nvPicPr>
        <p:blipFill>
          <a:blip r:embed="rId3"/>
          <a:stretch>
            <a:fillRect/>
          </a:stretch>
        </p:blipFill>
        <p:spPr>
          <a:xfrm>
            <a:off x="7757414" y="1147826"/>
            <a:ext cx="883011" cy="1229614"/>
          </a:xfrm>
          <a:prstGeom prst="rect">
            <a:avLst/>
          </a:prstGeom>
        </p:spPr>
      </p:pic>
    </p:spTree>
    <p:extLst>
      <p:ext uri="{BB962C8B-B14F-4D97-AF65-F5344CB8AC3E}">
        <p14:creationId xmlns:p14="http://schemas.microsoft.com/office/powerpoint/2010/main" val="2706990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6458-CDD8-4F9B-2377-CA4CE807FF42}"/>
              </a:ext>
            </a:extLst>
          </p:cNvPr>
          <p:cNvSpPr>
            <a:spLocks noGrp="1"/>
          </p:cNvSpPr>
          <p:nvPr>
            <p:ph type="title"/>
          </p:nvPr>
        </p:nvSpPr>
        <p:spPr>
          <a:xfrm>
            <a:off x="2974362" y="263774"/>
            <a:ext cx="6243275" cy="967908"/>
          </a:xfrm>
        </p:spPr>
        <p:txBody>
          <a:bodyPr>
            <a:noAutofit/>
          </a:bodyPr>
          <a:lstStyle/>
          <a:p>
            <a:pPr algn="ctr"/>
            <a:r>
              <a:rPr lang="en-US" kern="100" dirty="0">
                <a:effectLst/>
                <a:latin typeface="Calibri" panose="020F0502020204030204" pitchFamily="34" charset="0"/>
                <a:ea typeface="Aptos" panose="020B0004020202020204" pitchFamily="34" charset="0"/>
                <a:cs typeface="Times New Roman" panose="02020603050405020304" pitchFamily="18" charset="0"/>
              </a:rPr>
              <a:t>Support groups for lonely people</a:t>
            </a:r>
            <a:endParaRPr lang="da-DK"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sp>
        <p:nvSpPr>
          <p:cNvPr id="5" name="Pladsholder til indhold 4">
            <a:extLst>
              <a:ext uri="{FF2B5EF4-FFF2-40B4-BE49-F238E27FC236}">
                <a16:creationId xmlns:a16="http://schemas.microsoft.com/office/drawing/2014/main" id="{EE90F1E4-56AE-7E76-0368-B1B563A9AB65}"/>
              </a:ext>
            </a:extLst>
          </p:cNvPr>
          <p:cNvSpPr>
            <a:spLocks noGrp="1"/>
          </p:cNvSpPr>
          <p:nvPr>
            <p:ph idx="1"/>
          </p:nvPr>
        </p:nvSpPr>
        <p:spPr>
          <a:xfrm>
            <a:off x="454742" y="1527476"/>
            <a:ext cx="11282516" cy="3794032"/>
          </a:xfrm>
        </p:spPr>
        <p:txBody>
          <a:bodyPr>
            <a:noAutofit/>
          </a:bodyPr>
          <a:lstStyle/>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For people who need to process their loneliness with peers by sharing thoughts, experiences and experiences with each other.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In this way, they can mirror themselves in each other, together create a better understanding and acceptance of their loneliness.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And help each other reach out to communities outside the group.</a:t>
            </a:r>
          </a:p>
          <a:p>
            <a:pPr algn="just"/>
            <a:endParaRPr lang="en-US"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US" sz="22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 concept with ten themes to talk about in the group</a:t>
            </a:r>
            <a:r>
              <a:rPr lang="da-DK" sz="2200" dirty="0">
                <a:solidFill>
                  <a:srgbClr val="032C5D"/>
                </a:solidFill>
                <a:latin typeface="Calibri" panose="020F0502020204030204" pitchFamily="34" charset="0"/>
                <a:ea typeface="Aptos" panose="020B0004020202020204" pitchFamily="34" charset="0"/>
                <a:cs typeface="Calibri" panose="020F0502020204030204" pitchFamily="34" charset="0"/>
              </a:rPr>
              <a:t>, </a:t>
            </a:r>
            <a:r>
              <a:rPr lang="en-GB" sz="2200" kern="100" dirty="0">
                <a:effectLst/>
                <a:latin typeface="Calibri" panose="020F0502020204030204" pitchFamily="34" charset="0"/>
                <a:ea typeface="Aptos" panose="020B0004020202020204" pitchFamily="34" charset="0"/>
                <a:cs typeface="Calibri" panose="020F0502020204030204" pitchFamily="34" charset="0"/>
              </a:rPr>
              <a:t>for example: What is loneliness to you, causes for loneliness, everyday life with loneliness, meeting (new) people and reaching out to others or to communities outside the group.</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algn="just"/>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endParaRPr lang="da-DK"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240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sp>
        <p:nvSpPr>
          <p:cNvPr id="5" name="Pladsholder til indhold 4">
            <a:extLst>
              <a:ext uri="{FF2B5EF4-FFF2-40B4-BE49-F238E27FC236}">
                <a16:creationId xmlns:a16="http://schemas.microsoft.com/office/drawing/2014/main" id="{EE90F1E4-56AE-7E76-0368-B1B563A9AB65}"/>
              </a:ext>
            </a:extLst>
          </p:cNvPr>
          <p:cNvSpPr>
            <a:spLocks noGrp="1"/>
          </p:cNvSpPr>
          <p:nvPr>
            <p:ph idx="1"/>
          </p:nvPr>
        </p:nvSpPr>
        <p:spPr>
          <a:xfrm>
            <a:off x="454741" y="1231682"/>
            <a:ext cx="11282516" cy="4479570"/>
          </a:xfrm>
        </p:spPr>
        <p:txBody>
          <a:bodyPr>
            <a:noAutofit/>
          </a:bodyPr>
          <a:lstStyle/>
          <a:p>
            <a:pPr marL="0" indent="0" algn="just">
              <a:buNone/>
            </a:pPr>
            <a:r>
              <a:rPr lang="en-GB" sz="2200" kern="100" dirty="0">
                <a:effectLst/>
                <a:latin typeface="Calibri" panose="020F0502020204030204" pitchFamily="34" charset="0"/>
                <a:ea typeface="Aptos" panose="020B0004020202020204" pitchFamily="34" charset="0"/>
                <a:cs typeface="Calibri" panose="020F0502020204030204" pitchFamily="34" charset="0"/>
              </a:rPr>
              <a:t>"It's quite strange, but already after the first time in the group, when I discovered that eight others were also lonely, it was already a bit easier. Talking about your problem and hearing other people's experiences makes it a little less dangerous. Now I regret that I didn't do something about my loneliness years ago – it's lasted pretty much my whole life – but it will diminish in the future."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GB" sz="2200" kern="100" dirty="0">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endParaRPr lang="en-GB" sz="2200" dirty="0">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GB" sz="2200" dirty="0">
                <a:effectLst/>
                <a:latin typeface="Calibri" panose="020F0502020204030204" pitchFamily="34" charset="0"/>
                <a:ea typeface="Aptos" panose="020B0004020202020204" pitchFamily="34" charset="0"/>
                <a:cs typeface="Calibri" panose="020F0502020204030204" pitchFamily="34" charset="0"/>
              </a:rPr>
              <a:t>"It's really transgressive to acknowledge this feeling and say it out loud. Before participating in the group, I could hardly think of anything other than feeling lonely. But it was as if a plug popped off when I started telling. It was very liberating."</a:t>
            </a:r>
            <a:r>
              <a:rPr lang="da-DK" sz="2200" dirty="0">
                <a:effectLst/>
                <a:latin typeface="Calibri" panose="020F0502020204030204" pitchFamily="34" charset="0"/>
                <a:cs typeface="Calibri" panose="020F0502020204030204" pitchFamily="34" charset="0"/>
              </a:rPr>
              <a:t>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644792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6458-CDD8-4F9B-2377-CA4CE807FF42}"/>
              </a:ext>
            </a:extLst>
          </p:cNvPr>
          <p:cNvSpPr>
            <a:spLocks noGrp="1"/>
          </p:cNvSpPr>
          <p:nvPr>
            <p:ph type="title"/>
          </p:nvPr>
        </p:nvSpPr>
        <p:spPr>
          <a:xfrm>
            <a:off x="2974361" y="178840"/>
            <a:ext cx="6243275" cy="967908"/>
          </a:xfrm>
        </p:spPr>
        <p:txBody>
          <a:bodyPr>
            <a:noAutofit/>
          </a:bodyPr>
          <a:lstStyle/>
          <a:p>
            <a:pPr algn="ctr"/>
            <a:r>
              <a:rPr lang="en-US" sz="3400" b="1" kern="100" dirty="0">
                <a:effectLst/>
                <a:latin typeface="Calibri" panose="020F0502020204030204" pitchFamily="34" charset="0"/>
                <a:ea typeface="Aptos" panose="020B0004020202020204" pitchFamily="34" charset="0"/>
                <a:cs typeface="Times New Roman" panose="02020603050405020304" pitchFamily="18" charset="0"/>
              </a:rPr>
              <a:t>Last points</a:t>
            </a:r>
            <a:endParaRPr lang="da-DK"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dsholder til sidefod 3">
            <a:extLst>
              <a:ext uri="{FF2B5EF4-FFF2-40B4-BE49-F238E27FC236}">
                <a16:creationId xmlns:a16="http://schemas.microsoft.com/office/drawing/2014/main" id="{F45EA4D8-C8D1-1DBC-777D-17994ABF4EF9}"/>
              </a:ext>
            </a:extLst>
          </p:cNvPr>
          <p:cNvSpPr>
            <a:spLocks noGrp="1"/>
          </p:cNvSpPr>
          <p:nvPr>
            <p:ph type="ftr" sz="quarter" idx="11"/>
          </p:nvPr>
        </p:nvSpPr>
        <p:spPr/>
        <p:txBody>
          <a:bodyPr/>
          <a:lstStyle/>
          <a:p>
            <a:r>
              <a:rPr lang="da-DK" dirty="0"/>
              <a:t>Frivilligcentre &amp; Selvhjælp Danmark</a:t>
            </a:r>
          </a:p>
        </p:txBody>
      </p:sp>
      <p:sp>
        <p:nvSpPr>
          <p:cNvPr id="5" name="Pladsholder til indhold 4">
            <a:extLst>
              <a:ext uri="{FF2B5EF4-FFF2-40B4-BE49-F238E27FC236}">
                <a16:creationId xmlns:a16="http://schemas.microsoft.com/office/drawing/2014/main" id="{EE90F1E4-56AE-7E76-0368-B1B563A9AB65}"/>
              </a:ext>
            </a:extLst>
          </p:cNvPr>
          <p:cNvSpPr>
            <a:spLocks noGrp="1"/>
          </p:cNvSpPr>
          <p:nvPr>
            <p:ph idx="1"/>
          </p:nvPr>
        </p:nvSpPr>
        <p:spPr>
          <a:xfrm>
            <a:off x="454741" y="1231682"/>
            <a:ext cx="11282516" cy="4479570"/>
          </a:xfrm>
        </p:spPr>
        <p:txBody>
          <a:bodyPr>
            <a:noAutofit/>
          </a:bodyPr>
          <a:lstStyle/>
          <a:p>
            <a:pPr algn="just"/>
            <a:r>
              <a:rPr lang="en-US" sz="2200" kern="100" dirty="0">
                <a:effectLst/>
                <a:latin typeface="Calibri" panose="020F0502020204030204" pitchFamily="34" charset="0"/>
                <a:ea typeface="Aptos" panose="020B0004020202020204" pitchFamily="34" charset="0"/>
                <a:cs typeface="Calibri" panose="020F0502020204030204" pitchFamily="34" charset="0"/>
              </a:rPr>
              <a:t>Create awareness of how big a problem loneliness is - w</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algn="just"/>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effectLst/>
                <a:latin typeface="Calibri" panose="020F0502020204030204" pitchFamily="34" charset="0"/>
                <a:ea typeface="Aptos" panose="020B0004020202020204" pitchFamily="34" charset="0"/>
                <a:cs typeface="Calibri" panose="020F0502020204030204" pitchFamily="34" charset="0"/>
              </a:rPr>
              <a:t>We need to talk much more about loneliness to make it a normal part of our conversation, so we have the courage to talk about our loneliness or to ask others about their loneliness.</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effectLst/>
                <a:latin typeface="Calibri" panose="020F0502020204030204" pitchFamily="34" charset="0"/>
                <a:ea typeface="Aptos" panose="020B0004020202020204" pitchFamily="34" charset="0"/>
                <a:cs typeface="Calibri" panose="020F0502020204030204" pitchFamily="34" charset="0"/>
              </a:rPr>
              <a:t>We need a lot more offers or activities aimed at the lonely</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effectLst/>
                <a:latin typeface="Calibri" panose="020F0502020204030204" pitchFamily="34" charset="0"/>
                <a:ea typeface="Aptos" panose="020B0004020202020204" pitchFamily="34" charset="0"/>
                <a:cs typeface="Calibri" panose="020F0502020204030204" pitchFamily="34" charset="0"/>
              </a:rPr>
              <a:t>We need to bridge-building to voluntary communities and to work with reel inclusion.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marL="0" indent="0" algn="just">
              <a:buNone/>
            </a:pPr>
            <a:r>
              <a:rPr lang="en-US" sz="2200" kern="100" dirty="0">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effectLst/>
                <a:latin typeface="Calibri" panose="020F0502020204030204" pitchFamily="34" charset="0"/>
                <a:ea typeface="Aptos" panose="020B0004020202020204" pitchFamily="34" charset="0"/>
                <a:cs typeface="Calibri" panose="020F0502020204030204" pitchFamily="34" charset="0"/>
              </a:rPr>
              <a:t>And not least, for us to come together and collaborate across organisations, across civil society and the public sector.</a:t>
            </a:r>
            <a:endParaRPr lang="da-DK" sz="22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77340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75A6581-E451-4D44-AF3F-86DEC5DEED31}"/>
              </a:ext>
            </a:extLst>
          </p:cNvPr>
          <p:cNvPicPr>
            <a:picLocks noChangeAspect="1"/>
          </p:cNvPicPr>
          <p:nvPr/>
        </p:nvPicPr>
        <p:blipFill>
          <a:blip r:embed="rId3"/>
          <a:stretch>
            <a:fillRect/>
          </a:stretch>
        </p:blipFill>
        <p:spPr>
          <a:xfrm>
            <a:off x="4151784" y="836713"/>
            <a:ext cx="3816424" cy="4601293"/>
          </a:xfrm>
          <a:prstGeom prst="rect">
            <a:avLst/>
          </a:prstGeom>
        </p:spPr>
      </p:pic>
      <p:sp>
        <p:nvSpPr>
          <p:cNvPr id="3" name="Pladsholder til sidefod 1">
            <a:extLst>
              <a:ext uri="{FF2B5EF4-FFF2-40B4-BE49-F238E27FC236}">
                <a16:creationId xmlns:a16="http://schemas.microsoft.com/office/drawing/2014/main" id="{269B1C87-48DD-2599-BCE3-8E5750EFF54A}"/>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sky, skærmbillede, udendørs&#10;&#10;Automatisk genereret beskrivelse">
            <a:extLst>
              <a:ext uri="{FF2B5EF4-FFF2-40B4-BE49-F238E27FC236}">
                <a16:creationId xmlns:a16="http://schemas.microsoft.com/office/drawing/2014/main" id="{1A7CB139-AB4D-643B-58D0-ED04B07733B5}"/>
              </a:ext>
            </a:extLst>
          </p:cNvPr>
          <p:cNvPicPr>
            <a:picLocks noChangeAspect="1"/>
          </p:cNvPicPr>
          <p:nvPr/>
        </p:nvPicPr>
        <p:blipFill>
          <a:blip r:embed="rId2"/>
          <a:stretch>
            <a:fillRect/>
          </a:stretch>
        </p:blipFill>
        <p:spPr>
          <a:xfrm>
            <a:off x="-150812" y="0"/>
            <a:ext cx="12501796" cy="6250898"/>
          </a:xfrm>
          <a:prstGeom prst="rect">
            <a:avLst/>
          </a:prstGeom>
          <a:noFill/>
        </p:spPr>
      </p:pic>
      <p:sp>
        <p:nvSpPr>
          <p:cNvPr id="2" name="Pladsholder til sidefod 1">
            <a:extLst>
              <a:ext uri="{FF2B5EF4-FFF2-40B4-BE49-F238E27FC236}">
                <a16:creationId xmlns:a16="http://schemas.microsoft.com/office/drawing/2014/main" id="{C51330BA-2E2D-349B-CC6B-E52E3E5351BA}"/>
              </a:ext>
            </a:extLst>
          </p:cNvPr>
          <p:cNvSpPr>
            <a:spLocks noGrp="1"/>
          </p:cNvSpPr>
          <p:nvPr>
            <p:ph type="ftr" sz="quarter" idx="11"/>
          </p:nvPr>
        </p:nvSpPr>
        <p:spPr>
          <a:xfrm>
            <a:off x="4038600" y="6356350"/>
            <a:ext cx="4114800" cy="365125"/>
          </a:xfrm>
        </p:spPr>
        <p:txBody>
          <a:bodyPr/>
          <a:lstStyle/>
          <a:p>
            <a:pPr>
              <a:spcAft>
                <a:spcPts val="600"/>
              </a:spcAft>
            </a:pPr>
            <a:r>
              <a:rPr lang="sl-SI" sz="1200">
                <a:effectLst/>
                <a:latin typeface="Calibri" panose="020F0502020204030204" pitchFamily="34" charset="0"/>
                <a:ea typeface="FreeSans"/>
                <a:cs typeface="Calibri" panose="020F0502020204030204" pitchFamily="34" charset="0"/>
              </a:rPr>
              <a:t>Volunteer Centre and Self-help Denmark</a:t>
            </a:r>
            <a:endParaRPr lang="da-DK"/>
          </a:p>
        </p:txBody>
      </p:sp>
    </p:spTree>
    <p:extLst>
      <p:ext uri="{BB962C8B-B14F-4D97-AF65-F5344CB8AC3E}">
        <p14:creationId xmlns:p14="http://schemas.microsoft.com/office/powerpoint/2010/main" val="64247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tegning, illustration/afbildning, skitse, Ansigt&#10;&#10;Automatisk genereret beskrivelse">
            <a:extLst>
              <a:ext uri="{FF2B5EF4-FFF2-40B4-BE49-F238E27FC236}">
                <a16:creationId xmlns:a16="http://schemas.microsoft.com/office/drawing/2014/main" id="{876E6865-D3F8-09D6-00DC-FBF32F1CE57D}"/>
              </a:ext>
            </a:extLst>
          </p:cNvPr>
          <p:cNvPicPr>
            <a:picLocks noChangeAspect="1"/>
          </p:cNvPicPr>
          <p:nvPr/>
        </p:nvPicPr>
        <p:blipFill rotWithShape="1">
          <a:blip r:embed="rId2"/>
          <a:srcRect t="14569" r="1" b="17260"/>
          <a:stretch/>
        </p:blipFill>
        <p:spPr>
          <a:xfrm>
            <a:off x="120650" y="68263"/>
            <a:ext cx="11950700" cy="6110287"/>
          </a:xfrm>
          <a:prstGeom prst="rect">
            <a:avLst/>
          </a:prstGeom>
          <a:noFill/>
        </p:spPr>
      </p:pic>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pPr>
              <a:spcAft>
                <a:spcPts val="600"/>
              </a:spcAft>
            </a:pPr>
            <a:r>
              <a:rPr lang="sl-SI" sz="1200" dirty="0">
                <a:effectLst/>
                <a:latin typeface="Calibri" panose="020F0502020204030204" pitchFamily="34" charset="0"/>
                <a:ea typeface="FreeSans"/>
                <a:cs typeface="Calibri" panose="020F0502020204030204" pitchFamily="34" charset="0"/>
              </a:rPr>
              <a:t>Volunteer Centre and Self-help Denmark</a:t>
            </a:r>
            <a:endParaRPr lang="da-DK"/>
          </a:p>
        </p:txBody>
      </p:sp>
    </p:spTree>
    <p:extLst>
      <p:ext uri="{BB962C8B-B14F-4D97-AF65-F5344CB8AC3E}">
        <p14:creationId xmlns:p14="http://schemas.microsoft.com/office/powerpoint/2010/main" val="346535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pPr>
              <a:spcAft>
                <a:spcPts val="600"/>
              </a:spcAft>
            </a:pPr>
            <a:r>
              <a:rPr lang="sl-SI" sz="1200" dirty="0">
                <a:effectLst/>
                <a:latin typeface="Calibri" panose="020F0502020204030204" pitchFamily="34" charset="0"/>
                <a:ea typeface="FreeSans"/>
                <a:cs typeface="Calibri" panose="020F0502020204030204" pitchFamily="34" charset="0"/>
              </a:rPr>
              <a:t>Volunteer Centre and Self-help Denmark</a:t>
            </a:r>
            <a:endParaRPr lang="da-DK"/>
          </a:p>
        </p:txBody>
      </p:sp>
      <p:pic>
        <p:nvPicPr>
          <p:cNvPr id="4" name="Billede 3" descr="Et billede, der indeholder person, Ansigt, tøj, smil&#10;&#10;Automatisk genereret beskrivelse">
            <a:extLst>
              <a:ext uri="{FF2B5EF4-FFF2-40B4-BE49-F238E27FC236}">
                <a16:creationId xmlns:a16="http://schemas.microsoft.com/office/drawing/2014/main" id="{C13F0B1E-AAC6-CBD1-55CB-857D81865AAF}"/>
              </a:ext>
            </a:extLst>
          </p:cNvPr>
          <p:cNvPicPr>
            <a:picLocks noChangeAspect="1"/>
          </p:cNvPicPr>
          <p:nvPr/>
        </p:nvPicPr>
        <p:blipFill>
          <a:blip r:embed="rId2"/>
          <a:stretch>
            <a:fillRect/>
          </a:stretch>
        </p:blipFill>
        <p:spPr>
          <a:xfrm>
            <a:off x="659410" y="1606029"/>
            <a:ext cx="4836983" cy="3212059"/>
          </a:xfrm>
          <a:prstGeom prst="rect">
            <a:avLst/>
          </a:prstGeom>
        </p:spPr>
      </p:pic>
      <p:pic>
        <p:nvPicPr>
          <p:cNvPr id="6" name="Billede 5" descr="Et billede, der indeholder legetøj, Animation, dukke, tegneserie&#10;&#10;Automatisk genereret beskrivelse">
            <a:extLst>
              <a:ext uri="{FF2B5EF4-FFF2-40B4-BE49-F238E27FC236}">
                <a16:creationId xmlns:a16="http://schemas.microsoft.com/office/drawing/2014/main" id="{C317CDB4-23F6-470F-D4CF-1A8DDE887E35}"/>
              </a:ext>
            </a:extLst>
          </p:cNvPr>
          <p:cNvPicPr>
            <a:picLocks noChangeAspect="1"/>
          </p:cNvPicPr>
          <p:nvPr/>
        </p:nvPicPr>
        <p:blipFill>
          <a:blip r:embed="rId3"/>
          <a:stretch>
            <a:fillRect/>
          </a:stretch>
        </p:blipFill>
        <p:spPr>
          <a:xfrm>
            <a:off x="7336726" y="542891"/>
            <a:ext cx="3785975" cy="5338336"/>
          </a:xfrm>
          <a:prstGeom prst="rect">
            <a:avLst/>
          </a:prstGeom>
        </p:spPr>
      </p:pic>
      <p:pic>
        <p:nvPicPr>
          <p:cNvPr id="12" name="Billede 11" descr="Et billede, der indeholder symbol, hvid, Grafik, linje/række&#10;&#10;Automatisk genereret beskrivelse">
            <a:extLst>
              <a:ext uri="{FF2B5EF4-FFF2-40B4-BE49-F238E27FC236}">
                <a16:creationId xmlns:a16="http://schemas.microsoft.com/office/drawing/2014/main" id="{D64FFF3E-FEE9-940B-D744-CD82B973890F}"/>
              </a:ext>
            </a:extLst>
          </p:cNvPr>
          <p:cNvPicPr>
            <a:picLocks noChangeAspect="1"/>
          </p:cNvPicPr>
          <p:nvPr/>
        </p:nvPicPr>
        <p:blipFill>
          <a:blip r:embed="rId4"/>
          <a:stretch>
            <a:fillRect/>
          </a:stretch>
        </p:blipFill>
        <p:spPr>
          <a:xfrm>
            <a:off x="5705359" y="2717800"/>
            <a:ext cx="1422400" cy="1422400"/>
          </a:xfrm>
          <a:prstGeom prst="rect">
            <a:avLst/>
          </a:prstGeom>
        </p:spPr>
      </p:pic>
      <p:sp>
        <p:nvSpPr>
          <p:cNvPr id="2" name="Titel 4">
            <a:extLst>
              <a:ext uri="{FF2B5EF4-FFF2-40B4-BE49-F238E27FC236}">
                <a16:creationId xmlns:a16="http://schemas.microsoft.com/office/drawing/2014/main" id="{EBCE7F73-2CC6-27D6-775C-169BA5BA461C}"/>
              </a:ext>
            </a:extLst>
          </p:cNvPr>
          <p:cNvSpPr txBox="1">
            <a:spLocks/>
          </p:cNvSpPr>
          <p:nvPr/>
        </p:nvSpPr>
        <p:spPr>
          <a:xfrm>
            <a:off x="719529" y="182083"/>
            <a:ext cx="6220917" cy="781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spc="0" baseline="0">
                <a:solidFill>
                  <a:srgbClr val="032C5D"/>
                </a:solidFill>
                <a:latin typeface="DM Serif Display" pitchFamily="2" charset="0"/>
                <a:ea typeface="+mj-ea"/>
                <a:cs typeface="Sora" pitchFamily="2" charset="0"/>
              </a:defRPr>
            </a:lvl1pPr>
          </a:lstStyle>
          <a:p>
            <a:pPr algn="just"/>
            <a:r>
              <a:rPr lang="en-GB" sz="3400" kern="100" dirty="0">
                <a:latin typeface="Calibri" panose="020F0502020204030204" pitchFamily="34" charset="0"/>
                <a:ea typeface="Aptos" panose="020B0004020202020204" pitchFamily="34" charset="0"/>
                <a:cs typeface="Times New Roman" panose="02020603050405020304" pitchFamily="18" charset="0"/>
              </a:rPr>
              <a:t>Other people – fun and/or fear</a:t>
            </a:r>
            <a:endParaRPr lang="da-DK" sz="34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331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2923083" y="61575"/>
            <a:ext cx="5801193" cy="781642"/>
          </a:xfrm>
        </p:spPr>
        <p:txBody>
          <a:bodyPr>
            <a:noAutofit/>
          </a:bodyPr>
          <a:lstStyle/>
          <a:p>
            <a:pPr algn="just"/>
            <a:r>
              <a:rPr lang="en-GB" sz="3400" b="1" kern="100" dirty="0">
                <a:effectLst/>
                <a:latin typeface="Calibri" panose="020F0502020204030204" pitchFamily="34" charset="0"/>
                <a:ea typeface="Aptos" panose="020B0004020202020204" pitchFamily="34" charset="0"/>
                <a:cs typeface="Times New Roman" panose="02020603050405020304" pitchFamily="18" charset="0"/>
              </a:rPr>
              <a:t>Other people – fun and/or fear</a:t>
            </a:r>
            <a:endParaRPr lang="da-DK" sz="3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988690"/>
            <a:ext cx="11282082" cy="5082327"/>
          </a:xfrm>
        </p:spPr>
        <p:txBody>
          <a:bodyPr>
            <a:noAutofit/>
          </a:bodyPr>
          <a:lstStyle/>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We are social beings with a fundamental need to bond with others, to belong and to be of value for others.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The word relation comes from the Latin "relatum", which means "carry". We carry each other, support and help each other and are responsibility to each other.</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That’s what loneliness is all about: Many things in our life depends on other people, interactions, relations, and the nature of our relations.</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We need them so bad, and they can hurt us so bad! </a:t>
            </a: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US" sz="2200" u="sng" kern="100" dirty="0">
                <a:solidFill>
                  <a:srgbClr val="032C5D"/>
                </a:solidFill>
                <a:latin typeface="Calibri" panose="020F0502020204030204" pitchFamily="34" charset="0"/>
                <a:ea typeface="Aptos" panose="020B0004020202020204" pitchFamily="34" charset="0"/>
                <a:cs typeface="Calibri" panose="020F0502020204030204" pitchFamily="34" charset="0"/>
              </a:rPr>
              <a:t>L</a:t>
            </a:r>
            <a:r>
              <a:rPr lang="en-US" sz="2200"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oneliness:</a:t>
            </a:r>
            <a:r>
              <a:rPr lang="en-US"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Often not about numbers but how we are treated by others and the quality of our relations and the communities in our everyday life.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378485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2760686" y="136525"/>
            <a:ext cx="6670623" cy="781642"/>
          </a:xfrm>
        </p:spPr>
        <p:txBody>
          <a:bodyPr>
            <a:noAutofit/>
          </a:bodyPr>
          <a:lstStyle/>
          <a:p>
            <a:r>
              <a:rPr lang="en-GB" sz="3200" kern="100" dirty="0">
                <a:effectLst/>
                <a:latin typeface="Calibri" panose="020F0502020204030204" pitchFamily="34" charset="0"/>
                <a:ea typeface="Aptos" panose="020B0004020202020204" pitchFamily="34" charset="0"/>
                <a:cs typeface="Times New Roman" panose="02020603050405020304" pitchFamily="18" charset="0"/>
              </a:rPr>
              <a:t>Loneliness is a global health threat</a:t>
            </a:r>
            <a:endParaRPr lang="da-DK"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7" y="1198549"/>
            <a:ext cx="11282082" cy="4707575"/>
          </a:xfrm>
        </p:spPr>
        <p:txBody>
          <a:bodyPr>
            <a:noAutofit/>
          </a:bodyPr>
          <a:lstStyle/>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“Anyone, anywhere, can be lonely or socially isolated. Across all ages and regions, loneliness and social isolation have serious impacts on our physical and mental health, and the well-being of our communities and society.” </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p>
          <a:p>
            <a:pPr algn="just"/>
            <a:r>
              <a:rPr lang="en-GB" sz="2200" b="1"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WHO:</a:t>
            </a:r>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Declared in 2023 loneliness a global health threat</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p>
          <a:p>
            <a:pPr algn="just"/>
            <a:r>
              <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One in four older people experience loneliness in all regions and between 5­­–15% of adults.</a:t>
            </a:r>
          </a:p>
          <a:p>
            <a:pPr algn="just"/>
            <a:endPar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In Denmark About 10% of adults feels lonely - 470,000 adults over the age of 16.</a:t>
            </a:r>
          </a:p>
          <a:p>
            <a:pPr algn="just"/>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latin typeface="Calibri" panose="020F0502020204030204" pitchFamily="34" charset="0"/>
                <a:ea typeface="Aptos" panose="020B0004020202020204" pitchFamily="34" charset="0"/>
                <a:cs typeface="Calibri" panose="020F0502020204030204" pitchFamily="34" charset="0"/>
              </a:rPr>
              <a:t>Ireland???</a:t>
            </a:r>
            <a:endParaRPr lang="en-GB"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gn="just">
              <a:buFont typeface="Arial" panose="020B0604020202020204" pitchFamily="34" charset="0"/>
              <a:buChar char="•"/>
              <a:tabLst>
                <a:tab pos="457200" algn="l"/>
              </a:tabLst>
            </a:pPr>
            <a:endParaRPr lang="da-DK" sz="2200" kern="100" dirty="0">
              <a:solidFill>
                <a:srgbClr val="032C5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207546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B0172-4EFB-4BB7-0959-CE2AF203AB52}"/>
              </a:ext>
            </a:extLst>
          </p:cNvPr>
          <p:cNvSpPr>
            <a:spLocks noGrp="1"/>
          </p:cNvSpPr>
          <p:nvPr>
            <p:ph type="ctrTitle"/>
          </p:nvPr>
        </p:nvSpPr>
        <p:spPr>
          <a:xfrm>
            <a:off x="4051349" y="110829"/>
            <a:ext cx="4089302" cy="781642"/>
          </a:xfrm>
        </p:spPr>
        <p:txBody>
          <a:bodyPr>
            <a:no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What is loneliness</a:t>
            </a:r>
            <a:endParaRPr lang="da-DK" sz="3600" dirty="0"/>
          </a:p>
        </p:txBody>
      </p:sp>
      <p:sp>
        <p:nvSpPr>
          <p:cNvPr id="6" name="Undertitel 5">
            <a:extLst>
              <a:ext uri="{FF2B5EF4-FFF2-40B4-BE49-F238E27FC236}">
                <a16:creationId xmlns:a16="http://schemas.microsoft.com/office/drawing/2014/main" id="{D433BAE8-601A-80C7-9C21-24CFB4BD9EDF}"/>
              </a:ext>
            </a:extLst>
          </p:cNvPr>
          <p:cNvSpPr>
            <a:spLocks noGrp="1"/>
          </p:cNvSpPr>
          <p:nvPr>
            <p:ph type="subTitle" idx="1"/>
          </p:nvPr>
        </p:nvSpPr>
        <p:spPr>
          <a:xfrm>
            <a:off x="454959" y="1750435"/>
            <a:ext cx="11282082" cy="2716634"/>
          </a:xfrm>
        </p:spPr>
        <p:txBody>
          <a:bodyPr>
            <a:noAutofit/>
          </a:bodyPr>
          <a:lstStyle/>
          <a:p>
            <a:pPr algn="just"/>
            <a:r>
              <a:rPr lang="en-GB" u="sng"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Research definition:</a:t>
            </a:r>
            <a:r>
              <a:rPr lang="en-GB"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 </a:t>
            </a:r>
          </a:p>
          <a:p>
            <a:pPr algn="just"/>
            <a:endParaRPr lang="en-GB" kern="100" dirty="0">
              <a:solidFill>
                <a:srgbClr val="032C5D"/>
              </a:solidFill>
              <a:latin typeface="Calibri" panose="020F0502020204030204" pitchFamily="34" charset="0"/>
              <a:ea typeface="Aptos" panose="020B0004020202020204" pitchFamily="34" charset="0"/>
              <a:cs typeface="Calibri" panose="020F0502020204030204" pitchFamily="34" charset="0"/>
            </a:endParaRPr>
          </a:p>
          <a:p>
            <a:pPr algn="just"/>
            <a:r>
              <a:rPr lang="en-GB"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“A</a:t>
            </a:r>
            <a:r>
              <a:rPr lang="en-GB"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 subjective, unpleasant emotion that arises from a mismatch between desired social relationships and actual relationships.”</a:t>
            </a:r>
          </a:p>
          <a:p>
            <a:pPr algn="just"/>
            <a:endParaRPr lang="en-GB" kern="100" dirty="0">
              <a:solidFill>
                <a:srgbClr val="032C5D"/>
              </a:solidFill>
              <a:latin typeface="Calibri" panose="020F0502020204030204" pitchFamily="34" charset="0"/>
              <a:ea typeface="SimSun" panose="02010600030101010101" pitchFamily="2" charset="-122"/>
              <a:cs typeface="Calibri" panose="020F0502020204030204" pitchFamily="34" charset="0"/>
            </a:endParaRPr>
          </a:p>
          <a:p>
            <a:pPr algn="just"/>
            <a:r>
              <a:rPr lang="en-GB" sz="24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rPr>
              <a:t>My needs for social contact and relations are not meet.</a:t>
            </a:r>
            <a:endParaRPr lang="da-DK" sz="24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endParaRPr lang="en-GB"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endParaRPr>
          </a:p>
          <a:p>
            <a:pPr algn="just"/>
            <a:endParaRPr lang="en-GB" kern="100" dirty="0">
              <a:solidFill>
                <a:srgbClr val="032C5D"/>
              </a:solidFill>
              <a:latin typeface="Calibri" panose="020F0502020204030204" pitchFamily="34" charset="0"/>
              <a:ea typeface="SimSun" panose="02010600030101010101" pitchFamily="2" charset="-122"/>
              <a:cs typeface="Calibri" panose="020F0502020204030204" pitchFamily="34" charset="0"/>
            </a:endParaRPr>
          </a:p>
          <a:p>
            <a:pPr algn="just"/>
            <a:endParaRPr lang="da-DK"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a:p>
            <a:pPr algn="just"/>
            <a:r>
              <a:rPr lang="en-GB" sz="2200" kern="100" dirty="0">
                <a:solidFill>
                  <a:srgbClr val="032C5D"/>
                </a:solidFill>
                <a:effectLst/>
                <a:latin typeface="Calibri" panose="020F0502020204030204" pitchFamily="34" charset="0"/>
                <a:ea typeface="SimSun" panose="02010600030101010101" pitchFamily="2" charset="-122"/>
                <a:cs typeface="Calibri" panose="020F0502020204030204" pitchFamily="34" charset="0"/>
              </a:rPr>
              <a:t> </a:t>
            </a:r>
            <a:endParaRPr lang="da-DK" sz="2200" kern="100" dirty="0">
              <a:solidFill>
                <a:srgbClr val="032C5D"/>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r>
              <a:rPr lang="sl-SI" sz="1200" dirty="0">
                <a:effectLst/>
                <a:latin typeface="Calibri" panose="020F0502020204030204" pitchFamily="34" charset="0"/>
                <a:ea typeface="FreeSans"/>
                <a:cs typeface="Calibri" panose="020F0502020204030204" pitchFamily="34" charset="0"/>
              </a:rPr>
              <a:t>Volunteer Centre and Self-help Denmark</a:t>
            </a:r>
            <a:endParaRPr lang="da-DK" dirty="0"/>
          </a:p>
        </p:txBody>
      </p:sp>
    </p:spTree>
    <p:extLst>
      <p:ext uri="{BB962C8B-B14F-4D97-AF65-F5344CB8AC3E}">
        <p14:creationId xmlns:p14="http://schemas.microsoft.com/office/powerpoint/2010/main" val="1700970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1">
            <a:extLst>
              <a:ext uri="{FF2B5EF4-FFF2-40B4-BE49-F238E27FC236}">
                <a16:creationId xmlns:a16="http://schemas.microsoft.com/office/drawing/2014/main" id="{465C667F-3C4D-1508-D185-08BE0D01BE15}"/>
              </a:ext>
            </a:extLst>
          </p:cNvPr>
          <p:cNvSpPr>
            <a:spLocks noGrp="1"/>
          </p:cNvSpPr>
          <p:nvPr>
            <p:ph type="ftr" sz="quarter" idx="11"/>
          </p:nvPr>
        </p:nvSpPr>
        <p:spPr>
          <a:xfrm>
            <a:off x="4038600" y="6356350"/>
            <a:ext cx="4114800" cy="365125"/>
          </a:xfrm>
        </p:spPr>
        <p:txBody>
          <a:bodyPr/>
          <a:lstStyle/>
          <a:p>
            <a:pPr>
              <a:spcAft>
                <a:spcPts val="600"/>
              </a:spcAft>
            </a:pPr>
            <a:r>
              <a:rPr lang="sl-SI" sz="1200" dirty="0">
                <a:effectLst/>
                <a:latin typeface="Calibri" panose="020F0502020204030204" pitchFamily="34" charset="0"/>
                <a:ea typeface="FreeSans"/>
                <a:cs typeface="Calibri" panose="020F0502020204030204" pitchFamily="34" charset="0"/>
              </a:rPr>
              <a:t>Volunteer Centre and Self-help Denmark</a:t>
            </a:r>
            <a:endParaRPr lang="da-DK"/>
          </a:p>
        </p:txBody>
      </p:sp>
      <p:pic>
        <p:nvPicPr>
          <p:cNvPr id="4" name="Billede 3" descr="Et billede, der indeholder skitse, Stregtegning, kunst, illustration/afbildning&#10;&#10;Automatisk genereret beskrivelse">
            <a:extLst>
              <a:ext uri="{FF2B5EF4-FFF2-40B4-BE49-F238E27FC236}">
                <a16:creationId xmlns:a16="http://schemas.microsoft.com/office/drawing/2014/main" id="{EA92FDC9-8689-4622-7235-F25B582242EF}"/>
              </a:ext>
            </a:extLst>
          </p:cNvPr>
          <p:cNvPicPr>
            <a:picLocks noChangeAspect="1"/>
          </p:cNvPicPr>
          <p:nvPr/>
        </p:nvPicPr>
        <p:blipFill>
          <a:blip r:embed="rId2"/>
          <a:stretch>
            <a:fillRect/>
          </a:stretch>
        </p:blipFill>
        <p:spPr>
          <a:xfrm>
            <a:off x="7135184" y="3632394"/>
            <a:ext cx="4405265" cy="2466949"/>
          </a:xfrm>
          <a:prstGeom prst="rect">
            <a:avLst/>
          </a:prstGeom>
        </p:spPr>
      </p:pic>
      <p:pic>
        <p:nvPicPr>
          <p:cNvPr id="6" name="Billede 5" descr="Et billede, der indeholder skitse, tegning, kunst, illustration/afbildning&#10;&#10;Automatisk genereret beskrivelse">
            <a:extLst>
              <a:ext uri="{FF2B5EF4-FFF2-40B4-BE49-F238E27FC236}">
                <a16:creationId xmlns:a16="http://schemas.microsoft.com/office/drawing/2014/main" id="{7C0F647F-A1C0-252A-330D-25934C67BAF3}"/>
              </a:ext>
            </a:extLst>
          </p:cNvPr>
          <p:cNvPicPr>
            <a:picLocks noChangeAspect="1"/>
          </p:cNvPicPr>
          <p:nvPr/>
        </p:nvPicPr>
        <p:blipFill>
          <a:blip r:embed="rId3"/>
          <a:stretch>
            <a:fillRect/>
          </a:stretch>
        </p:blipFill>
        <p:spPr>
          <a:xfrm>
            <a:off x="4352107" y="1279634"/>
            <a:ext cx="2768222" cy="1838746"/>
          </a:xfrm>
          <a:prstGeom prst="rect">
            <a:avLst/>
          </a:prstGeom>
        </p:spPr>
      </p:pic>
      <p:pic>
        <p:nvPicPr>
          <p:cNvPr id="11" name="Billede 10" descr="Et billede, der indeholder tekst, fotografi, brudekjole, sort-hvid&#10;&#10;Automatisk genereret beskrivelse">
            <a:extLst>
              <a:ext uri="{FF2B5EF4-FFF2-40B4-BE49-F238E27FC236}">
                <a16:creationId xmlns:a16="http://schemas.microsoft.com/office/drawing/2014/main" id="{5373AFBE-6548-9196-47AF-C0FDD8218600}"/>
              </a:ext>
            </a:extLst>
          </p:cNvPr>
          <p:cNvPicPr>
            <a:picLocks noChangeAspect="1"/>
          </p:cNvPicPr>
          <p:nvPr/>
        </p:nvPicPr>
        <p:blipFill>
          <a:blip r:embed="rId4"/>
          <a:stretch>
            <a:fillRect/>
          </a:stretch>
        </p:blipFill>
        <p:spPr>
          <a:xfrm>
            <a:off x="2179157" y="3846880"/>
            <a:ext cx="2068018" cy="1995456"/>
          </a:xfrm>
          <a:prstGeom prst="rect">
            <a:avLst/>
          </a:prstGeom>
        </p:spPr>
      </p:pic>
      <p:pic>
        <p:nvPicPr>
          <p:cNvPr id="15" name="Billede 14" descr="Et billede, der indeholder tegneserie, tegning, Børnekunst, clipart&#10;&#10;Automatisk genereret beskrivelse">
            <a:extLst>
              <a:ext uri="{FF2B5EF4-FFF2-40B4-BE49-F238E27FC236}">
                <a16:creationId xmlns:a16="http://schemas.microsoft.com/office/drawing/2014/main" id="{12AC9AAD-C1E2-6392-70DD-436EBA782FB9}"/>
              </a:ext>
            </a:extLst>
          </p:cNvPr>
          <p:cNvPicPr>
            <a:picLocks noChangeAspect="1"/>
          </p:cNvPicPr>
          <p:nvPr/>
        </p:nvPicPr>
        <p:blipFill>
          <a:blip r:embed="rId5"/>
          <a:stretch>
            <a:fillRect/>
          </a:stretch>
        </p:blipFill>
        <p:spPr>
          <a:xfrm>
            <a:off x="504825" y="526165"/>
            <a:ext cx="3105904" cy="2070603"/>
          </a:xfrm>
          <a:prstGeom prst="rect">
            <a:avLst/>
          </a:prstGeom>
        </p:spPr>
      </p:pic>
      <p:pic>
        <p:nvPicPr>
          <p:cNvPr id="17" name="Billede 16" descr="Et billede, der indeholder tøj, person, folkemængde/publikum, menneske&#10;&#10;Automatisk genereret beskrivelse">
            <a:extLst>
              <a:ext uri="{FF2B5EF4-FFF2-40B4-BE49-F238E27FC236}">
                <a16:creationId xmlns:a16="http://schemas.microsoft.com/office/drawing/2014/main" id="{8016C877-19F7-65EC-7701-6E5B132D0C6C}"/>
              </a:ext>
            </a:extLst>
          </p:cNvPr>
          <p:cNvPicPr>
            <a:picLocks noChangeAspect="1"/>
          </p:cNvPicPr>
          <p:nvPr/>
        </p:nvPicPr>
        <p:blipFill>
          <a:blip r:embed="rId6"/>
          <a:stretch>
            <a:fillRect/>
          </a:stretch>
        </p:blipFill>
        <p:spPr>
          <a:xfrm>
            <a:off x="8424280" y="817395"/>
            <a:ext cx="3262895" cy="1834787"/>
          </a:xfrm>
          <a:prstGeom prst="rect">
            <a:avLst/>
          </a:prstGeom>
        </p:spPr>
      </p:pic>
    </p:spTree>
    <p:extLst>
      <p:ext uri="{BB962C8B-B14F-4D97-AF65-F5344CB8AC3E}">
        <p14:creationId xmlns:p14="http://schemas.microsoft.com/office/powerpoint/2010/main" val="961196476"/>
      </p:ext>
    </p:extLst>
  </p:cSld>
  <p:clrMapOvr>
    <a:masterClrMapping/>
  </p:clrMapOvr>
</p:sld>
</file>

<file path=ppt/theme/theme1.xml><?xml version="1.0" encoding="utf-8"?>
<a:theme xmlns:a="http://schemas.openxmlformats.org/drawingml/2006/main" name="Office-tema">
  <a:themeElements>
    <a:clrScheme name="FriSe">
      <a:dk1>
        <a:srgbClr val="102B5C"/>
      </a:dk1>
      <a:lt1>
        <a:srgbClr val="FFFFFF"/>
      </a:lt1>
      <a:dk2>
        <a:srgbClr val="FFFFFF"/>
      </a:dk2>
      <a:lt2>
        <a:srgbClr val="F5F5F5"/>
      </a:lt2>
      <a:accent1>
        <a:srgbClr val="B2BC03"/>
      </a:accent1>
      <a:accent2>
        <a:srgbClr val="102B5C"/>
      </a:accent2>
      <a:accent3>
        <a:srgbClr val="F5F5F5"/>
      </a:accent3>
      <a:accent4>
        <a:srgbClr val="102B5C"/>
      </a:accent4>
      <a:accent5>
        <a:srgbClr val="AFBB00"/>
      </a:accent5>
      <a:accent6>
        <a:srgbClr val="F5F5F5"/>
      </a:accent6>
      <a:hlink>
        <a:srgbClr val="B3BD01"/>
      </a:hlink>
      <a:folHlink>
        <a:srgbClr val="B2BC0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iSe - Skabelon (udkast)" id="{A5766963-259B-D84A-8F5C-1C6D21A5060C}" vid="{44FA7799-4293-BA44-8DC9-7E041253A5B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32C0F5F7CC1849ABC3BB6BC570D734" ma:contentTypeVersion="24" ma:contentTypeDescription="Create a new document." ma:contentTypeScope="" ma:versionID="f5bff3619e299495723f31b8a3ac11c9">
  <xsd:schema xmlns:xsd="http://www.w3.org/2001/XMLSchema" xmlns:xs="http://www.w3.org/2001/XMLSchema" xmlns:p="http://schemas.microsoft.com/office/2006/metadata/properties" xmlns:ns1="http://schemas.microsoft.com/sharepoint/v3" xmlns:ns2="3e0e0d6c-3e6b-42ec-b59f-7db14f7c7a19" xmlns:ns3="60daceeb-bbb8-4463-a2ea-3ef0447cd51a" targetNamespace="http://schemas.microsoft.com/office/2006/metadata/properties" ma:root="true" ma:fieldsID="76e1aae1229b611b873806d214ef89ce" ns1:_="" ns2:_="" ns3:_="">
    <xsd:import namespace="http://schemas.microsoft.com/sharepoint/v3"/>
    <xsd:import namespace="3e0e0d6c-3e6b-42ec-b59f-7db14f7c7a19"/>
    <xsd:import namespace="60daceeb-bbb8-4463-a2ea-3ef0447cd5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element ref="ns3:SharedWithUsers" minOccurs="0"/>
                <xsd:element ref="ns3:SharedWithDetails" minOccurs="0"/>
                <xsd:element ref="ns2:MediaLengthInSeconds" minOccurs="0"/>
                <xsd:element ref="ns2:Checked" minOccurs="0"/>
                <xsd:element ref="ns2:Checked1"/>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0e0d6c-3e6b-42ec-b59f-7db14f7c7a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Checked" ma:index="23" nillable="true" ma:displayName="Checked" ma:default="1" ma:format="Dropdown" ma:internalName="Checked">
      <xsd:simpleType>
        <xsd:restriction base="dms:Boolean"/>
      </xsd:simpleType>
    </xsd:element>
    <xsd:element name="Checked1" ma:index="24" ma:displayName="Checked 1" ma:default="1" ma:format="Dropdown" ma:internalName="Checked1">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2648a34-2138-4432-bdba-6bd3e31dfe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aceeb-bbb8-4463-a2ea-3ef0447cd51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0d3d3e31-7769-478a-a006-5f8ef0dc9cac}" ma:internalName="TaxCatchAll" ma:showField="CatchAllData" ma:web="60daceeb-bbb8-4463-a2ea-3ef0447cd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0daceeb-bbb8-4463-a2ea-3ef0447cd51a" xsi:nil="true"/>
    <lcf76f155ced4ddcb4097134ff3c332f xmlns="3e0e0d6c-3e6b-42ec-b59f-7db14f7c7a19">
      <Terms xmlns="http://schemas.microsoft.com/office/infopath/2007/PartnerControls"/>
    </lcf76f155ced4ddcb4097134ff3c332f>
    <_ip_UnifiedCompliancePolicyUIAction xmlns="http://schemas.microsoft.com/sharepoint/v3" xsi:nil="true"/>
    <Checked xmlns="3e0e0d6c-3e6b-42ec-b59f-7db14f7c7a19">true</Checked>
    <Checked1 xmlns="3e0e0d6c-3e6b-42ec-b59f-7db14f7c7a19">true</Checked1>
    <_ip_UnifiedCompliancePolicyProperties xmlns="http://schemas.microsoft.com/sharepoint/v3" xsi:nil="true"/>
  </documentManagement>
</p:properties>
</file>

<file path=customXml/itemProps1.xml><?xml version="1.0" encoding="utf-8"?>
<ds:datastoreItem xmlns:ds="http://schemas.openxmlformats.org/officeDocument/2006/customXml" ds:itemID="{E2494B40-BD5F-4EAB-AC83-DA5CE1D2C2ED}"/>
</file>

<file path=customXml/itemProps2.xml><?xml version="1.0" encoding="utf-8"?>
<ds:datastoreItem xmlns:ds="http://schemas.openxmlformats.org/officeDocument/2006/customXml" ds:itemID="{1B2AD01B-A39C-4F4C-9306-5066F89A2F34}">
  <ds:schemaRefs>
    <ds:schemaRef ds:uri="http://schemas.microsoft.com/sharepoint/v3/contenttype/forms"/>
  </ds:schemaRefs>
</ds:datastoreItem>
</file>

<file path=customXml/itemProps3.xml><?xml version="1.0" encoding="utf-8"?>
<ds:datastoreItem xmlns:ds="http://schemas.openxmlformats.org/officeDocument/2006/customXml" ds:itemID="{72FBEFF8-E386-4EA4-A525-29A52B6453C9}">
  <ds:schemaRefs>
    <ds:schemaRef ds:uri="4b76ee93-bc5d-47a3-94d2-631f6fb48065"/>
    <ds:schemaRef ds:uri="e235ab29-f2a6-4a8e-aab1-1be6aa40526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Office-tema</Template>
  <TotalTime>5883</TotalTime>
  <Words>2696</Words>
  <Application>Microsoft Macintosh PowerPoint</Application>
  <PresentationFormat>Widescreen</PresentationFormat>
  <Paragraphs>259</Paragraphs>
  <Slides>39</Slides>
  <Notes>14</Notes>
  <HiddenSlides>0</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39</vt:i4>
      </vt:variant>
    </vt:vector>
  </HeadingPairs>
  <TitlesOfParts>
    <vt:vector size="52" baseType="lpstr">
      <vt:lpstr>ＭＳ Ｐゴシック</vt:lpstr>
      <vt:lpstr>SimSun</vt:lpstr>
      <vt:lpstr>Aptos</vt:lpstr>
      <vt:lpstr>Arial</vt:lpstr>
      <vt:lpstr>Calibri</vt:lpstr>
      <vt:lpstr>DM Serif Display</vt:lpstr>
      <vt:lpstr>Franklin Gothic Book</vt:lpstr>
      <vt:lpstr>Sora</vt:lpstr>
      <vt:lpstr>Sora Light</vt:lpstr>
      <vt:lpstr>Symbol</vt:lpstr>
      <vt:lpstr>Work Sans</vt:lpstr>
      <vt:lpstr>Work Sans Light</vt:lpstr>
      <vt:lpstr>Office-tema</vt:lpstr>
      <vt:lpstr>PowerPoint-præsentation</vt:lpstr>
      <vt:lpstr>PowerPoint-præsentation</vt:lpstr>
      <vt:lpstr>PowerPoint-præsentation</vt:lpstr>
      <vt:lpstr>PowerPoint-præsentation</vt:lpstr>
      <vt:lpstr>PowerPoint-præsentation</vt:lpstr>
      <vt:lpstr>Other people – fun and/or fear</vt:lpstr>
      <vt:lpstr>Loneliness is a global health threat</vt:lpstr>
      <vt:lpstr>What is loneliness</vt:lpstr>
      <vt:lpstr>PowerPoint-præsentation</vt:lpstr>
      <vt:lpstr>Missing</vt:lpstr>
      <vt:lpstr>What is loneliness</vt:lpstr>
      <vt:lpstr>Long-term loneliness</vt:lpstr>
      <vt:lpstr>Causes or increased risk of loneliness</vt:lpstr>
      <vt:lpstr>Different types of loneliness</vt:lpstr>
      <vt:lpstr>Loneliness and civil society </vt:lpstr>
      <vt:lpstr>PowerPoint-præsentation</vt:lpstr>
      <vt:lpstr>Develop in a broad collaboration</vt:lpstr>
      <vt:lpstr>115 organisations signed the strategy</vt:lpstr>
      <vt:lpstr>Structure </vt:lpstr>
      <vt:lpstr>PowerPoint-præsentation</vt:lpstr>
      <vt:lpstr>Recommendations across the arenas</vt:lpstr>
      <vt:lpstr>PowerPoint-præsentation</vt:lpstr>
      <vt:lpstr>Purpose</vt:lpstr>
      <vt:lpstr>PowerPoint-præsentation</vt:lpstr>
      <vt:lpstr>PowerPoint-præsentation</vt:lpstr>
      <vt:lpstr>PowerPoint-præsentation</vt:lpstr>
      <vt:lpstr>PowerPoint-præsentation</vt:lpstr>
      <vt:lpstr>PowerPoint-præsentation</vt:lpstr>
      <vt:lpstr>Building bridges</vt:lpstr>
      <vt:lpstr>PowerPoint-præsentation</vt:lpstr>
      <vt:lpstr>Opportunities</vt:lpstr>
      <vt:lpstr>Fellowship</vt:lpstr>
      <vt:lpstr>Hospitality</vt:lpstr>
      <vt:lpstr>Inclusion</vt:lpstr>
      <vt:lpstr>Support groups for lonely people</vt:lpstr>
      <vt:lpstr>PowerPoint-præsentation</vt:lpstr>
      <vt:lpstr>Last points</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Dannie Larsen</dc:creator>
  <cp:lastModifiedBy>Dannie Larsen</cp:lastModifiedBy>
  <cp:revision>54</cp:revision>
  <dcterms:created xsi:type="dcterms:W3CDTF">2023-01-06T08:03:47Z</dcterms:created>
  <dcterms:modified xsi:type="dcterms:W3CDTF">2024-04-30T14:07:08Z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0x01010059EC88FB9E8CD5429FA48827F3889786</vt:lpwstr>
  </property>
  <property fmtid="{D5CDD505-2E9C-101B-9397-08002B2CF9AE}" pid="3" name="MediaServiceImageTags">
    <vt:lpwstr/>
  </property>
</Properties>
</file>