
<file path=[Content_Types].xml><?xml version="1.0" encoding="utf-8"?>
<Types xmlns="http://schemas.openxmlformats.org/package/2006/content-types">
  <Default Extension="bmp" ContentType="image/bmp"/>
  <Default Extension="gif" ContentType="image/gif"/>
  <Default Extension="jpeg" ContentType="image/jpg"/>
  <Default Extension="mov" ContentType="application/movie"/>
  <Default Extension="pdf" ContentType="application/pdf"/>
  <Default Extension="png" ContentType="image/png"/>
  <Default Extension="rels" ContentType="application/vnd.openxmlformats-package.relationships+xml"/>
  <Default Extension="tif" ContentType="image/tif"/>
  <Default Extension="vml" ContentType="application/vnd.openxmlformats-officedocument.vmlDrawing"/>
  <Default Extension="xlsx" ContentType="application/vnd.openxmlformats-officedocument.spreadsheetml.sheet"/>
  <Default Extension="xml" ContentType="application/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notesSlides/notesSlide5.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Slides/notesSlide6.xml" ContentType="application/vnd.openxmlformats-officedocument.presentationml.notesSlide+xml"/>
  <Override PartName="/ppt/slides/slide13.xml" ContentType="application/vnd.openxmlformats-officedocument.presentationml.slide+xml"/>
  <Override PartName="/ppt/notesSlides/notesSlide7.xml" ContentType="application/vnd.openxmlformats-officedocument.presentationml.notesSlide+xml"/>
  <Override PartName="/ppt/slides/slide14.xml" ContentType="application/vnd.openxmlformats-officedocument.presentationml.slide+xml"/>
  <Override PartName="/ppt/notesSlides/notesSlide8.xml" ContentType="application/vnd.openxmlformats-officedocument.presentationml.notesSlide+xml"/>
  <Override PartName="/ppt/slides/slide15.xml" ContentType="application/vnd.openxmlformats-officedocument.presentationml.slide+xml"/>
  <Override PartName="/ppt/notesSlides/notesSlide9.xml" ContentType="application/vnd.openxmlformats-officedocument.presentationml.notesSlide+xml"/>
  <Override PartName="/ppt/slides/slide16.xml" ContentType="application/vnd.openxmlformats-officedocument.presentationml.slide+xml"/>
  <Override PartName="/ppt/notesSlides/notesSlide10.xml" ContentType="application/vnd.openxmlformats-officedocument.presentationml.notes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Slides/notesSlide11.xml" ContentType="application/vnd.openxmlformats-officedocument.presentationml.notesSlide+xml"/>
  <Override PartName="/ppt/slides/slide20.xml" ContentType="application/vnd.openxmlformats-officedocument.presentationml.slide+xml"/>
  <Override PartName="/ppt/notesSlides/notesSlide12.xml" ContentType="application/vnd.openxmlformats-officedocument.presentationml.notesSlide+xml"/>
  <Override PartName="/ppt/slides/slide21.xml" ContentType="application/vnd.openxmlformats-officedocument.presentationml.slide+xml"/>
  <Override PartName="/ppt/slides/slide22.xml" ContentType="application/vnd.openxmlformats-officedocument.presentationml.slide+xml"/>
  <Override PartName="/ppt/notesSlides/notesSlide13.xml" ContentType="application/vnd.openxmlformats-officedocument.presentationml.notes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Slides/notesSlide14.xml" ContentType="application/vnd.openxmlformats-officedocument.presentationml.notesSlide+xml"/>
  <Override PartName="/ppt/slides/slide27.xml" ContentType="application/vnd.openxmlformats-officedocument.presentationml.slide+xml"/>
  <Override PartName="/ppt/notesSlides/notesSlide15.xml" ContentType="application/vnd.openxmlformats-officedocument.presentationml.notesSlide+xml"/>
  <Override PartName="/ppt/slides/slide28.xml" ContentType="application/vnd.openxmlformats-officedocument.presentationml.slide+xml"/>
  <Override PartName="/ppt/notesSlides/notesSlide16.xml" ContentType="application/vnd.openxmlformats-officedocument.presentationml.notesSlide+xml"/>
  <Override PartName="/ppt/slides/slide29.xml" ContentType="application/vnd.openxmlformats-officedocument.presentationml.slide+xml"/>
  <Override PartName="/ppt/notesSlides/notesSlide17.xml" ContentType="application/vnd.openxmlformats-officedocument.presentationml.notesSlide+xml"/>
  <Override PartName="/ppt/slides/slide30.xml" ContentType="application/vnd.openxmlformats-officedocument.presentationml.slide+xml"/>
  <Override PartName="/ppt/notesSlides/notesSlide18.xml" ContentType="application/vnd.openxmlformats-officedocument.presentationml.notesSlide+xml"/>
  <Override PartName="/ppt/slides/slide31.xml" ContentType="application/vnd.openxmlformats-officedocument.presentationml.slide+xml"/>
  <Override PartName="/ppt/notesSlides/notesSlide19.xml" ContentType="application/vnd.openxmlformats-officedocument.presentationml.notesSlide+xml"/>
  <Override PartName="/ppt/slides/slide32.xml" ContentType="application/vnd.openxmlformats-officedocument.presentationml.slide+xml"/>
  <Override PartName="/ppt/notesSlides/notesSlide20.xml" ContentType="application/vnd.openxmlformats-officedocument.presentationml.notesSlide+xml"/>
  <Override PartName="/ppt/slides/slide33.xml" ContentType="application/vnd.openxmlformats-officedocument.presentationml.slide+xml"/>
  <Override PartName="/ppt/notesSlides/notesSlide21.xml" ContentType="application/vnd.openxmlformats-officedocument.presentationml.notesSlide+xml"/>
  <Override PartName="/ppt/slides/slide34.xml" ContentType="application/vnd.openxmlformats-officedocument.presentationml.slide+xml"/>
  <Override PartName="/ppt/notesSlides/notesSlide22.xml" ContentType="application/vnd.openxmlformats-officedocument.presentationml.notesSlide+xml"/>
  <Override PartName="/ppt/slides/slide35.xml" ContentType="application/vnd.openxmlformats-officedocument.presentationml.slide+xml"/>
  <Override PartName="/ppt/notesSlides/notesSlide23.xml" ContentType="application/vnd.openxmlformats-officedocument.presentationml.notesSlide+xml"/>
  <Override PartName="/ppt/slides/slide36.xml" ContentType="application/vnd.openxmlformats-officedocument.presentationml.slide+xml"/>
  <Override PartName="/ppt/slides/slide37.xml" ContentType="application/vnd.openxmlformats-officedocument.presentationml.slide+xml"/>
  <Override PartName="/ppt/notesSlides/notesSlide24.xml" ContentType="application/vnd.openxmlformats-officedocument.presentationml.notesSlide+xml"/>
  <Override PartName="/ppt/slides/slide38.xml" ContentType="application/vnd.openxmlformats-officedocument.presentationml.slide+xml"/>
  <Override PartName="/ppt/slides/slide39.xml" ContentType="application/vnd.openxmlformats-officedocument.presentationml.slide+xml"/>
  <Override PartName="/ppt/notesSlides/notesSlide25.xml" ContentType="application/vnd.openxmlformats-officedocument.presentationml.notesSlide+xml"/>
  <Override PartName="/ppt/slides/slide40.xml" ContentType="application/vnd.openxmlformats-officedocument.presentationml.slide+xml"/>
  <Override PartName="/ppt/slides/slide41.xml" ContentType="application/vnd.openxmlformats-officedocument.presentationml.slide+xml"/>
  <Override PartName="/ppt/notesSlides/notesSlide26.xml" ContentType="application/vnd.openxmlformats-officedocument.presentationml.notesSlide+xml"/>
  <Override PartName="/ppt/slides/slide42.xml" ContentType="application/vnd.openxmlformats-officedocument.presentationml.slide+xml"/>
  <Override PartName="/ppt/slides/slide43.xml" ContentType="application/vnd.openxmlformats-officedocument.presentationml.slide+xml"/>
  <Override PartName="/ppt/notesSlides/notesSlide27.xml" ContentType="application/vnd.openxmlformats-officedocument.presentationml.notesSlide+xml"/>
  <Override PartName="/ppt/slides/slide44.xml" ContentType="application/vnd.openxmlformats-officedocument.presentationml.slide+xml"/>
  <Override PartName="/ppt/notesSlides/notesSlide28.xml" ContentType="application/vnd.openxmlformats-officedocument.presentationml.notes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Slides/notesSlide29.xml" ContentType="application/vnd.openxmlformats-officedocument.presentationml.notesSlide+xml"/>
  <Override PartName="/ppt/slides/slide48.xml" ContentType="application/vnd.openxmlformats-officedocument.presentationml.slide+xml"/>
  <Override PartName="/ppt/slides/slide49.xml" ContentType="application/vnd.openxmlformats-officedocument.presentationml.slide+xml"/>
  <Override PartName="/ppt/notesSlides/notesSlide30.xml" ContentType="application/vnd.openxmlformats-officedocument.presentationml.notesSlide+xml"/>
  <Override PartName="/ppt/slides/slide50.xml" ContentType="application/vnd.openxmlformats-officedocument.presentationml.slide+xml"/>
  <Override PartName="/ppt/notesSlides/notesSlide31.xml" ContentType="application/vnd.openxmlformats-officedocument.presentationml.notes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Slides/notesSlide32.xml" ContentType="application/vnd.openxmlformats-officedocument.presentationml.notesSlide+xml"/>
  <Override PartName="/ppt/slides/slide58.xml" ContentType="application/vnd.openxmlformats-officedocument.presentationml.slide+xml"/>
  <Override PartName="/ppt/notesSlides/notesSlide33.xml" ContentType="application/vnd.openxmlformats-officedocument.presentationml.notesSlide+xml"/>
  <Override PartName="/ppt/slides/slide59.xml" ContentType="application/vnd.openxmlformats-officedocument.presentationml.slide+xml"/>
  <Override PartName="/ppt/slides/slide60.xml" ContentType="application/vnd.openxmlformats-officedocument.presentationml.slide+xml"/>
  <Override PartName="/ppt/notesSlides/notesSlide34.xml" ContentType="application/vnd.openxmlformats-officedocument.presentationml.notesSlide+xml"/>
  <Override PartName="/ppt/slides/slide61.xml" ContentType="application/vnd.openxmlformats-officedocument.presentationml.slide+xml"/>
  <Override PartName="/ppt/notesSlides/notesSlide35.xml" ContentType="application/vnd.openxmlformats-officedocument.presentationml.notes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Slides/notesSlide36.xml" ContentType="application/vnd.openxmlformats-officedocument.presentationml.notes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Slides/notesSlide37.xml" ContentType="application/vnd.openxmlformats-officedocument.presentationml.notesSlide+xml"/>
  <Override PartName="/ppt/slides/slide69.xml" ContentType="application/vnd.openxmlformats-officedocument.presentationml.slide+xml"/>
  <Override PartName="/ppt/notesSlides/notesSlide38.xml" ContentType="application/vnd.openxmlformats-officedocument.presentationml.notesSlide+xml"/>
  <Override PartName="/ppt/slides/slide70.xml" ContentType="application/vnd.openxmlformats-officedocument.presentationml.slide+xml"/>
  <Override PartName="/ppt/notesSlides/notesSlide39.xml" ContentType="application/vnd.openxmlformats-officedocument.presentationml.notesSlide+xml"/>
  <Override PartName="/ppt/slides/slide71.xml" ContentType="application/vnd.openxmlformats-officedocument.presentationml.slide+xml"/>
  <Override PartName="/ppt/notesSlides/notesSlide40.xml" ContentType="application/vnd.openxmlformats-officedocument.presentationml.notesSlide+xml"/>
  <Override PartName="/ppt/slides/slide72.xml" ContentType="application/vnd.openxmlformats-officedocument.presentationml.slide+xml"/>
  <Override PartName="/ppt/notesSlides/notesSlide41.xml" ContentType="application/vnd.openxmlformats-officedocument.presentationml.notesSlide+xml"/>
  <Override PartName="/ppt/slides/slide73.xml" ContentType="application/vnd.openxmlformats-officedocument.presentationml.slide+xml"/>
  <Override PartName="/ppt/notesSlides/notesSlide42.xml" ContentType="application/vnd.openxmlformats-officedocument.presentationml.notesSlide+xml"/>
  <Override PartName="/ppt/slides/slide74.xml" ContentType="application/vnd.openxmlformats-officedocument.presentationml.slide+xml"/>
  <Override PartName="/ppt/notesSlides/notesSlide43.xml" ContentType="application/vnd.openxmlformats-officedocument.presentationml.notesSlide+xml"/>
  <Override PartName="/ppt/slides/slide75.xml" ContentType="application/vnd.openxmlformats-officedocument.presentationml.slide+xml"/>
  <Override PartName="/ppt/notesSlides/notesSlide44.xml" ContentType="application/vnd.openxmlformats-officedocument.presentationml.notesSlide+xml"/>
  <Override PartName="/ppt/slides/slide76.xml" ContentType="application/vnd.openxmlformats-officedocument.presentationml.slide+xml"/>
  <Override PartName="/ppt/slides/slide77.xml" ContentType="application/vnd.openxmlformats-officedocument.presentationml.slide+xml"/>
  <Override PartName="/ppt/notesSlides/notesSlide45.xml" ContentType="application/vnd.openxmlformats-officedocument.presentationml.notesSlide+xml"/>
  <Override PartName="/ppt/slides/slide78.xml" ContentType="application/vnd.openxmlformats-officedocument.presentationml.slide+xml"/>
  <Override PartName="/ppt/notesSlides/notesSlide46.xml" ContentType="application/vnd.openxmlformats-officedocument.presentationml.notesSlide+xml"/>
  <Override PartName="/ppt/slides/slide79.xml" ContentType="application/vnd.openxmlformats-officedocument.presentationml.slide+xml"/>
  <Override PartName="/ppt/notesSlides/notesSlide47.xml" ContentType="application/vnd.openxmlformats-officedocument.presentationml.notesSlide+xml"/>
  <Override PartName="/ppt/slides/slide80.xml" ContentType="application/vnd.openxmlformats-officedocument.presentationml.slide+xml"/>
  <Override PartName="/ppt/notesSlides/notesSlide48.xml" ContentType="application/vnd.openxmlformats-officedocument.presentationml.notesSlide+xml"/>
  <Override PartName="/ppt/slides/slide81.xml" ContentType="application/vnd.openxmlformats-officedocument.presentationml.slide+xml"/>
  <Override PartName="/ppt/notesSlides/notesSlide49.xml" ContentType="application/vnd.openxmlformats-officedocument.presentationml.notesSlide+xml"/>
  <Override PartName="/ppt/slides/slide82.xml" ContentType="application/vnd.openxmlformats-officedocument.presentationml.slide+xml"/>
  <Override PartName="/ppt/notesSlides/notesSlide50.xml" ContentType="application/vnd.openxmlformats-officedocument.presentationml.notesSlide+xml"/>
  <Override PartName="/ppt/slides/slide83.xml" ContentType="application/vnd.openxmlformats-officedocument.presentationml.slide+xml"/>
  <Override PartName="/ppt/tableStyles.xml" ContentType="application/vnd.openxmlformats-officedocument.presentationml.tableStyles+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r" defTabSz="1295400" rtl="0" fontAlgn="auto" latinLnBrk="0" hangingPunct="0">
      <a:lnSpc>
        <a:spcPct val="100000"/>
      </a:lnSpc>
      <a:spcBef>
        <a:spcPts val="0"/>
      </a:spcBef>
      <a:spcAft>
        <a:spcPts val="0"/>
      </a:spcAft>
      <a:buClr>
        <a:srgbClr val="89A14D"/>
      </a:buClr>
      <a:buSzTx/>
      <a:buFontTx/>
      <a:buNone/>
      <a:tabLst/>
      <a:defRPr b="0" baseline="0" cap="none" i="0" spc="0" strike="noStrike" sz="2300" u="none" kumimoji="0" normalizeH="0">
        <a:ln>
          <a:noFill/>
        </a:ln>
        <a:solidFill>
          <a:srgbClr val="95C83B"/>
        </a:solidFill>
        <a:effectLst/>
        <a:uFill>
          <a:solidFill>
            <a:srgbClr val="000000"/>
          </a:solidFill>
        </a:uFill>
        <a:latin typeface="+mj-lt"/>
        <a:ea typeface="+mj-ea"/>
        <a:cs typeface="+mj-cs"/>
        <a:sym typeface="Chalkduster"/>
      </a:defRPr>
    </a:lvl1pPr>
    <a:lvl2pPr marL="0" marR="0" indent="342900" algn="r" defTabSz="1295400" rtl="0" fontAlgn="auto" latinLnBrk="0" hangingPunct="0">
      <a:lnSpc>
        <a:spcPct val="100000"/>
      </a:lnSpc>
      <a:spcBef>
        <a:spcPts val="0"/>
      </a:spcBef>
      <a:spcAft>
        <a:spcPts val="0"/>
      </a:spcAft>
      <a:buClr>
        <a:srgbClr val="89A14D"/>
      </a:buClr>
      <a:buSzTx/>
      <a:buFontTx/>
      <a:buNone/>
      <a:tabLst/>
      <a:defRPr b="0" baseline="0" cap="none" i="0" spc="0" strike="noStrike" sz="2300" u="none" kumimoji="0" normalizeH="0">
        <a:ln>
          <a:noFill/>
        </a:ln>
        <a:solidFill>
          <a:srgbClr val="95C83B"/>
        </a:solidFill>
        <a:effectLst/>
        <a:uFill>
          <a:solidFill>
            <a:srgbClr val="000000"/>
          </a:solidFill>
        </a:uFill>
        <a:latin typeface="+mj-lt"/>
        <a:ea typeface="+mj-ea"/>
        <a:cs typeface="+mj-cs"/>
        <a:sym typeface="Chalkduster"/>
      </a:defRPr>
    </a:lvl2pPr>
    <a:lvl3pPr marL="0" marR="0" indent="685800" algn="r" defTabSz="1295400" rtl="0" fontAlgn="auto" latinLnBrk="0" hangingPunct="0">
      <a:lnSpc>
        <a:spcPct val="100000"/>
      </a:lnSpc>
      <a:spcBef>
        <a:spcPts val="0"/>
      </a:spcBef>
      <a:spcAft>
        <a:spcPts val="0"/>
      </a:spcAft>
      <a:buClr>
        <a:srgbClr val="89A14D"/>
      </a:buClr>
      <a:buSzTx/>
      <a:buFontTx/>
      <a:buNone/>
      <a:tabLst/>
      <a:defRPr b="0" baseline="0" cap="none" i="0" spc="0" strike="noStrike" sz="2300" u="none" kumimoji="0" normalizeH="0">
        <a:ln>
          <a:noFill/>
        </a:ln>
        <a:solidFill>
          <a:srgbClr val="95C83B"/>
        </a:solidFill>
        <a:effectLst/>
        <a:uFill>
          <a:solidFill>
            <a:srgbClr val="000000"/>
          </a:solidFill>
        </a:uFill>
        <a:latin typeface="+mj-lt"/>
        <a:ea typeface="+mj-ea"/>
        <a:cs typeface="+mj-cs"/>
        <a:sym typeface="Chalkduster"/>
      </a:defRPr>
    </a:lvl3pPr>
    <a:lvl4pPr marL="0" marR="0" indent="1028700" algn="r" defTabSz="1295400" rtl="0" fontAlgn="auto" latinLnBrk="0" hangingPunct="0">
      <a:lnSpc>
        <a:spcPct val="100000"/>
      </a:lnSpc>
      <a:spcBef>
        <a:spcPts val="0"/>
      </a:spcBef>
      <a:spcAft>
        <a:spcPts val="0"/>
      </a:spcAft>
      <a:buClr>
        <a:srgbClr val="89A14D"/>
      </a:buClr>
      <a:buSzTx/>
      <a:buFontTx/>
      <a:buNone/>
      <a:tabLst/>
      <a:defRPr b="0" baseline="0" cap="none" i="0" spc="0" strike="noStrike" sz="2300" u="none" kumimoji="0" normalizeH="0">
        <a:ln>
          <a:noFill/>
        </a:ln>
        <a:solidFill>
          <a:srgbClr val="95C83B"/>
        </a:solidFill>
        <a:effectLst/>
        <a:uFill>
          <a:solidFill>
            <a:srgbClr val="000000"/>
          </a:solidFill>
        </a:uFill>
        <a:latin typeface="+mj-lt"/>
        <a:ea typeface="+mj-ea"/>
        <a:cs typeface="+mj-cs"/>
        <a:sym typeface="Chalkduster"/>
      </a:defRPr>
    </a:lvl4pPr>
    <a:lvl5pPr marL="0" marR="0" indent="1371600" algn="r" defTabSz="1295400" rtl="0" fontAlgn="auto" latinLnBrk="0" hangingPunct="0">
      <a:lnSpc>
        <a:spcPct val="100000"/>
      </a:lnSpc>
      <a:spcBef>
        <a:spcPts val="0"/>
      </a:spcBef>
      <a:spcAft>
        <a:spcPts val="0"/>
      </a:spcAft>
      <a:buClr>
        <a:srgbClr val="89A14D"/>
      </a:buClr>
      <a:buSzTx/>
      <a:buFontTx/>
      <a:buNone/>
      <a:tabLst/>
      <a:defRPr b="0" baseline="0" cap="none" i="0" spc="0" strike="noStrike" sz="2300" u="none" kumimoji="0" normalizeH="0">
        <a:ln>
          <a:noFill/>
        </a:ln>
        <a:solidFill>
          <a:srgbClr val="95C83B"/>
        </a:solidFill>
        <a:effectLst/>
        <a:uFill>
          <a:solidFill>
            <a:srgbClr val="000000"/>
          </a:solidFill>
        </a:uFill>
        <a:latin typeface="+mj-lt"/>
        <a:ea typeface="+mj-ea"/>
        <a:cs typeface="+mj-cs"/>
        <a:sym typeface="Chalkduster"/>
      </a:defRPr>
    </a:lvl5pPr>
    <a:lvl6pPr marL="0" marR="0" indent="1714500" algn="r" defTabSz="1295400" rtl="0" fontAlgn="auto" latinLnBrk="0" hangingPunct="0">
      <a:lnSpc>
        <a:spcPct val="100000"/>
      </a:lnSpc>
      <a:spcBef>
        <a:spcPts val="0"/>
      </a:spcBef>
      <a:spcAft>
        <a:spcPts val="0"/>
      </a:spcAft>
      <a:buClr>
        <a:srgbClr val="89A14D"/>
      </a:buClr>
      <a:buSzTx/>
      <a:buFontTx/>
      <a:buNone/>
      <a:tabLst/>
      <a:defRPr b="0" baseline="0" cap="none" i="0" spc="0" strike="noStrike" sz="2300" u="none" kumimoji="0" normalizeH="0">
        <a:ln>
          <a:noFill/>
        </a:ln>
        <a:solidFill>
          <a:srgbClr val="95C83B"/>
        </a:solidFill>
        <a:effectLst/>
        <a:uFill>
          <a:solidFill>
            <a:srgbClr val="000000"/>
          </a:solidFill>
        </a:uFill>
        <a:latin typeface="+mj-lt"/>
        <a:ea typeface="+mj-ea"/>
        <a:cs typeface="+mj-cs"/>
        <a:sym typeface="Chalkduster"/>
      </a:defRPr>
    </a:lvl6pPr>
    <a:lvl7pPr marL="0" marR="0" indent="2057400" algn="r" defTabSz="1295400" rtl="0" fontAlgn="auto" latinLnBrk="0" hangingPunct="0">
      <a:lnSpc>
        <a:spcPct val="100000"/>
      </a:lnSpc>
      <a:spcBef>
        <a:spcPts val="0"/>
      </a:spcBef>
      <a:spcAft>
        <a:spcPts val="0"/>
      </a:spcAft>
      <a:buClr>
        <a:srgbClr val="89A14D"/>
      </a:buClr>
      <a:buSzTx/>
      <a:buFontTx/>
      <a:buNone/>
      <a:tabLst/>
      <a:defRPr b="0" baseline="0" cap="none" i="0" spc="0" strike="noStrike" sz="2300" u="none" kumimoji="0" normalizeH="0">
        <a:ln>
          <a:noFill/>
        </a:ln>
        <a:solidFill>
          <a:srgbClr val="95C83B"/>
        </a:solidFill>
        <a:effectLst/>
        <a:uFill>
          <a:solidFill>
            <a:srgbClr val="000000"/>
          </a:solidFill>
        </a:uFill>
        <a:latin typeface="+mj-lt"/>
        <a:ea typeface="+mj-ea"/>
        <a:cs typeface="+mj-cs"/>
        <a:sym typeface="Chalkduster"/>
      </a:defRPr>
    </a:lvl7pPr>
    <a:lvl8pPr marL="0" marR="0" indent="2400300" algn="r" defTabSz="1295400" rtl="0" fontAlgn="auto" latinLnBrk="0" hangingPunct="0">
      <a:lnSpc>
        <a:spcPct val="100000"/>
      </a:lnSpc>
      <a:spcBef>
        <a:spcPts val="0"/>
      </a:spcBef>
      <a:spcAft>
        <a:spcPts val="0"/>
      </a:spcAft>
      <a:buClr>
        <a:srgbClr val="89A14D"/>
      </a:buClr>
      <a:buSzTx/>
      <a:buFontTx/>
      <a:buNone/>
      <a:tabLst/>
      <a:defRPr b="0" baseline="0" cap="none" i="0" spc="0" strike="noStrike" sz="2300" u="none" kumimoji="0" normalizeH="0">
        <a:ln>
          <a:noFill/>
        </a:ln>
        <a:solidFill>
          <a:srgbClr val="95C83B"/>
        </a:solidFill>
        <a:effectLst/>
        <a:uFill>
          <a:solidFill>
            <a:srgbClr val="000000"/>
          </a:solidFill>
        </a:uFill>
        <a:latin typeface="+mj-lt"/>
        <a:ea typeface="+mj-ea"/>
        <a:cs typeface="+mj-cs"/>
        <a:sym typeface="Chalkduster"/>
      </a:defRPr>
    </a:lvl8pPr>
    <a:lvl9pPr marL="0" marR="0" indent="2743200" algn="r" defTabSz="1295400" rtl="0" fontAlgn="auto" latinLnBrk="0" hangingPunct="0">
      <a:lnSpc>
        <a:spcPct val="100000"/>
      </a:lnSpc>
      <a:spcBef>
        <a:spcPts val="0"/>
      </a:spcBef>
      <a:spcAft>
        <a:spcPts val="0"/>
      </a:spcAft>
      <a:buClr>
        <a:srgbClr val="89A14D"/>
      </a:buClr>
      <a:buSzTx/>
      <a:buFontTx/>
      <a:buNone/>
      <a:tabLst/>
      <a:defRPr b="0" baseline="0" cap="none" i="0" spc="0" strike="noStrike" sz="2300" u="none" kumimoji="0" normalizeH="0">
        <a:ln>
          <a:noFill/>
        </a:ln>
        <a:solidFill>
          <a:srgbClr val="95C83B"/>
        </a:solidFill>
        <a:effectLst/>
        <a:uFill>
          <a:solidFill>
            <a:srgbClr val="000000"/>
          </a:solidFill>
        </a:uFill>
        <a:latin typeface="+mj-lt"/>
        <a:ea typeface="+mj-ea"/>
        <a:cs typeface="+mj-cs"/>
        <a:sym typeface="Chalkduste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b="def" i="def"/>
      <a:tcStyle>
        <a:tcBdr/>
        <a:fill>
          <a:solidFill>
            <a:srgbClr val="F1F5FA"/>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C7B018BB-80A7-4F77-B60F-C8B233D01FF8}" styleName="">
    <a:tblBg/>
    <a:wholeTbl>
      <a:tcTxStyle b="def" i="def">
        <a:font>
          <a:latin typeface="Helvetica Light"/>
          <a:ea typeface="Helvetica Light"/>
          <a:cs typeface="Helvetica Light"/>
        </a:font>
        <a:srgbClr val="60606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60606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60606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60606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60606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60606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60606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60606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60606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60606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60606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1.xml"/><Relationship Id="rId90" Type="http://schemas.openxmlformats.org/officeDocument/2006/relationships/slide" Target="slides/slide83.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commentAuthors" Target="commentAuthors.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customXml" Target="../customXml/item1.xml"/><Relationship Id="rId1" Type="http://schemas.openxmlformats.org/officeDocument/2006/relationships/presProps" Target="presProps.xml"/><Relationship Id="rId6" Type="http://schemas.openxmlformats.org/officeDocument/2006/relationships/theme" Target="theme/theme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tableStyles" Target="tableStyles.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notesMaster" Target="notesMasters/notesMaster1.xml"/><Relationship Id="rId71" Type="http://schemas.openxmlformats.org/officeDocument/2006/relationships/slide" Target="slides/slide64.xml"/><Relationship Id="rId92" Type="http://schemas.openxmlformats.org/officeDocument/2006/relationships/customXml" Target="../customXml/item2.xml"/><Relationship Id="rId2" Type="http://schemas.openxmlformats.org/officeDocument/2006/relationships/viewProps" Target="viewProps.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7" name="Shape 27"/>
          <p:cNvSpPr/>
          <p:nvPr>
            <p:ph type="sldImg"/>
          </p:nvPr>
        </p:nvSpPr>
        <p:spPr>
          <a:xfrm>
            <a:off x="1143000" y="685800"/>
            <a:ext cx="4572000" cy="3429000"/>
          </a:xfrm>
          <a:prstGeom prst="rect">
            <a:avLst/>
          </a:prstGeom>
        </p:spPr>
        <p:txBody>
          <a:bodyPr/>
          <a:lstStyle/>
          <a:p>
            <a:pPr/>
          </a:p>
        </p:txBody>
      </p:sp>
      <p:sp>
        <p:nvSpPr>
          <p:cNvPr id="28" name="Shape 2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uFill>
          <a:solidFill>
            <a:srgbClr val="000000"/>
          </a:solidFill>
        </a:uFill>
        <a:latin typeface="Calibri"/>
        <a:ea typeface="Calibri"/>
        <a:cs typeface="Calibri"/>
        <a:sym typeface="Calibri"/>
      </a:defRPr>
    </a:lvl1pPr>
    <a:lvl2pPr indent="228600" latinLnBrk="0">
      <a:defRPr sz="1200">
        <a:uFill>
          <a:solidFill>
            <a:srgbClr val="000000"/>
          </a:solidFill>
        </a:uFill>
        <a:latin typeface="Calibri"/>
        <a:ea typeface="Calibri"/>
        <a:cs typeface="Calibri"/>
        <a:sym typeface="Calibri"/>
      </a:defRPr>
    </a:lvl2pPr>
    <a:lvl3pPr indent="457200" latinLnBrk="0">
      <a:defRPr sz="1200">
        <a:uFill>
          <a:solidFill>
            <a:srgbClr val="000000"/>
          </a:solidFill>
        </a:uFill>
        <a:latin typeface="Calibri"/>
        <a:ea typeface="Calibri"/>
        <a:cs typeface="Calibri"/>
        <a:sym typeface="Calibri"/>
      </a:defRPr>
    </a:lvl3pPr>
    <a:lvl4pPr indent="685800" latinLnBrk="0">
      <a:defRPr sz="1200">
        <a:uFill>
          <a:solidFill>
            <a:srgbClr val="000000"/>
          </a:solidFill>
        </a:uFill>
        <a:latin typeface="Calibri"/>
        <a:ea typeface="Calibri"/>
        <a:cs typeface="Calibri"/>
        <a:sym typeface="Calibri"/>
      </a:defRPr>
    </a:lvl4pPr>
    <a:lvl5pPr indent="914400" latinLnBrk="0">
      <a:defRPr sz="1200">
        <a:uFill>
          <a:solidFill>
            <a:srgbClr val="000000"/>
          </a:solidFill>
        </a:uFill>
        <a:latin typeface="Calibri"/>
        <a:ea typeface="Calibri"/>
        <a:cs typeface="Calibri"/>
        <a:sym typeface="Calibri"/>
      </a:defRPr>
    </a:lvl5pPr>
    <a:lvl6pPr indent="1143000" latinLnBrk="0">
      <a:defRPr sz="1200">
        <a:uFill>
          <a:solidFill>
            <a:srgbClr val="000000"/>
          </a:solidFill>
        </a:uFill>
        <a:latin typeface="Calibri"/>
        <a:ea typeface="Calibri"/>
        <a:cs typeface="Calibri"/>
        <a:sym typeface="Calibri"/>
      </a:defRPr>
    </a:lvl6pPr>
    <a:lvl7pPr indent="1371600" latinLnBrk="0">
      <a:defRPr sz="1200">
        <a:uFill>
          <a:solidFill>
            <a:srgbClr val="000000"/>
          </a:solidFill>
        </a:uFill>
        <a:latin typeface="Calibri"/>
        <a:ea typeface="Calibri"/>
        <a:cs typeface="Calibri"/>
        <a:sym typeface="Calibri"/>
      </a:defRPr>
    </a:lvl7pPr>
    <a:lvl8pPr indent="1600200" latinLnBrk="0">
      <a:defRPr sz="1200">
        <a:uFill>
          <a:solidFill>
            <a:srgbClr val="000000"/>
          </a:solidFill>
        </a:uFill>
        <a:latin typeface="Calibri"/>
        <a:ea typeface="Calibri"/>
        <a:cs typeface="Calibri"/>
        <a:sym typeface="Calibri"/>
      </a:defRPr>
    </a:lvl8pPr>
    <a:lvl9pPr indent="1828800" latinLnBrk="0">
      <a:defRPr sz="1200">
        <a:uFill>
          <a:solidFill>
            <a:srgbClr val="000000"/>
          </a:solidFill>
        </a:uFill>
        <a:latin typeface="Calibri"/>
        <a:ea typeface="Calibri"/>
        <a:cs typeface="Calibri"/>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 name="Shape 63"/>
          <p:cNvSpPr/>
          <p:nvPr>
            <p:ph type="sldImg"/>
          </p:nvPr>
        </p:nvSpPr>
        <p:spPr>
          <a:prstGeom prst="rect">
            <a:avLst/>
          </a:prstGeom>
        </p:spPr>
        <p:txBody>
          <a:bodyPr/>
          <a:lstStyle/>
          <a:p>
            <a:pPr/>
          </a:p>
        </p:txBody>
      </p:sp>
      <p:sp>
        <p:nvSpPr>
          <p:cNvPr id="64" name="Shape 64"/>
          <p:cNvSpPr/>
          <p:nvPr>
            <p:ph type="body" sz="quarter" idx="1"/>
          </p:nvPr>
        </p:nvSpPr>
        <p:spPr>
          <a:prstGeom prst="rect">
            <a:avLst/>
          </a:prstGeom>
        </p:spPr>
        <p:txBody>
          <a:bodyPr/>
          <a:lstStyle/>
          <a:p>
            <a:pPr/>
            <a:r>
              <a:t>Also appreciate having him back because he missed their conversations during the drive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Shape 139"/>
          <p:cNvSpPr/>
          <p:nvPr>
            <p:ph type="sldImg"/>
          </p:nvPr>
        </p:nvSpPr>
        <p:spPr>
          <a:prstGeom prst="rect">
            <a:avLst/>
          </a:prstGeom>
        </p:spPr>
        <p:txBody>
          <a:bodyPr/>
          <a:lstStyle/>
          <a:p>
            <a:pPr/>
          </a:p>
        </p:txBody>
      </p:sp>
      <p:sp>
        <p:nvSpPr>
          <p:cNvPr id="140" name="Shape 140"/>
          <p:cNvSpPr/>
          <p:nvPr>
            <p:ph type="body" sz="quarter" idx="1"/>
          </p:nvPr>
        </p:nvSpPr>
        <p:spPr>
          <a:prstGeom prst="rect">
            <a:avLst/>
          </a:prstGeom>
        </p:spPr>
        <p:txBody>
          <a:bodyPr/>
          <a:lstStyle/>
          <a:p>
            <a:pPr/>
            <a:r>
              <a:t>How many people were assisted - </a:t>
            </a:r>
            <a:r>
              <a:rPr b="1"/>
              <a:t>NOT…</a:t>
            </a:r>
            <a:r>
              <a:t> </a:t>
            </a:r>
            <a:br>
              <a:rPr sz="2700"/>
            </a:br>
            <a:r>
              <a:rPr sz="2700"/>
              <a:t>POLL 2</a:t>
            </a:r>
          </a:p>
          <a:p>
            <a:pPr/>
          </a:p>
          <a:p>
            <a:pPr/>
            <a:r>
              <a:t>2. What percentage of your volunteer roles involve measurable outputs?</a:t>
            </a:r>
          </a:p>
          <a:p>
            <a:pPr/>
            <a:r>
              <a:t>0-5%</a:t>
            </a:r>
          </a:p>
          <a:p>
            <a:pPr/>
            <a:r>
              <a:t>6-25%</a:t>
            </a:r>
          </a:p>
          <a:p>
            <a:pPr/>
            <a:r>
              <a:t>26-50%</a:t>
            </a:r>
          </a:p>
          <a:p>
            <a:pPr/>
            <a:r>
              <a:t>51-75%</a:t>
            </a:r>
          </a:p>
          <a:p>
            <a:pPr/>
            <a:r>
              <a:t>76-100%</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Shape 155"/>
          <p:cNvSpPr/>
          <p:nvPr>
            <p:ph type="sldImg"/>
          </p:nvPr>
        </p:nvSpPr>
        <p:spPr>
          <a:prstGeom prst="rect">
            <a:avLst/>
          </a:prstGeom>
        </p:spPr>
        <p:txBody>
          <a:bodyPr/>
          <a:lstStyle/>
          <a:p>
            <a:pPr/>
          </a:p>
        </p:txBody>
      </p:sp>
      <p:sp>
        <p:nvSpPr>
          <p:cNvPr id="156" name="Shape 156"/>
          <p:cNvSpPr/>
          <p:nvPr>
            <p:ph type="body" sz="quarter" idx="1"/>
          </p:nvPr>
        </p:nvSpPr>
        <p:spPr>
          <a:prstGeom prst="rect">
            <a:avLst/>
          </a:prstGeom>
        </p:spPr>
        <p:txBody>
          <a:bodyPr/>
          <a:lstStyle/>
          <a:p>
            <a:pPr/>
            <a:r>
              <a:t>Wage replacement value  - Both Volunteer Canada and the In dependant Sector (in the United States) peg the value of a volunteer hour at approximately $30.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Shape 165"/>
          <p:cNvSpPr/>
          <p:nvPr>
            <p:ph type="sldImg"/>
          </p:nvPr>
        </p:nvSpPr>
        <p:spPr>
          <a:prstGeom prst="rect">
            <a:avLst/>
          </a:prstGeom>
        </p:spPr>
        <p:txBody>
          <a:bodyPr/>
          <a:lstStyle/>
          <a:p>
            <a:pPr/>
          </a:p>
        </p:txBody>
      </p:sp>
      <p:sp>
        <p:nvSpPr>
          <p:cNvPr id="166" name="Shape 166"/>
          <p:cNvSpPr/>
          <p:nvPr>
            <p:ph type="body" sz="quarter" idx="1"/>
          </p:nvPr>
        </p:nvSpPr>
        <p:spPr>
          <a:prstGeom prst="rect">
            <a:avLst/>
          </a:prstGeom>
        </p:spPr>
        <p:txBody>
          <a:bodyPr/>
          <a:lstStyle/>
          <a:p>
            <a:pPr/>
            <a:r>
              <a:t>Organization Benefit Value</a:t>
            </a:r>
          </a:p>
          <a:p>
            <a:pPr/>
            <a:r>
              <a:t>Susan CK</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p>
          <a:p>
            <a:pPr/>
            <a:r>
              <a:t>What argument could a senior manager, funder, potential donor give you if you presented the value of the program was was $40,000 per year?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Shape 203"/>
          <p:cNvSpPr/>
          <p:nvPr>
            <p:ph type="sldImg"/>
          </p:nvPr>
        </p:nvSpPr>
        <p:spPr>
          <a:prstGeom prst="rect">
            <a:avLst/>
          </a:prstGeom>
        </p:spPr>
        <p:txBody>
          <a:bodyPr/>
          <a:lstStyle/>
          <a:p>
            <a:pPr/>
          </a:p>
        </p:txBody>
      </p:sp>
      <p:sp>
        <p:nvSpPr>
          <p:cNvPr id="204" name="Shape 204"/>
          <p:cNvSpPr/>
          <p:nvPr>
            <p:ph type="body" sz="quarter" idx="1"/>
          </p:nvPr>
        </p:nvSpPr>
        <p:spPr>
          <a:prstGeom prst="rect">
            <a:avLst/>
          </a:prstGeom>
        </p:spPr>
        <p:txBody>
          <a:bodyPr/>
          <a:lstStyle/>
          <a:p>
            <a:pPr/>
            <a:r>
              <a:t>THIS ONE volunteer did not just donate 3600 worth of her time</a:t>
            </a:r>
          </a:p>
          <a:p>
            <a:pPr/>
            <a:r>
              <a:t>She donated over $12000 with of value to the community</a:t>
            </a:r>
          </a:p>
          <a:p>
            <a:pPr/>
          </a:p>
          <a:p>
            <a:pPr/>
            <a:r>
              <a:rPr sz="2700"/>
              <a:t>POLL 3</a:t>
            </a:r>
          </a:p>
          <a:p>
            <a:pPr/>
          </a:p>
          <a:p>
            <a:pPr/>
            <a:r>
              <a:t>3. What percentage of your volunteer roles involve measurable outputs, for which there could be a comparable market value?</a:t>
            </a:r>
          </a:p>
          <a:p>
            <a:pPr/>
            <a:r>
              <a:t>0-5%</a:t>
            </a:r>
          </a:p>
          <a:p>
            <a:pPr/>
            <a:r>
              <a:t>6-25%</a:t>
            </a:r>
          </a:p>
          <a:p>
            <a:pPr/>
            <a:r>
              <a:t>26-50%</a:t>
            </a:r>
          </a:p>
          <a:p>
            <a:pPr/>
            <a:r>
              <a:t>51-75%</a:t>
            </a:r>
          </a:p>
          <a:p>
            <a:pPr/>
            <a:r>
              <a:t>76-100%</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Shape 210"/>
          <p:cNvSpPr/>
          <p:nvPr>
            <p:ph type="sldImg"/>
          </p:nvPr>
        </p:nvSpPr>
        <p:spPr>
          <a:prstGeom prst="rect">
            <a:avLst/>
          </a:prstGeom>
        </p:spPr>
        <p:txBody>
          <a:bodyPr/>
          <a:lstStyle/>
          <a:p>
            <a:pPr/>
          </a:p>
        </p:txBody>
      </p:sp>
      <p:sp>
        <p:nvSpPr>
          <p:cNvPr id="211" name="Shape 211"/>
          <p:cNvSpPr/>
          <p:nvPr>
            <p:ph type="body" sz="quarter" idx="1"/>
          </p:nvPr>
        </p:nvSpPr>
        <p:spPr>
          <a:prstGeom prst="rect">
            <a:avLst/>
          </a:prstGeom>
        </p:spPr>
        <p:txBody>
          <a:bodyPr/>
          <a:lstStyle/>
          <a:p>
            <a:pPr/>
            <a:r>
              <a:t>THIS ONE volunteer did not just donate 3600 worth of her time</a:t>
            </a:r>
          </a:p>
          <a:p>
            <a:pPr/>
            <a:r>
              <a:t>She donated over $12000 with of value to the community</a:t>
            </a:r>
          </a:p>
          <a:p>
            <a:pPr/>
          </a:p>
          <a:p>
            <a:pPr/>
            <a:r>
              <a:rPr sz="2700"/>
              <a:t>POLL 3</a:t>
            </a:r>
          </a:p>
          <a:p>
            <a:pPr/>
          </a:p>
          <a:p>
            <a:pPr/>
            <a:r>
              <a:t>3. What percentage of your volunteer roles involve measurable outputs, for which there could be a comparable market value?</a:t>
            </a:r>
          </a:p>
          <a:p>
            <a:pPr/>
            <a:r>
              <a:t>0-5%</a:t>
            </a:r>
          </a:p>
          <a:p>
            <a:pPr/>
            <a:r>
              <a:t>6-25%</a:t>
            </a:r>
          </a:p>
          <a:p>
            <a:pPr/>
            <a:r>
              <a:t>26-50%</a:t>
            </a:r>
          </a:p>
          <a:p>
            <a:pPr/>
            <a:r>
              <a:t>51-75%</a:t>
            </a:r>
          </a:p>
          <a:p>
            <a:pPr/>
            <a:r>
              <a:t>76-100%</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a: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Shape 223"/>
          <p:cNvSpPr/>
          <p:nvPr>
            <p:ph type="sldImg"/>
          </p:nvPr>
        </p:nvSpPr>
        <p:spPr>
          <a:prstGeom prst="rect">
            <a:avLst/>
          </a:prstGeom>
        </p:spPr>
        <p:txBody>
          <a:bodyPr/>
          <a:lstStyle/>
          <a:p>
            <a:pPr/>
          </a:p>
        </p:txBody>
      </p:sp>
      <p:sp>
        <p:nvSpPr>
          <p:cNvPr id="224" name="Shape 224"/>
          <p:cNvSpPr/>
          <p:nvPr>
            <p:ph type="body" sz="quarter" idx="1"/>
          </p:nvPr>
        </p:nvSpPr>
        <p:spPr>
          <a:prstGeom prst="rect">
            <a:avLst/>
          </a:prstGeom>
        </p:spPr>
        <p:txBody>
          <a:bodyPr/>
          <a:lstStyle/>
          <a:p>
            <a:pPr>
              <a:defRPr sz="2000"/>
            </a:pPr>
          </a:p>
          <a:p>
            <a:pPr>
              <a:defRPr sz="2000"/>
            </a:pPr>
          </a:p>
          <a:p>
            <a:pPr>
              <a:defRPr sz="2000">
                <a:solidFill>
                  <a:schemeClr val="accent5">
                    <a:hueOff val="-444211"/>
                    <a:satOff val="-14915"/>
                    <a:lumOff val="22857"/>
                  </a:schemeClr>
                </a:solidFill>
              </a:defRPr>
            </a:pPr>
          </a:p>
          <a:p>
            <a:pPr>
              <a:defRPr sz="1500">
                <a:solidFill>
                  <a:srgbClr val="FF2600"/>
                </a:solidFill>
              </a:defRPr>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a:p>
        </p:txBody>
      </p:sp>
      <p:sp>
        <p:nvSpPr>
          <p:cNvPr id="233" name="Shape 233"/>
          <p:cNvSpPr/>
          <p:nvPr>
            <p:ph type="body" sz="quarter" idx="1"/>
          </p:nvPr>
        </p:nvSpPr>
        <p:spPr>
          <a:prstGeom prst="rect">
            <a:avLst/>
          </a:prstGeom>
        </p:spPr>
        <p:txBody>
          <a:bodyPr/>
          <a:lstStyle/>
          <a:p>
            <a:pPr>
              <a:defRPr sz="2000"/>
            </a:pPr>
            <a:r>
              <a:t>Why do we have volunteers in the info booth.</a:t>
            </a:r>
          </a:p>
          <a:p>
            <a:pPr>
              <a:defRPr sz="2000"/>
            </a:pPr>
            <a:r>
              <a:t>It makes it easier for visitors AND</a:t>
            </a:r>
          </a:p>
          <a:p>
            <a:pPr>
              <a:defRPr sz="2000"/>
            </a:pPr>
            <a:r>
              <a:t>reducing the number of time a member of staff get stopped.</a:t>
            </a:r>
          </a:p>
          <a:p>
            <a:pPr>
              <a:defRPr sz="2000"/>
            </a:pPr>
          </a:p>
          <a:p>
            <a:pPr>
              <a:defRPr sz="2000"/>
            </a:pPr>
            <a:r>
              <a:t>Take the volunteers out and have them tally</a:t>
            </a:r>
          </a:p>
          <a:p>
            <a:pPr>
              <a:defRPr sz="2000"/>
            </a:pPr>
            <a:r>
              <a:t>What if people just read the signs</a:t>
            </a:r>
          </a:p>
          <a:p>
            <a:pPr>
              <a:defRPr sz="2000">
                <a:solidFill>
                  <a:schemeClr val="accent5">
                    <a:hueOff val="-444211"/>
                    <a:satOff val="-14915"/>
                    <a:lumOff val="22857"/>
                  </a:schemeClr>
                </a:solidFill>
              </a:defRPr>
            </a:pPr>
          </a:p>
          <a:p>
            <a:pPr>
              <a:defRPr sz="1500">
                <a:solidFill>
                  <a:srgbClr val="FF2600"/>
                </a:solidFill>
              </a:defRPr>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Shape 239"/>
          <p:cNvSpPr/>
          <p:nvPr>
            <p:ph type="sldImg"/>
          </p:nvPr>
        </p:nvSpPr>
        <p:spPr>
          <a:prstGeom prst="rect">
            <a:avLst/>
          </a:prstGeom>
        </p:spPr>
        <p:txBody>
          <a:bodyPr/>
          <a:lstStyle/>
          <a:p>
            <a:pPr/>
          </a:p>
        </p:txBody>
      </p:sp>
      <p:sp>
        <p:nvSpPr>
          <p:cNvPr id="240" name="Shape 240"/>
          <p:cNvSpPr/>
          <p:nvPr>
            <p:ph type="body" sz="quarter" idx="1"/>
          </p:nvPr>
        </p:nvSpPr>
        <p:spPr>
          <a:prstGeom prst="rect">
            <a:avLst/>
          </a:prstGeom>
        </p:spPr>
        <p:txBody>
          <a:bodyPr/>
          <a:lstStyle/>
          <a:p>
            <a:pPr>
              <a:defRPr sz="2000"/>
            </a:pPr>
            <a:r>
              <a:t>What you measure is what you get - ALBERTA EXAMPLE</a:t>
            </a:r>
            <a:br/>
          </a:p>
          <a:p>
            <a:pPr>
              <a:defRPr sz="2000"/>
            </a:pPr>
            <a:r>
              <a:rPr sz="2700"/>
              <a:t>POLL 4</a:t>
            </a:r>
            <a:br/>
            <a:r>
              <a:t>4. Where applicable, how interested do you think your upper management team would be in seeing the value of your volunteer engagement being presented in a similar manner, based on the value of the outputs.</a:t>
            </a:r>
          </a:p>
          <a:p>
            <a:pPr>
              <a:defRPr sz="2000"/>
            </a:pPr>
            <a:r>
              <a:t> </a:t>
            </a:r>
          </a:p>
          <a:p>
            <a:pPr>
              <a:defRPr sz="2000"/>
            </a:pPr>
            <a:r>
              <a:t>Not interested at all</a:t>
            </a:r>
          </a:p>
          <a:p>
            <a:pPr>
              <a:defRPr sz="2000"/>
            </a:pPr>
            <a:r>
              <a:t>Not very interested</a:t>
            </a:r>
          </a:p>
          <a:p>
            <a:pPr>
              <a:defRPr sz="2000"/>
            </a:pPr>
            <a:r>
              <a:t>Somewhat interested</a:t>
            </a:r>
          </a:p>
          <a:p>
            <a:pPr>
              <a:defRPr sz="2000"/>
            </a:pPr>
            <a:r>
              <a:t>Very interested</a:t>
            </a:r>
          </a:p>
          <a:p>
            <a:pPr>
              <a:defRPr sz="2000"/>
            </a:pPr>
          </a:p>
          <a:p>
            <a:pPr>
              <a:defRPr sz="2000">
                <a:solidFill>
                  <a:schemeClr val="accent5">
                    <a:hueOff val="-444211"/>
                    <a:satOff val="-14915"/>
                    <a:lumOff val="22857"/>
                  </a:schemeClr>
                </a:solidFill>
              </a:defRPr>
            </a:pPr>
          </a:p>
          <a:p>
            <a:pPr>
              <a:defRPr sz="1500">
                <a:solidFill>
                  <a:srgbClr val="FF2600"/>
                </a:solidFill>
              </a:defRPr>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 name="Shape 70"/>
          <p:cNvSpPr/>
          <p:nvPr>
            <p:ph type="sldImg"/>
          </p:nvPr>
        </p:nvSpPr>
        <p:spPr>
          <a:prstGeom prst="rect">
            <a:avLst/>
          </a:prstGeom>
        </p:spPr>
        <p:txBody>
          <a:bodyPr/>
          <a:lstStyle/>
          <a:p>
            <a:pPr/>
          </a:p>
        </p:txBody>
      </p:sp>
      <p:sp>
        <p:nvSpPr>
          <p:cNvPr id="71" name="Shape 71"/>
          <p:cNvSpPr/>
          <p:nvPr>
            <p:ph type="body" sz="quarter" idx="1"/>
          </p:nvPr>
        </p:nvSpPr>
        <p:spPr>
          <a:prstGeom prst="rect">
            <a:avLst/>
          </a:prstGeom>
        </p:spPr>
        <p:txBody>
          <a:bodyPr/>
          <a:lstStyle/>
          <a:p>
            <a:pPr/>
            <a:r>
              <a:rPr sz="2700"/>
              <a:t>POLL 1</a:t>
            </a:r>
            <a:endParaRPr sz="2700"/>
          </a:p>
          <a:p>
            <a:pPr/>
            <a:r>
              <a:t>1. If I asked the upper management at your organization which year represents your best year, which would they say?</a:t>
            </a:r>
          </a:p>
          <a:p>
            <a:pPr/>
            <a:r>
              <a:t>2022 </a:t>
            </a:r>
          </a:p>
          <a:p>
            <a:pPr/>
            <a:r>
              <a:t>2021</a:t>
            </a:r>
          </a:p>
          <a:p>
            <a:pPr/>
            <a:r>
              <a:t>2020</a:t>
            </a:r>
          </a:p>
          <a:p>
            <a:pPr/>
            <a:r>
              <a:t>Don’t know</a:t>
            </a:r>
            <a:br/>
          </a:p>
          <a:p>
            <a:pPr/>
          </a:p>
          <a:p>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Shape 246"/>
          <p:cNvSpPr/>
          <p:nvPr>
            <p:ph type="sldImg"/>
          </p:nvPr>
        </p:nvSpPr>
        <p:spPr>
          <a:prstGeom prst="rect">
            <a:avLst/>
          </a:prstGeom>
        </p:spPr>
        <p:txBody>
          <a:bodyPr/>
          <a:lstStyle/>
          <a:p>
            <a:pPr/>
          </a:p>
        </p:txBody>
      </p:sp>
      <p:sp>
        <p:nvSpPr>
          <p:cNvPr id="247" name="Shape 247"/>
          <p:cNvSpPr/>
          <p:nvPr>
            <p:ph type="body" sz="quarter" idx="1"/>
          </p:nvPr>
        </p:nvSpPr>
        <p:spPr>
          <a:prstGeom prst="rect">
            <a:avLst/>
          </a:prstGeom>
        </p:spPr>
        <p:txBody>
          <a:bodyPr/>
          <a:lstStyle/>
          <a:p>
            <a:pPr>
              <a:defRPr sz="2000"/>
            </a:pPr>
            <a:r>
              <a:t>What you measure is what you get - ALBERTA EXAMPLE</a:t>
            </a:r>
            <a:br/>
          </a:p>
          <a:p>
            <a:pPr>
              <a:defRPr sz="2000"/>
            </a:pPr>
            <a:r>
              <a:rPr sz="2700"/>
              <a:t>POLL 4</a:t>
            </a:r>
            <a:br/>
            <a:r>
              <a:t>4. Where applicable, how interested do you think your upper management team would be in seeing the value of your volunteer engagement being presented in a similar manner, based on the value of the outputs.</a:t>
            </a:r>
          </a:p>
          <a:p>
            <a:pPr>
              <a:defRPr sz="2000"/>
            </a:pPr>
            <a:r>
              <a:t> </a:t>
            </a:r>
          </a:p>
          <a:p>
            <a:pPr>
              <a:defRPr sz="2000"/>
            </a:pPr>
            <a:r>
              <a:t>Not interested at all</a:t>
            </a:r>
          </a:p>
          <a:p>
            <a:pPr>
              <a:defRPr sz="2000"/>
            </a:pPr>
            <a:r>
              <a:t>Not very interested</a:t>
            </a:r>
          </a:p>
          <a:p>
            <a:pPr>
              <a:defRPr sz="2000"/>
            </a:pPr>
            <a:r>
              <a:t>Somewhat interested</a:t>
            </a:r>
          </a:p>
          <a:p>
            <a:pPr>
              <a:defRPr sz="2000"/>
            </a:pPr>
            <a:r>
              <a:t>Very interested</a:t>
            </a:r>
          </a:p>
          <a:p>
            <a:pPr>
              <a:defRPr sz="2000"/>
            </a:pPr>
          </a:p>
          <a:p>
            <a:pPr>
              <a:defRPr sz="2000">
                <a:solidFill>
                  <a:schemeClr val="accent5">
                    <a:hueOff val="-444211"/>
                    <a:satOff val="-14915"/>
                    <a:lumOff val="22857"/>
                  </a:schemeClr>
                </a:solidFill>
              </a:defRPr>
            </a:pPr>
          </a:p>
          <a:p>
            <a:pPr>
              <a:defRPr sz="1500">
                <a:solidFill>
                  <a:srgbClr val="FF2600"/>
                </a:solidFill>
              </a:defRPr>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Shape 251"/>
          <p:cNvSpPr/>
          <p:nvPr>
            <p:ph type="sldImg"/>
          </p:nvPr>
        </p:nvSpPr>
        <p:spPr>
          <a:prstGeom prst="rect">
            <a:avLst/>
          </a:prstGeom>
        </p:spPr>
        <p:txBody>
          <a:bodyPr/>
          <a:lstStyle/>
          <a:p>
            <a:pPr/>
          </a:p>
        </p:txBody>
      </p:sp>
      <p:sp>
        <p:nvSpPr>
          <p:cNvPr id="252" name="Shape 252"/>
          <p:cNvSpPr/>
          <p:nvPr>
            <p:ph type="body" sz="quarter" idx="1"/>
          </p:nvPr>
        </p:nvSpPr>
        <p:spPr>
          <a:prstGeom prst="rect">
            <a:avLst/>
          </a:prstGeom>
        </p:spPr>
        <p:txBody>
          <a:bodyPr/>
          <a:lstStyle/>
          <a:p>
            <a:pPr>
              <a:defRPr sz="2000"/>
            </a:pPr>
          </a:p>
          <a:p>
            <a:pPr>
              <a:defRPr sz="2000"/>
            </a:pPr>
          </a:p>
          <a:p>
            <a:pPr>
              <a:defRPr sz="2000">
                <a:solidFill>
                  <a:schemeClr val="accent5">
                    <a:hueOff val="-444211"/>
                    <a:satOff val="-14915"/>
                    <a:lumOff val="22857"/>
                  </a:schemeClr>
                </a:solidFill>
              </a:defRPr>
            </a:pPr>
          </a:p>
          <a:p>
            <a:pPr>
              <a:defRPr sz="1500">
                <a:solidFill>
                  <a:srgbClr val="FF2600"/>
                </a:solidFill>
              </a:defRPr>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p>
            <a:pPr>
              <a:defRPr sz="2000"/>
            </a:pPr>
          </a:p>
          <a:p>
            <a:pPr>
              <a:defRPr sz="2000"/>
            </a:pPr>
          </a:p>
          <a:p>
            <a:pPr>
              <a:defRPr sz="2000">
                <a:solidFill>
                  <a:schemeClr val="accent5">
                    <a:hueOff val="-444211"/>
                    <a:satOff val="-14915"/>
                    <a:lumOff val="22857"/>
                  </a:schemeClr>
                </a:solidFill>
              </a:defRPr>
            </a:pPr>
          </a:p>
          <a:p>
            <a:pPr>
              <a:defRPr sz="1500">
                <a:solidFill>
                  <a:srgbClr val="FF2600"/>
                </a:solidFill>
              </a:defRPr>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a:p>
        </p:txBody>
      </p:sp>
      <p:sp>
        <p:nvSpPr>
          <p:cNvPr id="271" name="Shape 271"/>
          <p:cNvSpPr/>
          <p:nvPr>
            <p:ph type="body" sz="quarter" idx="1"/>
          </p:nvPr>
        </p:nvSpPr>
        <p:spPr>
          <a:prstGeom prst="rect">
            <a:avLst/>
          </a:prstGeom>
        </p:spPr>
        <p:txBody>
          <a:bodyPr/>
          <a:lstStyle/>
          <a:p>
            <a:pPr>
              <a:defRPr sz="2000"/>
            </a:pPr>
          </a:p>
          <a:p>
            <a:pPr>
              <a:defRPr sz="2000"/>
            </a:pPr>
          </a:p>
          <a:p>
            <a:pPr>
              <a:defRPr sz="2000">
                <a:solidFill>
                  <a:schemeClr val="accent5">
                    <a:hueOff val="-444211"/>
                    <a:satOff val="-14915"/>
                    <a:lumOff val="22857"/>
                  </a:schemeClr>
                </a:solidFill>
              </a:defRPr>
            </a:pPr>
          </a:p>
          <a:p>
            <a:pPr>
              <a:defRPr sz="1500">
                <a:solidFill>
                  <a:srgbClr val="FF2600"/>
                </a:solidFill>
              </a:defRPr>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Shape 278"/>
          <p:cNvSpPr/>
          <p:nvPr>
            <p:ph type="sldImg"/>
          </p:nvPr>
        </p:nvSpPr>
        <p:spPr>
          <a:prstGeom prst="rect">
            <a:avLst/>
          </a:prstGeom>
        </p:spPr>
        <p:txBody>
          <a:bodyPr/>
          <a:lstStyle/>
          <a:p>
            <a:pPr/>
          </a:p>
        </p:txBody>
      </p:sp>
      <p:sp>
        <p:nvSpPr>
          <p:cNvPr id="279" name="Shape 279"/>
          <p:cNvSpPr/>
          <p:nvPr>
            <p:ph type="body" sz="quarter" idx="1"/>
          </p:nvPr>
        </p:nvSpPr>
        <p:spPr>
          <a:prstGeom prst="rect">
            <a:avLst/>
          </a:prstGeom>
        </p:spPr>
        <p:txBody>
          <a:bodyPr/>
          <a:lstStyle/>
          <a:p>
            <a:pPr/>
            <a:r>
              <a:t>How’s that for a compelling argument to get a $100,000 grant for the government in support of your volunteer engagement efforts?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Shape 288"/>
          <p:cNvSpPr/>
          <p:nvPr>
            <p:ph type="sldImg"/>
          </p:nvPr>
        </p:nvSpPr>
        <p:spPr>
          <a:prstGeom prst="rect">
            <a:avLst/>
          </a:prstGeom>
        </p:spPr>
        <p:txBody>
          <a:bodyPr/>
          <a:lstStyle/>
          <a:p>
            <a:pPr/>
          </a:p>
        </p:txBody>
      </p:sp>
      <p:sp>
        <p:nvSpPr>
          <p:cNvPr id="289" name="Shape 289"/>
          <p:cNvSpPr/>
          <p:nvPr>
            <p:ph type="body" sz="quarter" idx="1"/>
          </p:nvPr>
        </p:nvSpPr>
        <p:spPr>
          <a:prstGeom prst="rect">
            <a:avLst/>
          </a:prstGeom>
        </p:spPr>
        <p:txBody>
          <a:bodyPr/>
          <a:lstStyle/>
          <a:p>
            <a:pPr/>
            <a:r>
              <a:rPr b="1" sz="1900"/>
              <a:t>For reporting value to the community, focus on OUTPUTS rather than inputs.</a:t>
            </a:r>
            <a:br/>
          </a:p>
          <a:p>
            <a:pPr>
              <a:buClr>
                <a:srgbClr val="000000"/>
              </a:buClr>
              <a:defRPr b="1" sz="2100"/>
            </a:pPr>
          </a:p>
          <a:p>
            <a:pPr>
              <a:buClr>
                <a:srgbClr val="000000"/>
              </a:buClr>
              <a:defRPr sz="2000"/>
            </a:pPr>
          </a:p>
          <a:p>
            <a:pPr>
              <a:buClr>
                <a:srgbClr val="000000"/>
              </a:buClr>
              <a:defRPr sz="2000"/>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Shape 300"/>
          <p:cNvSpPr/>
          <p:nvPr>
            <p:ph type="sldImg"/>
          </p:nvPr>
        </p:nvSpPr>
        <p:spPr>
          <a:prstGeom prst="rect">
            <a:avLst/>
          </a:prstGeom>
        </p:spPr>
        <p:txBody>
          <a:bodyPr/>
          <a:lstStyle/>
          <a:p>
            <a:pPr/>
          </a:p>
        </p:txBody>
      </p:sp>
      <p:sp>
        <p:nvSpPr>
          <p:cNvPr id="301" name="Shape 301"/>
          <p:cNvSpPr/>
          <p:nvPr>
            <p:ph type="body" sz="quarter" idx="1"/>
          </p:nvPr>
        </p:nvSpPr>
        <p:spPr>
          <a:prstGeom prst="rect">
            <a:avLst/>
          </a:prstGeom>
        </p:spPr>
        <p:txBody>
          <a:bodyPr/>
          <a:lstStyle/>
          <a:p>
            <a:pPr/>
            <a:b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Shape 312"/>
          <p:cNvSpPr/>
          <p:nvPr>
            <p:ph type="sldImg"/>
          </p:nvPr>
        </p:nvSpPr>
        <p:spPr>
          <a:prstGeom prst="rect">
            <a:avLst/>
          </a:prstGeom>
        </p:spPr>
        <p:txBody>
          <a:bodyPr/>
          <a:lstStyle/>
          <a:p>
            <a:pPr/>
          </a:p>
        </p:txBody>
      </p:sp>
      <p:sp>
        <p:nvSpPr>
          <p:cNvPr id="313" name="Shape 313"/>
          <p:cNvSpPr/>
          <p:nvPr>
            <p:ph type="body" sz="quarter" idx="1"/>
          </p:nvPr>
        </p:nvSpPr>
        <p:spPr>
          <a:prstGeom prst="rect">
            <a:avLst/>
          </a:prstGeom>
        </p:spPr>
        <p:txBody>
          <a:bodyPr/>
          <a:lstStyle/>
          <a:p>
            <a:pPr/>
            <a:br/>
            <a:r>
              <a:t>RE-state the poll results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Shape 321"/>
          <p:cNvSpPr/>
          <p:nvPr>
            <p:ph type="sldImg"/>
          </p:nvPr>
        </p:nvSpPr>
        <p:spPr>
          <a:prstGeom prst="rect">
            <a:avLst/>
          </a:prstGeom>
        </p:spPr>
        <p:txBody>
          <a:bodyPr/>
          <a:lstStyle/>
          <a:p>
            <a:pPr/>
          </a:p>
        </p:txBody>
      </p:sp>
      <p:sp>
        <p:nvSpPr>
          <p:cNvPr id="322" name="Shape 322"/>
          <p:cNvSpPr/>
          <p:nvPr>
            <p:ph type="body" sz="quarter" idx="1"/>
          </p:nvPr>
        </p:nvSpPr>
        <p:spPr>
          <a:prstGeom prst="rect">
            <a:avLst/>
          </a:prstGeom>
        </p:spPr>
        <p:txBody>
          <a:bodyPr/>
          <a:lstStyle/>
          <a:p>
            <a:pPr/>
            <a:b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Shape 365"/>
          <p:cNvSpPr/>
          <p:nvPr>
            <p:ph type="sldImg"/>
          </p:nvPr>
        </p:nvSpPr>
        <p:spPr>
          <a:prstGeom prst="rect">
            <a:avLst/>
          </a:prstGeom>
        </p:spPr>
        <p:txBody>
          <a:bodyPr/>
          <a:lstStyle/>
          <a:p>
            <a:pPr/>
          </a:p>
        </p:txBody>
      </p:sp>
      <p:sp>
        <p:nvSpPr>
          <p:cNvPr id="366" name="Shape 366"/>
          <p:cNvSpPr/>
          <p:nvPr>
            <p:ph type="body" sz="quarter" idx="1"/>
          </p:nvPr>
        </p:nvSpPr>
        <p:spPr>
          <a:prstGeom prst="rect">
            <a:avLst/>
          </a:prstGeom>
        </p:spPr>
        <p:txBody>
          <a:bodyPr/>
          <a:lstStyle>
            <a:lvl1pPr defTabSz="457200">
              <a:lnSpc>
                <a:spcPct val="117999"/>
              </a:lnSpc>
              <a:defRPr sz="2200">
                <a:uFillTx/>
                <a:latin typeface="Helvetica Neue"/>
                <a:ea typeface="Helvetica Neue"/>
                <a:cs typeface="Helvetica Neue"/>
                <a:sym typeface="Helvetica Neue"/>
              </a:defRPr>
            </a:lvl1pPr>
          </a:lstStyle>
          <a:p>
            <a:pPr/>
            <a:r>
              <a:t>There is what is know as an opportunity cost associated with our volunteer placements that get uncovered when we look beyond the simple hours reporting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 name="Shape 77"/>
          <p:cNvSpPr/>
          <p:nvPr>
            <p:ph type="sldImg"/>
          </p:nvPr>
        </p:nvSpPr>
        <p:spPr>
          <a:prstGeom prst="rect">
            <a:avLst/>
          </a:prstGeom>
        </p:spPr>
        <p:txBody>
          <a:bodyPr/>
          <a:lstStyle/>
          <a:p>
            <a:pPr/>
          </a:p>
        </p:txBody>
      </p:sp>
      <p:sp>
        <p:nvSpPr>
          <p:cNvPr id="78" name="Shape 78"/>
          <p:cNvSpPr/>
          <p:nvPr>
            <p:ph type="body" sz="quarter" idx="1"/>
          </p:nvPr>
        </p:nvSpPr>
        <p:spPr>
          <a:prstGeom prst="rect">
            <a:avLst/>
          </a:prstGeom>
        </p:spPr>
        <p:txBody>
          <a:bodyPr/>
          <a:lstStyle/>
          <a:p>
            <a:pPr/>
            <a:r>
              <a:rPr sz="2700"/>
              <a:t>POLL 1</a:t>
            </a:r>
            <a:endParaRPr sz="2700"/>
          </a:p>
          <a:p>
            <a:pPr/>
            <a:r>
              <a:t>1. If I asked the upper management at your organization which year represents your best year, which would they say?</a:t>
            </a:r>
          </a:p>
          <a:p>
            <a:pPr/>
            <a:r>
              <a:t>2022 </a:t>
            </a:r>
          </a:p>
          <a:p>
            <a:pPr/>
            <a:r>
              <a:t>2021</a:t>
            </a:r>
          </a:p>
          <a:p>
            <a:pPr/>
            <a:r>
              <a:t>2020</a:t>
            </a:r>
          </a:p>
          <a:p>
            <a:pPr/>
            <a:r>
              <a:t>Don’t know</a:t>
            </a:r>
            <a:br/>
          </a:p>
          <a:p>
            <a:pPr/>
          </a:p>
          <a:p>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Shape 388"/>
          <p:cNvSpPr/>
          <p:nvPr>
            <p:ph type="sldImg"/>
          </p:nvPr>
        </p:nvSpPr>
        <p:spPr>
          <a:prstGeom prst="rect">
            <a:avLst/>
          </a:prstGeom>
        </p:spPr>
        <p:txBody>
          <a:bodyPr/>
          <a:lstStyle/>
          <a:p>
            <a:pPr/>
          </a:p>
        </p:txBody>
      </p:sp>
      <p:sp>
        <p:nvSpPr>
          <p:cNvPr id="389" name="Shape 389"/>
          <p:cNvSpPr/>
          <p:nvPr>
            <p:ph type="body" sz="quarter" idx="1"/>
          </p:nvPr>
        </p:nvSpPr>
        <p:spPr>
          <a:prstGeom prst="rect">
            <a:avLst/>
          </a:prstGeom>
        </p:spPr>
        <p:txBody>
          <a:bodyPr/>
          <a:lstStyle/>
          <a:p>
            <a:pPr/>
            <a:br/>
            <a:r>
              <a:t>TO demonstrate how out of sync this is with the notion of of us recognizing the value of someone’s time…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Shape 396"/>
          <p:cNvSpPr/>
          <p:nvPr>
            <p:ph type="sldImg"/>
          </p:nvPr>
        </p:nvSpPr>
        <p:spPr>
          <a:prstGeom prst="rect">
            <a:avLst/>
          </a:prstGeom>
        </p:spPr>
        <p:txBody>
          <a:bodyPr/>
          <a:lstStyle/>
          <a:p>
            <a:pPr/>
          </a:p>
        </p:txBody>
      </p:sp>
      <p:sp>
        <p:nvSpPr>
          <p:cNvPr id="397" name="Shape 397"/>
          <p:cNvSpPr/>
          <p:nvPr>
            <p:ph type="body" sz="quarter" idx="1"/>
          </p:nvPr>
        </p:nvSpPr>
        <p:spPr>
          <a:prstGeom prst="rect">
            <a:avLst/>
          </a:prstGeom>
        </p:spPr>
        <p:txBody>
          <a:bodyPr/>
          <a:lstStyle/>
          <a:p>
            <a:pPr/>
            <a:b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Shape 450"/>
          <p:cNvSpPr/>
          <p:nvPr>
            <p:ph type="sldImg"/>
          </p:nvPr>
        </p:nvSpPr>
        <p:spPr>
          <a:prstGeom prst="rect">
            <a:avLst/>
          </a:prstGeom>
        </p:spPr>
        <p:txBody>
          <a:bodyPr/>
          <a:lstStyle/>
          <a:p>
            <a:pPr/>
          </a:p>
        </p:txBody>
      </p:sp>
      <p:sp>
        <p:nvSpPr>
          <p:cNvPr id="451" name="Shape 451"/>
          <p:cNvSpPr/>
          <p:nvPr>
            <p:ph type="body" sz="quarter" idx="1"/>
          </p:nvPr>
        </p:nvSpPr>
        <p:spPr>
          <a:prstGeom prst="rect">
            <a:avLst/>
          </a:prstGeom>
        </p:spPr>
        <p:txBody>
          <a:bodyPr/>
          <a:lstStyle/>
          <a:p>
            <a:pPr>
              <a:defRPr sz="2000"/>
            </a:pPr>
            <a:r>
              <a:t>over 3 a hour shift traffic dies off after the first two hours - redo your schedule so that two people are on 12-2 and only two on 2 on 2-3 - That would reduce hours and keep the beneficial value to the hospital the same</a:t>
            </a:r>
            <a:br/>
            <a:br/>
            <a:r>
              <a:t>One person leave the desk</a:t>
            </a:r>
          </a:p>
          <a:p>
            <a:pPr>
              <a:defRPr sz="2000"/>
            </a:pPr>
          </a:p>
          <a:p>
            <a:pPr>
              <a:defRPr sz="2000"/>
            </a:pPr>
            <a:r>
              <a:t>5. In what percentage of your volunteer rolls MIGHT there be an opportunity to reduce the volunteer hours while keeping the beneficial value the same, or keep the hours the same but enable the volunteer to be able to accomplish more in the time they contribute?</a:t>
            </a:r>
          </a:p>
          <a:p>
            <a:pPr>
              <a:defRPr sz="2000"/>
            </a:pPr>
            <a:r>
              <a:t>0-5%</a:t>
            </a:r>
          </a:p>
          <a:p>
            <a:pPr>
              <a:defRPr sz="2000"/>
            </a:pPr>
            <a:r>
              <a:t>6-25%</a:t>
            </a:r>
          </a:p>
          <a:p>
            <a:pPr>
              <a:defRPr sz="2000"/>
            </a:pPr>
            <a:r>
              <a:t>26-50%</a:t>
            </a:r>
          </a:p>
          <a:p>
            <a:pPr>
              <a:defRPr sz="2000"/>
            </a:pPr>
            <a:r>
              <a:t>51-75%</a:t>
            </a:r>
          </a:p>
          <a:p>
            <a:pPr>
              <a:defRPr sz="2000"/>
            </a:pPr>
            <a:r>
              <a:t>76-100%</a:t>
            </a:r>
            <a:br/>
          </a:p>
          <a:p>
            <a:pPr>
              <a:defRPr sz="2000">
                <a:solidFill>
                  <a:schemeClr val="accent5">
                    <a:hueOff val="-444211"/>
                    <a:satOff val="-14915"/>
                    <a:lumOff val="22857"/>
                  </a:schemeClr>
                </a:solidFill>
              </a:defRPr>
            </a:pPr>
          </a:p>
          <a:p>
            <a:pPr>
              <a:defRPr sz="1500">
                <a:solidFill>
                  <a:srgbClr val="FF2600"/>
                </a:solidFill>
              </a:defRPr>
            </a:p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Shape 456"/>
          <p:cNvSpPr/>
          <p:nvPr>
            <p:ph type="sldImg"/>
          </p:nvPr>
        </p:nvSpPr>
        <p:spPr>
          <a:prstGeom prst="rect">
            <a:avLst/>
          </a:prstGeom>
        </p:spPr>
        <p:txBody>
          <a:bodyPr/>
          <a:lstStyle/>
          <a:p>
            <a:pPr/>
          </a:p>
        </p:txBody>
      </p:sp>
      <p:sp>
        <p:nvSpPr>
          <p:cNvPr id="457" name="Shape 457"/>
          <p:cNvSpPr/>
          <p:nvPr>
            <p:ph type="body" sz="quarter" idx="1"/>
          </p:nvPr>
        </p:nvSpPr>
        <p:spPr>
          <a:prstGeom prst="rect">
            <a:avLst/>
          </a:prstGeom>
        </p:spPr>
        <p:txBody>
          <a:bodyPr/>
          <a:lstStyle/>
          <a:p>
            <a:pPr/>
            <a:r>
              <a:t>For reporting value to the community, focus on OUTPUTS rather than inputs.</a:t>
            </a:r>
            <a:br/>
          </a:p>
          <a:p>
            <a:pPr>
              <a:defRPr b="1" sz="2100"/>
            </a:pPr>
            <a:r>
              <a:t>Treat volunteer time as something you SPEND.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Shape 468"/>
          <p:cNvSpPr/>
          <p:nvPr>
            <p:ph type="sldImg"/>
          </p:nvPr>
        </p:nvSpPr>
        <p:spPr>
          <a:prstGeom prst="rect">
            <a:avLst/>
          </a:prstGeom>
        </p:spPr>
        <p:txBody>
          <a:bodyPr/>
          <a:lstStyle/>
          <a:p>
            <a:pPr/>
          </a:p>
        </p:txBody>
      </p:sp>
      <p:sp>
        <p:nvSpPr>
          <p:cNvPr id="469" name="Shape 469"/>
          <p:cNvSpPr/>
          <p:nvPr>
            <p:ph type="body" sz="quarter" idx="1"/>
          </p:nvPr>
        </p:nvSpPr>
        <p:spPr>
          <a:prstGeom prst="rect">
            <a:avLst/>
          </a:prstGeom>
        </p:spPr>
        <p:txBody>
          <a:bodyPr/>
          <a:lstStyle/>
          <a:p>
            <a:pPr/>
            <a:endParaRPr sz="2200"/>
          </a:p>
          <a:p>
            <a:pPr/>
            <a:endParaRPr sz="2200"/>
          </a:p>
          <a:p>
            <a:pPr/>
            <a:r>
              <a:rPr sz="2200"/>
              <a:t>TO put it another way, most organizations do not exist to engage volunteers., they exist to accomplish a mission they engage volunteer to help accomplish that mission. As such, as much a possible, it’s the contribution to the missions that we should be measuring and reporting.</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Shape 476"/>
          <p:cNvSpPr/>
          <p:nvPr>
            <p:ph type="sldImg"/>
          </p:nvPr>
        </p:nvSpPr>
        <p:spPr>
          <a:prstGeom prst="rect">
            <a:avLst/>
          </a:prstGeom>
        </p:spPr>
        <p:txBody>
          <a:bodyPr/>
          <a:lstStyle/>
          <a:p>
            <a:pPr/>
          </a:p>
        </p:txBody>
      </p:sp>
      <p:sp>
        <p:nvSpPr>
          <p:cNvPr id="477" name="Shape 477"/>
          <p:cNvSpPr/>
          <p:nvPr>
            <p:ph type="body" sz="quarter" idx="1"/>
          </p:nvPr>
        </p:nvSpPr>
        <p:spPr>
          <a:prstGeom prst="rect">
            <a:avLst/>
          </a:prstGeom>
        </p:spPr>
        <p:txBody>
          <a:bodyPr/>
          <a:lstStyle/>
          <a:p>
            <a:pPr/>
            <a:b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5" name="Shape 505"/>
          <p:cNvSpPr/>
          <p:nvPr>
            <p:ph type="sldImg"/>
          </p:nvPr>
        </p:nvSpPr>
        <p:spPr>
          <a:prstGeom prst="rect">
            <a:avLst/>
          </a:prstGeom>
        </p:spPr>
        <p:txBody>
          <a:bodyPr/>
          <a:lstStyle/>
          <a:p>
            <a:pPr/>
          </a:p>
        </p:txBody>
      </p:sp>
      <p:sp>
        <p:nvSpPr>
          <p:cNvPr id="506" name="Shape 506"/>
          <p:cNvSpPr/>
          <p:nvPr>
            <p:ph type="body" sz="quarter" idx="1"/>
          </p:nvPr>
        </p:nvSpPr>
        <p:spPr>
          <a:prstGeom prst="rect">
            <a:avLst/>
          </a:prstGeom>
        </p:spPr>
        <p:txBody>
          <a:bodyPr/>
          <a:lstStyle/>
          <a:p>
            <a:pPr/>
            <a:r>
              <a:t>Wage replacement value  - The Current Estimated National Value of Each Volunteer Hour Is $29.95</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9" name="Shape 529"/>
          <p:cNvSpPr/>
          <p:nvPr>
            <p:ph type="sldImg"/>
          </p:nvPr>
        </p:nvSpPr>
        <p:spPr>
          <a:prstGeom prst="rect">
            <a:avLst/>
          </a:prstGeom>
        </p:spPr>
        <p:txBody>
          <a:bodyPr/>
          <a:lstStyle/>
          <a:p>
            <a:pPr/>
          </a:p>
        </p:txBody>
      </p:sp>
      <p:sp>
        <p:nvSpPr>
          <p:cNvPr id="530" name="Shape 530"/>
          <p:cNvSpPr/>
          <p:nvPr>
            <p:ph type="body" sz="quarter" idx="1"/>
          </p:nvPr>
        </p:nvSpPr>
        <p:spPr>
          <a:prstGeom prst="rect">
            <a:avLst/>
          </a:prstGeom>
        </p:spPr>
        <p:txBody>
          <a:bodyPr/>
          <a:lstStyle/>
          <a:p>
            <a:pPr>
              <a:defRPr sz="2000"/>
            </a:pPr>
            <a:r>
              <a:t>Poll 4</a:t>
            </a:r>
          </a:p>
          <a:p>
            <a:pPr>
              <a:defRPr sz="2000"/>
            </a:pPr>
          </a:p>
          <a:p>
            <a:pPr>
              <a:defRPr sz="2000">
                <a:solidFill>
                  <a:schemeClr val="accent5">
                    <a:hueOff val="-444211"/>
                    <a:satOff val="-14915"/>
                    <a:lumOff val="22857"/>
                  </a:schemeClr>
                </a:solidFill>
              </a:defRPr>
            </a:pPr>
          </a:p>
          <a:p>
            <a:pPr>
              <a:defRPr sz="1500">
                <a:solidFill>
                  <a:srgbClr val="FF2600"/>
                </a:solidFill>
              </a:defRPr>
            </a:p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Shape 538"/>
          <p:cNvSpPr/>
          <p:nvPr>
            <p:ph type="sldImg"/>
          </p:nvPr>
        </p:nvSpPr>
        <p:spPr>
          <a:prstGeom prst="rect">
            <a:avLst/>
          </a:prstGeom>
        </p:spPr>
        <p:txBody>
          <a:bodyPr/>
          <a:lstStyle/>
          <a:p>
            <a:pPr/>
          </a:p>
        </p:txBody>
      </p:sp>
      <p:sp>
        <p:nvSpPr>
          <p:cNvPr id="539" name="Shape 539"/>
          <p:cNvSpPr/>
          <p:nvPr>
            <p:ph type="body" sz="quarter" idx="1"/>
          </p:nvPr>
        </p:nvSpPr>
        <p:spPr>
          <a:prstGeom prst="rect">
            <a:avLst/>
          </a:prstGeom>
        </p:spPr>
        <p:txBody>
          <a:bodyPr/>
          <a:lstStyle/>
          <a:p>
            <a:pPr>
              <a:defRPr sz="2000"/>
            </a:pPr>
            <a:r>
              <a:t>Poll 4</a:t>
            </a:r>
          </a:p>
          <a:p>
            <a:pPr>
              <a:defRPr sz="2000"/>
            </a:pPr>
          </a:p>
          <a:p>
            <a:pPr>
              <a:defRPr sz="2000">
                <a:solidFill>
                  <a:schemeClr val="accent5">
                    <a:hueOff val="-444211"/>
                    <a:satOff val="-14915"/>
                    <a:lumOff val="22857"/>
                  </a:schemeClr>
                </a:solidFill>
              </a:defRPr>
            </a:pPr>
          </a:p>
          <a:p>
            <a:pPr>
              <a:defRPr sz="1500">
                <a:solidFill>
                  <a:srgbClr val="FF2600"/>
                </a:solidFill>
              </a:defRPr>
            </a:p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6" name="Shape 546"/>
          <p:cNvSpPr/>
          <p:nvPr>
            <p:ph type="sldImg"/>
          </p:nvPr>
        </p:nvSpPr>
        <p:spPr>
          <a:prstGeom prst="rect">
            <a:avLst/>
          </a:prstGeom>
        </p:spPr>
        <p:txBody>
          <a:bodyPr/>
          <a:lstStyle/>
          <a:p>
            <a:pPr/>
          </a:p>
        </p:txBody>
      </p:sp>
      <p:sp>
        <p:nvSpPr>
          <p:cNvPr id="547" name="Shape 547"/>
          <p:cNvSpPr/>
          <p:nvPr>
            <p:ph type="body" sz="quarter" idx="1"/>
          </p:nvPr>
        </p:nvSpPr>
        <p:spPr>
          <a:prstGeom prst="rect">
            <a:avLst/>
          </a:prstGeom>
        </p:spPr>
        <p:txBody>
          <a:bodyPr/>
          <a:lstStyle/>
          <a:p>
            <a:pPr>
              <a:defRPr sz="2000"/>
            </a:pPr>
            <a:r>
              <a:t>Poll 4</a:t>
            </a:r>
          </a:p>
          <a:p>
            <a:pPr>
              <a:defRPr sz="2000"/>
            </a:pPr>
          </a:p>
          <a:p>
            <a:pPr>
              <a:defRPr sz="2000">
                <a:solidFill>
                  <a:schemeClr val="accent5">
                    <a:hueOff val="-444211"/>
                    <a:satOff val="-14915"/>
                    <a:lumOff val="22857"/>
                  </a:schemeClr>
                </a:solidFill>
              </a:defRPr>
            </a:pPr>
          </a:p>
          <a:p>
            <a:pPr>
              <a:defRPr sz="1500">
                <a:solidFill>
                  <a:srgbClr val="FF2600"/>
                </a:solidFill>
              </a:defRPr>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 name="Shape 85"/>
          <p:cNvSpPr/>
          <p:nvPr>
            <p:ph type="sldImg"/>
          </p:nvPr>
        </p:nvSpPr>
        <p:spPr>
          <a:prstGeom prst="rect">
            <a:avLst/>
          </a:prstGeom>
        </p:spPr>
        <p:txBody>
          <a:bodyPr/>
          <a:lstStyle/>
          <a:p>
            <a:pPr/>
          </a:p>
        </p:txBody>
      </p:sp>
      <p:sp>
        <p:nvSpPr>
          <p:cNvPr id="86" name="Shape 86"/>
          <p:cNvSpPr/>
          <p:nvPr>
            <p:ph type="body" sz="quarter" idx="1"/>
          </p:nvPr>
        </p:nvSpPr>
        <p:spPr>
          <a:prstGeom prst="rect">
            <a:avLst/>
          </a:prstGeom>
        </p:spPr>
        <p:txBody>
          <a:bodyPr/>
          <a:lstStyle/>
          <a:p>
            <a:pPr/>
            <a:b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4" name="Shape 554"/>
          <p:cNvSpPr/>
          <p:nvPr>
            <p:ph type="sldImg"/>
          </p:nvPr>
        </p:nvSpPr>
        <p:spPr>
          <a:prstGeom prst="rect">
            <a:avLst/>
          </a:prstGeom>
        </p:spPr>
        <p:txBody>
          <a:bodyPr/>
          <a:lstStyle/>
          <a:p>
            <a:pPr/>
          </a:p>
        </p:txBody>
      </p:sp>
      <p:sp>
        <p:nvSpPr>
          <p:cNvPr id="555" name="Shape 555"/>
          <p:cNvSpPr/>
          <p:nvPr>
            <p:ph type="body" sz="quarter" idx="1"/>
          </p:nvPr>
        </p:nvSpPr>
        <p:spPr>
          <a:prstGeom prst="rect">
            <a:avLst/>
          </a:prstGeom>
        </p:spPr>
        <p:txBody>
          <a:bodyPr/>
          <a:lstStyle/>
          <a:p>
            <a:pPr>
              <a:defRPr sz="2000"/>
            </a:pPr>
            <a:r>
              <a:t>Poll 4</a:t>
            </a:r>
          </a:p>
          <a:p>
            <a:pPr>
              <a:defRPr sz="2000"/>
            </a:pPr>
          </a:p>
          <a:p>
            <a:pPr>
              <a:defRPr sz="2000">
                <a:solidFill>
                  <a:schemeClr val="accent5">
                    <a:hueOff val="-444211"/>
                    <a:satOff val="-14915"/>
                    <a:lumOff val="22857"/>
                  </a:schemeClr>
                </a:solidFill>
              </a:defRPr>
            </a:pPr>
          </a:p>
          <a:p>
            <a:pPr>
              <a:defRPr sz="1500">
                <a:solidFill>
                  <a:srgbClr val="FF2600"/>
                </a:solidFill>
              </a:defRPr>
            </a:p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0" name="Shape 560"/>
          <p:cNvSpPr/>
          <p:nvPr>
            <p:ph type="sldImg"/>
          </p:nvPr>
        </p:nvSpPr>
        <p:spPr>
          <a:prstGeom prst="rect">
            <a:avLst/>
          </a:prstGeom>
        </p:spPr>
        <p:txBody>
          <a:bodyPr/>
          <a:lstStyle/>
          <a:p>
            <a:pPr/>
          </a:p>
        </p:txBody>
      </p:sp>
      <p:sp>
        <p:nvSpPr>
          <p:cNvPr id="561" name="Shape 561"/>
          <p:cNvSpPr/>
          <p:nvPr>
            <p:ph type="body" sz="quarter" idx="1"/>
          </p:nvPr>
        </p:nvSpPr>
        <p:spPr>
          <a:prstGeom prst="rect">
            <a:avLst/>
          </a:prstGeom>
        </p:spPr>
        <p:txBody>
          <a:bodyPr/>
          <a:lstStyle/>
          <a:p>
            <a:pPr/>
            <a:r>
              <a:t> The beneficial value to the community is more accurately reported as the output of volunteer activity rather than the input of volunteer hours.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Shape 569"/>
          <p:cNvSpPr/>
          <p:nvPr>
            <p:ph type="sldImg"/>
          </p:nvPr>
        </p:nvSpPr>
        <p:spPr>
          <a:prstGeom prst="rect">
            <a:avLst/>
          </a:prstGeom>
        </p:spPr>
        <p:txBody>
          <a:bodyPr/>
          <a:lstStyle/>
          <a:p>
            <a:pPr/>
          </a:p>
        </p:txBody>
      </p:sp>
      <p:sp>
        <p:nvSpPr>
          <p:cNvPr id="570" name="Shape 570"/>
          <p:cNvSpPr/>
          <p:nvPr>
            <p:ph type="body" sz="quarter" idx="1"/>
          </p:nvPr>
        </p:nvSpPr>
        <p:spPr>
          <a:prstGeom prst="rect">
            <a:avLst/>
          </a:prstGeom>
        </p:spPr>
        <p:txBody>
          <a:bodyPr/>
          <a:lstStyle/>
          <a:p>
            <a:pPr/>
            <a:b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Shape 575"/>
          <p:cNvSpPr/>
          <p:nvPr>
            <p:ph type="sldImg"/>
          </p:nvPr>
        </p:nvSpPr>
        <p:spPr>
          <a:prstGeom prst="rect">
            <a:avLst/>
          </a:prstGeom>
        </p:spPr>
        <p:txBody>
          <a:bodyPr/>
          <a:lstStyle/>
          <a:p>
            <a:pPr/>
          </a:p>
        </p:txBody>
      </p:sp>
      <p:sp>
        <p:nvSpPr>
          <p:cNvPr id="576" name="Shape 576"/>
          <p:cNvSpPr/>
          <p:nvPr>
            <p:ph type="body" sz="quarter" idx="1"/>
          </p:nvPr>
        </p:nvSpPr>
        <p:spPr>
          <a:prstGeom prst="rect">
            <a:avLst/>
          </a:prstGeom>
        </p:spPr>
        <p:txBody>
          <a:bodyPr/>
          <a:lstStyle/>
          <a:p>
            <a:pPr>
              <a:buClr>
                <a:srgbClr val="000000"/>
              </a:buClr>
              <a:defRPr sz="2000"/>
            </a:pPr>
          </a:p>
          <a:p>
            <a:pPr>
              <a:buClr>
                <a:srgbClr val="000000"/>
              </a:buClr>
              <a:defRPr sz="2000"/>
            </a:pPr>
          </a:p>
          <a:p>
            <a:pPr>
              <a:buClr>
                <a:srgbClr val="000000"/>
              </a:buClr>
              <a:defRPr sz="2000"/>
            </a:p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1" name="Shape 581"/>
          <p:cNvSpPr/>
          <p:nvPr>
            <p:ph type="sldImg"/>
          </p:nvPr>
        </p:nvSpPr>
        <p:spPr>
          <a:prstGeom prst="rect">
            <a:avLst/>
          </a:prstGeom>
        </p:spPr>
        <p:txBody>
          <a:bodyPr/>
          <a:lstStyle/>
          <a:p>
            <a:pPr/>
          </a:p>
        </p:txBody>
      </p:sp>
      <p:sp>
        <p:nvSpPr>
          <p:cNvPr id="582" name="Shape 582"/>
          <p:cNvSpPr/>
          <p:nvPr>
            <p:ph type="body" sz="quarter" idx="1"/>
          </p:nvPr>
        </p:nvSpPr>
        <p:spPr>
          <a:prstGeom prst="rect">
            <a:avLst/>
          </a:prstGeom>
        </p:spPr>
        <p:txBody>
          <a:bodyPr/>
          <a:lstStyle/>
          <a:p>
            <a:pPr>
              <a:buClr>
                <a:srgbClr val="000000"/>
              </a:buClr>
              <a:defRPr sz="2000"/>
            </a:pPr>
          </a:p>
          <a:p>
            <a:pPr>
              <a:buClr>
                <a:srgbClr val="000000"/>
              </a:buClr>
              <a:defRPr sz="2000"/>
            </a:pPr>
          </a:p>
          <a:p>
            <a:pPr>
              <a:buClr>
                <a:srgbClr val="000000"/>
              </a:buClr>
              <a:defRPr sz="2000"/>
            </a:p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Shape 589"/>
          <p:cNvSpPr/>
          <p:nvPr>
            <p:ph type="sldImg"/>
          </p:nvPr>
        </p:nvSpPr>
        <p:spPr>
          <a:prstGeom prst="rect">
            <a:avLst/>
          </a:prstGeom>
        </p:spPr>
        <p:txBody>
          <a:bodyPr/>
          <a:lstStyle/>
          <a:p>
            <a:pPr/>
          </a:p>
        </p:txBody>
      </p:sp>
      <p:sp>
        <p:nvSpPr>
          <p:cNvPr id="590" name="Shape 590"/>
          <p:cNvSpPr/>
          <p:nvPr>
            <p:ph type="body" sz="quarter" idx="1"/>
          </p:nvPr>
        </p:nvSpPr>
        <p:spPr>
          <a:prstGeom prst="rect">
            <a:avLst/>
          </a:prstGeom>
        </p:spPr>
        <p:txBody>
          <a:bodyPr/>
          <a:lstStyle/>
          <a:p>
            <a:pPr>
              <a:buClr>
                <a:srgbClr val="000000"/>
              </a:buClr>
              <a:defRPr sz="2000"/>
            </a:pPr>
          </a:p>
          <a:p>
            <a:pPr>
              <a:buClr>
                <a:srgbClr val="000000"/>
              </a:buClr>
              <a:defRPr sz="2000"/>
            </a:pPr>
          </a:p>
          <a:p>
            <a:pPr>
              <a:buClr>
                <a:srgbClr val="000000"/>
              </a:buClr>
              <a:defRPr sz="2000"/>
            </a:p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Shape 594"/>
          <p:cNvSpPr/>
          <p:nvPr>
            <p:ph type="sldImg"/>
          </p:nvPr>
        </p:nvSpPr>
        <p:spPr>
          <a:prstGeom prst="rect">
            <a:avLst/>
          </a:prstGeom>
        </p:spPr>
        <p:txBody>
          <a:bodyPr/>
          <a:lstStyle/>
          <a:p>
            <a:pPr/>
          </a:p>
        </p:txBody>
      </p:sp>
      <p:sp>
        <p:nvSpPr>
          <p:cNvPr id="595" name="Shape 595"/>
          <p:cNvSpPr/>
          <p:nvPr>
            <p:ph type="body" sz="quarter" idx="1"/>
          </p:nvPr>
        </p:nvSpPr>
        <p:spPr>
          <a:prstGeom prst="rect">
            <a:avLst/>
          </a:prstGeom>
        </p:spPr>
        <p:txBody>
          <a:bodyPr/>
          <a:lstStyle/>
          <a:p>
            <a:pPr>
              <a:buClr>
                <a:srgbClr val="000000"/>
              </a:buClr>
              <a:defRPr sz="2000"/>
            </a:pPr>
          </a:p>
          <a:p>
            <a:pPr>
              <a:buClr>
                <a:srgbClr val="000000"/>
              </a:buClr>
              <a:defRPr sz="2000"/>
            </a:pPr>
          </a:p>
          <a:p>
            <a:pPr>
              <a:buClr>
                <a:srgbClr val="000000"/>
              </a:buClr>
              <a:defRPr sz="2000"/>
            </a:p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9" name="Shape 599"/>
          <p:cNvSpPr/>
          <p:nvPr>
            <p:ph type="sldImg"/>
          </p:nvPr>
        </p:nvSpPr>
        <p:spPr>
          <a:prstGeom prst="rect">
            <a:avLst/>
          </a:prstGeom>
        </p:spPr>
        <p:txBody>
          <a:bodyPr/>
          <a:lstStyle/>
          <a:p>
            <a:pPr/>
          </a:p>
        </p:txBody>
      </p:sp>
      <p:sp>
        <p:nvSpPr>
          <p:cNvPr id="600" name="Shape 600"/>
          <p:cNvSpPr/>
          <p:nvPr>
            <p:ph type="body" sz="quarter" idx="1"/>
          </p:nvPr>
        </p:nvSpPr>
        <p:spPr>
          <a:prstGeom prst="rect">
            <a:avLst/>
          </a:prstGeom>
        </p:spPr>
        <p:txBody>
          <a:bodyPr/>
          <a:lstStyle/>
          <a:p>
            <a:pPr>
              <a:buClr>
                <a:srgbClr val="000000"/>
              </a:buClr>
              <a:defRPr sz="2000"/>
            </a:pPr>
          </a:p>
          <a:p>
            <a:pPr>
              <a:buClr>
                <a:srgbClr val="000000"/>
              </a:buClr>
              <a:defRPr sz="2000"/>
            </a:pPr>
          </a:p>
          <a:p>
            <a:pPr>
              <a:buClr>
                <a:srgbClr val="000000"/>
              </a:buClr>
              <a:defRPr sz="2000"/>
            </a:p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Shape 604"/>
          <p:cNvSpPr/>
          <p:nvPr>
            <p:ph type="sldImg"/>
          </p:nvPr>
        </p:nvSpPr>
        <p:spPr>
          <a:prstGeom prst="rect">
            <a:avLst/>
          </a:prstGeom>
        </p:spPr>
        <p:txBody>
          <a:bodyPr/>
          <a:lstStyle/>
          <a:p>
            <a:pPr/>
          </a:p>
        </p:txBody>
      </p:sp>
      <p:sp>
        <p:nvSpPr>
          <p:cNvPr id="605" name="Shape 605"/>
          <p:cNvSpPr/>
          <p:nvPr>
            <p:ph type="body" sz="quarter" idx="1"/>
          </p:nvPr>
        </p:nvSpPr>
        <p:spPr>
          <a:prstGeom prst="rect">
            <a:avLst/>
          </a:prstGeom>
        </p:spPr>
        <p:txBody>
          <a:bodyPr/>
          <a:lstStyle/>
          <a:p>
            <a:pPr>
              <a:buClr>
                <a:srgbClr val="000000"/>
              </a:buClr>
              <a:defRPr sz="2000"/>
            </a:pPr>
          </a:p>
          <a:p>
            <a:pPr>
              <a:buClr>
                <a:srgbClr val="000000"/>
              </a:buClr>
              <a:defRPr sz="2000"/>
            </a:pPr>
          </a:p>
          <a:p>
            <a:pPr>
              <a:buClr>
                <a:srgbClr val="000000"/>
              </a:buClr>
              <a:defRPr sz="2000"/>
            </a:p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Shape 609"/>
          <p:cNvSpPr/>
          <p:nvPr>
            <p:ph type="sldImg"/>
          </p:nvPr>
        </p:nvSpPr>
        <p:spPr>
          <a:prstGeom prst="rect">
            <a:avLst/>
          </a:prstGeom>
        </p:spPr>
        <p:txBody>
          <a:bodyPr/>
          <a:lstStyle/>
          <a:p>
            <a:pPr/>
          </a:p>
        </p:txBody>
      </p:sp>
      <p:sp>
        <p:nvSpPr>
          <p:cNvPr id="610" name="Shape 610"/>
          <p:cNvSpPr/>
          <p:nvPr>
            <p:ph type="body" sz="quarter" idx="1"/>
          </p:nvPr>
        </p:nvSpPr>
        <p:spPr>
          <a:prstGeom prst="rect">
            <a:avLst/>
          </a:prstGeom>
        </p:spPr>
        <p:txBody>
          <a:bodyPr/>
          <a:lstStyle/>
          <a:p>
            <a:pPr>
              <a:buClr>
                <a:srgbClr val="000000"/>
              </a:buClr>
              <a:defRPr sz="2000"/>
            </a:pPr>
          </a:p>
          <a:p>
            <a:pPr>
              <a:buClr>
                <a:srgbClr val="000000"/>
              </a:buClr>
              <a:defRPr sz="2000"/>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 name="Shape 89"/>
          <p:cNvSpPr/>
          <p:nvPr>
            <p:ph type="sldImg"/>
          </p:nvPr>
        </p:nvSpPr>
        <p:spPr>
          <a:prstGeom prst="rect">
            <a:avLst/>
          </a:prstGeom>
        </p:spPr>
        <p:txBody>
          <a:bodyPr/>
          <a:lstStyle/>
          <a:p>
            <a:pPr/>
          </a:p>
        </p:txBody>
      </p:sp>
      <p:sp>
        <p:nvSpPr>
          <p:cNvPr id="90" name="Shape 90"/>
          <p:cNvSpPr/>
          <p:nvPr>
            <p:ph type="body" sz="quarter" idx="1"/>
          </p:nvPr>
        </p:nvSpPr>
        <p:spPr>
          <a:prstGeom prst="rect">
            <a:avLst/>
          </a:prstGeom>
        </p:spPr>
        <p:txBody>
          <a:bodyPr/>
          <a:lstStyle/>
          <a:p>
            <a:pPr/>
            <a:r>
              <a:t>The measurement of Volunteer hours has value as a reporting tool.</a:t>
            </a:r>
            <a:br/>
          </a:p>
          <a:p>
            <a:pPr/>
            <a:r>
              <a:t>But its not the only tool available to you, and just like this shovel and rake both have great value in the garden, it's important to use the right tool for the job at hand.</a:t>
            </a:r>
          </a:p>
          <a:p>
            <a:pPr/>
          </a:p>
          <a:p>
            <a:pPr/>
            <a:r>
              <a:t>For many organizations, the only tool available to them to demonstrate value to the community has been a record of volunteer hours contributed. But like I said, there's another tool available for you to use. This other tool, that starts with answering mission related questions is your key to truly demonstrating the value of what you bring to the community.</a:t>
            </a:r>
          </a:p>
          <a:p>
            <a:pPr/>
          </a:p>
          <a:p>
            <a:pPr/>
            <a:r>
              <a:t>The beneficial value to the community is more accurately reported as the output of volunteer activity rather than the input of volunteer hours.</a:t>
            </a:r>
          </a:p>
          <a:p>
            <a:p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4" name="Shape 614"/>
          <p:cNvSpPr/>
          <p:nvPr>
            <p:ph type="sldImg"/>
          </p:nvPr>
        </p:nvSpPr>
        <p:spPr>
          <a:prstGeom prst="rect">
            <a:avLst/>
          </a:prstGeom>
        </p:spPr>
        <p:txBody>
          <a:bodyPr/>
          <a:lstStyle/>
          <a:p>
            <a:pPr/>
          </a:p>
        </p:txBody>
      </p:sp>
      <p:sp>
        <p:nvSpPr>
          <p:cNvPr id="615" name="Shape 615"/>
          <p:cNvSpPr/>
          <p:nvPr>
            <p:ph type="body" sz="quarter" idx="1"/>
          </p:nvPr>
        </p:nvSpPr>
        <p:spPr>
          <a:prstGeom prst="rect">
            <a:avLst/>
          </a:prstGeom>
        </p:spPr>
        <p:txBody>
          <a:bodyPr/>
          <a:lstStyle/>
          <a:p>
            <a:pPr>
              <a:buClr>
                <a:srgbClr val="000000"/>
              </a:buClr>
              <a:defRPr sz="2000"/>
            </a:pPr>
          </a:p>
          <a:p>
            <a:pPr>
              <a:buClr>
                <a:srgbClr val="000000"/>
              </a:buClr>
              <a:defRPr sz="2000"/>
            </a:pPr>
          </a:p>
          <a:p>
            <a:pPr>
              <a:buClr>
                <a:srgbClr val="000000"/>
              </a:buClr>
              <a:defRPr sz="2000"/>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 name="Shape 105"/>
          <p:cNvSpPr/>
          <p:nvPr>
            <p:ph type="sldImg"/>
          </p:nvPr>
        </p:nvSpPr>
        <p:spPr>
          <a:prstGeom prst="rect">
            <a:avLst/>
          </a:prstGeom>
        </p:spPr>
        <p:txBody>
          <a:bodyPr/>
          <a:lstStyle/>
          <a:p>
            <a:pPr/>
          </a:p>
        </p:txBody>
      </p:sp>
      <p:sp>
        <p:nvSpPr>
          <p:cNvPr id="106" name="Shape 106"/>
          <p:cNvSpPr/>
          <p:nvPr>
            <p:ph type="body" sz="quarter" idx="1"/>
          </p:nvPr>
        </p:nvSpPr>
        <p:spPr>
          <a:prstGeom prst="rect">
            <a:avLst/>
          </a:prstGeom>
        </p:spPr>
        <p:txBody>
          <a:bodyPr/>
          <a:lstStyle/>
          <a:p>
            <a:pPr/>
            <a:r>
              <a:t>How many rides  - </a:t>
            </a:r>
            <a:r>
              <a:rPr b="1"/>
              <a:t>NOT the value of a taxi</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 name="Shape 112"/>
          <p:cNvSpPr/>
          <p:nvPr>
            <p:ph type="sldImg"/>
          </p:nvPr>
        </p:nvSpPr>
        <p:spPr>
          <a:prstGeom prst="rect">
            <a:avLst/>
          </a:prstGeom>
        </p:spPr>
        <p:txBody>
          <a:bodyPr/>
          <a:lstStyle/>
          <a:p>
            <a:pPr/>
          </a:p>
        </p:txBody>
      </p:sp>
      <p:sp>
        <p:nvSpPr>
          <p:cNvPr id="113" name="Shape 113"/>
          <p:cNvSpPr/>
          <p:nvPr>
            <p:ph type="body" sz="quarter" idx="1"/>
          </p:nvPr>
        </p:nvSpPr>
        <p:spPr>
          <a:prstGeom prst="rect">
            <a:avLst/>
          </a:prstGeom>
        </p:spPr>
        <p:txBody>
          <a:bodyPr/>
          <a:lstStyle/>
          <a:p>
            <a:pPr/>
            <a:r>
              <a:t>How many dogs were carried for, or even how many were give daily walks, - </a:t>
            </a:r>
            <a:r>
              <a:rPr b="1"/>
              <a:t>NOT the value of a dog walk</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How many pounds of food got distributed </a:t>
            </a:r>
            <a:r>
              <a:rPr b="1"/>
              <a:t>NOT …</a:t>
            </a:r>
            <a: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Shape 129"/>
          <p:cNvSpPr/>
          <p:nvPr>
            <p:ph type="sldImg"/>
          </p:nvPr>
        </p:nvSpPr>
        <p:spPr>
          <a:prstGeom prst="rect">
            <a:avLst/>
          </a:prstGeom>
        </p:spPr>
        <p:txBody>
          <a:bodyPr/>
          <a:lstStyle/>
          <a:p>
            <a:pPr/>
          </a:p>
        </p:txBody>
      </p:sp>
      <p:sp>
        <p:nvSpPr>
          <p:cNvPr id="130" name="Shape 130"/>
          <p:cNvSpPr/>
          <p:nvPr>
            <p:ph type="body" sz="quarter" idx="1"/>
          </p:nvPr>
        </p:nvSpPr>
        <p:spPr>
          <a:prstGeom prst="rect">
            <a:avLst/>
          </a:prstGeom>
        </p:spPr>
        <p:txBody>
          <a:bodyPr/>
          <a:lstStyle/>
          <a:p>
            <a:pPr/>
            <a:r>
              <a:t>How many people were assisted - </a:t>
            </a:r>
            <a:r>
              <a:rPr b="1"/>
              <a:t>NOT…</a:t>
            </a:r>
            <a:r>
              <a:t> </a:t>
            </a:r>
            <a:br>
              <a:rPr sz="2700"/>
            </a:br>
            <a:r>
              <a:rPr sz="2700"/>
              <a:t>POLL 2</a:t>
            </a:r>
          </a:p>
          <a:p>
            <a:pPr/>
          </a:p>
          <a:p>
            <a:pPr/>
            <a:r>
              <a:t>2. What percentage of your volunteer roles involve measurable outputs?</a:t>
            </a:r>
          </a:p>
          <a:p>
            <a:pPr/>
            <a:r>
              <a:t>0-5%</a:t>
            </a:r>
          </a:p>
          <a:p>
            <a:pPr/>
            <a:r>
              <a:t>6-25%</a:t>
            </a:r>
          </a:p>
          <a:p>
            <a:pPr/>
            <a:r>
              <a:t>26-50%</a:t>
            </a:r>
          </a:p>
          <a:p>
            <a:pPr/>
            <a:r>
              <a:t>51-75%</a:t>
            </a:r>
          </a:p>
          <a:p>
            <a:pPr/>
            <a:r>
              <a:t>76-100%</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ull Orange Background">
    <p:spTree>
      <p:nvGrpSpPr>
        <p:cNvPr id="1" name=""/>
        <p:cNvGrpSpPr/>
        <p:nvPr/>
      </p:nvGrpSpPr>
      <p:grpSpPr>
        <a:xfrm>
          <a:off x="0" y="0"/>
          <a:ext cx="0" cy="0"/>
          <a:chOff x="0" y="0"/>
          <a:chExt cx="0" cy="0"/>
        </a:xfrm>
      </p:grpSpPr>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aster #2">
    <p:bg>
      <p:bgPr>
        <a:solidFill>
          <a:srgbClr val="FFFFFF"/>
        </a:solidFill>
      </p:bgPr>
    </p:bg>
    <p:spTree>
      <p:nvGrpSpPr>
        <p:cNvPr id="1" name=""/>
        <p:cNvGrpSpPr/>
        <p:nvPr/>
      </p:nvGrpSpPr>
      <p:grpSpPr>
        <a:xfrm>
          <a:off x="0" y="0"/>
          <a:ext cx="0" cy="0"/>
          <a:chOff x="0" y="0"/>
          <a:chExt cx="0" cy="0"/>
        </a:xfrm>
      </p:grpSpPr>
      <p:sp>
        <p:nvSpPr>
          <p:cNvPr id="21" name="Slide Number"/>
          <p:cNvSpPr txBox="1"/>
          <p:nvPr>
            <p:ph type="sldNum" sz="quarter" idx="2"/>
          </p:nvPr>
        </p:nvSpPr>
        <p:spPr>
          <a:xfrm>
            <a:off x="12014239" y="9238262"/>
            <a:ext cx="340321" cy="323553"/>
          </a:xfrm>
          <a:prstGeom prst="rect">
            <a:avLst/>
          </a:prstGeom>
        </p:spPr>
        <p:txBody>
          <a:bodyPr/>
          <a:lstStyle>
            <a:lvl1pPr>
              <a:defRPr>
                <a:solidFill>
                  <a:srgbClr val="000000"/>
                </a:solidFill>
                <a:latin typeface="+mn-lt"/>
                <a:ea typeface="+mn-ea"/>
                <a:cs typeface="+mn-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8B842"/>
        </a:solidFill>
      </p:bgPr>
    </p:bg>
    <p:spTree>
      <p:nvGrpSpPr>
        <p:cNvPr id="1" name=""/>
        <p:cNvGrpSpPr/>
        <p:nvPr/>
      </p:nvGrpSpPr>
      <p:grpSpPr>
        <a:xfrm>
          <a:off x="0" y="0"/>
          <a:ext cx="0" cy="0"/>
          <a:chOff x="0" y="0"/>
          <a:chExt cx="0" cy="0"/>
        </a:xfrm>
      </p:grpSpPr>
      <p:sp>
        <p:nvSpPr>
          <p:cNvPr id="2" name="Rectangle"/>
          <p:cNvSpPr/>
          <p:nvPr/>
        </p:nvSpPr>
        <p:spPr>
          <a:xfrm>
            <a:off x="0" y="9161410"/>
            <a:ext cx="13004800" cy="630290"/>
          </a:xfrm>
          <a:prstGeom prst="rect">
            <a:avLst/>
          </a:prstGeom>
          <a:solidFill>
            <a:srgbClr val="FFFFFF"/>
          </a:solidFill>
          <a:ln w="12700">
            <a:miter lim="400000"/>
          </a:ln>
        </p:spPr>
        <p:txBody>
          <a:bodyPr lIns="50800" tIns="50800" rIns="50800" bIns="50800" anchor="ctr"/>
          <a:lstStyle/>
          <a:p>
            <a:pPr>
              <a:defRPr>
                <a:solidFill>
                  <a:srgbClr val="FFFFFF"/>
                </a:solidFill>
              </a:defRPr>
            </a:pPr>
          </a:p>
        </p:txBody>
      </p:sp>
      <p:sp>
        <p:nvSpPr>
          <p:cNvPr id="3" name="Better Software…"/>
          <p:cNvSpPr txBox="1"/>
          <p:nvPr/>
        </p:nvSpPr>
        <p:spPr>
          <a:xfrm>
            <a:off x="10588418" y="9157784"/>
            <a:ext cx="8253694" cy="63754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lvl="1" algn="l">
              <a:lnSpc>
                <a:spcPct val="70000"/>
              </a:lnSpc>
              <a:buClr>
                <a:srgbClr val="FA952B"/>
              </a:buClr>
              <a:buFont typeface="Arial"/>
              <a:defRPr sz="2200">
                <a:solidFill>
                  <a:srgbClr val="FFB843"/>
                </a:solidFill>
                <a:latin typeface="Helvetica"/>
                <a:ea typeface="Helvetica"/>
                <a:cs typeface="Helvetica"/>
                <a:sym typeface="Helvetica"/>
              </a:defRPr>
            </a:pPr>
            <a:r>
              <a:rPr>
                <a:uFill>
                  <a:solidFill>
                    <a:srgbClr val="FA952B"/>
                  </a:solidFill>
                </a:uFill>
              </a:rPr>
              <a:t>Better Software</a:t>
            </a:r>
            <a:endParaRPr>
              <a:uFill>
                <a:solidFill>
                  <a:srgbClr val="FA952B"/>
                </a:solidFill>
              </a:uFill>
            </a:endParaRPr>
          </a:p>
          <a:p>
            <a:pPr lvl="1" algn="l">
              <a:lnSpc>
                <a:spcPct val="70000"/>
              </a:lnSpc>
              <a:buClr>
                <a:srgbClr val="FA952B"/>
              </a:buClr>
              <a:buFont typeface="Arial"/>
              <a:defRPr sz="2200">
                <a:solidFill>
                  <a:srgbClr val="9DC14E"/>
                </a:solidFill>
                <a:latin typeface="Helvetica"/>
                <a:ea typeface="Helvetica"/>
                <a:cs typeface="Helvetica"/>
                <a:sym typeface="Helvetica"/>
              </a:defRPr>
            </a:pPr>
            <a:r>
              <a:rPr>
                <a:uFill>
                  <a:solidFill>
                    <a:srgbClr val="FA952B"/>
                  </a:solidFill>
                </a:uFill>
              </a:rPr>
              <a:t>Better Support</a:t>
            </a:r>
          </a:p>
        </p:txBody>
      </p:sp>
      <p:pic>
        <p:nvPicPr>
          <p:cNvPr id="4" name="Better-Impact-Logo-Large.jpg" descr="Better-Impact-Logo-Large.jpg"/>
          <p:cNvPicPr>
            <a:picLocks noChangeAspect="1"/>
          </p:cNvPicPr>
          <p:nvPr/>
        </p:nvPicPr>
        <p:blipFill>
          <a:blip r:embed="rId2">
            <a:extLst/>
          </a:blip>
          <a:stretch>
            <a:fillRect/>
          </a:stretch>
        </p:blipFill>
        <p:spPr>
          <a:xfrm>
            <a:off x="242398" y="9223519"/>
            <a:ext cx="1808704" cy="506073"/>
          </a:xfrm>
          <a:prstGeom prst="rect">
            <a:avLst/>
          </a:prstGeom>
          <a:ln w="12700">
            <a:miter lim="400000"/>
          </a:ln>
        </p:spPr>
      </p:pic>
      <p:sp>
        <p:nvSpPr>
          <p:cNvPr id="5" name="Title Text"/>
          <p:cNvSpPr txBox="1"/>
          <p:nvPr>
            <p:ph type="title"/>
          </p:nvPr>
        </p:nvSpPr>
        <p:spPr>
          <a:xfrm>
            <a:off x="647700" y="130951"/>
            <a:ext cx="11709400" cy="21448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6" name="Body Level One…"/>
          <p:cNvSpPr txBox="1"/>
          <p:nvPr>
            <p:ph type="body" idx="1"/>
          </p:nvPr>
        </p:nvSpPr>
        <p:spPr>
          <a:xfrm>
            <a:off x="647700" y="2273300"/>
            <a:ext cx="11709400" cy="7480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2pPr marL="742950" indent="-285750">
              <a:spcBef>
                <a:spcPts val="900"/>
              </a:spcBef>
              <a:buChar char="–"/>
              <a:defRPr sz="3800"/>
            </a:lvl2pPr>
            <a:lvl3pPr marL="1143000" indent="-228600">
              <a:spcBef>
                <a:spcPts val="800"/>
              </a:spcBef>
              <a:defRPr sz="3400"/>
            </a:lvl3pPr>
            <a:lvl4pPr marL="1600200" indent="-228600">
              <a:spcBef>
                <a:spcPts val="600"/>
              </a:spcBef>
              <a:buChar char="–"/>
              <a:defRPr sz="2800"/>
            </a:lvl4pPr>
            <a:lvl5pPr marL="2057400" indent="-228600">
              <a:spcBef>
                <a:spcPts val="600"/>
              </a:spcBef>
              <a:buChar char="»"/>
              <a:defRPr sz="2800"/>
            </a:lvl5pPr>
          </a:lstStyle>
          <a:p>
            <a:pPr/>
            <a:r>
              <a:t>Body Level One</a:t>
            </a:r>
          </a:p>
          <a:p>
            <a:pPr lvl="1"/>
            <a:r>
              <a:t>Body Level Two</a:t>
            </a:r>
          </a:p>
          <a:p>
            <a:pPr lvl="2"/>
            <a:r>
              <a:t>Body Level Three</a:t>
            </a:r>
          </a:p>
          <a:p>
            <a:pPr lvl="3"/>
            <a:r>
              <a:t>Body Level Four</a:t>
            </a:r>
          </a:p>
          <a:p>
            <a:pPr lvl="4"/>
            <a:r>
              <a:t>Body Level Five</a:t>
            </a:r>
          </a:p>
        </p:txBody>
      </p:sp>
      <p:sp>
        <p:nvSpPr>
          <p:cNvPr id="7" name="Slide Number"/>
          <p:cNvSpPr txBox="1"/>
          <p:nvPr>
            <p:ph type="sldNum" sz="quarter" idx="2"/>
          </p:nvPr>
        </p:nvSpPr>
        <p:spPr>
          <a:xfrm>
            <a:off x="11977559" y="9238262"/>
            <a:ext cx="377001" cy="416407"/>
          </a:xfrm>
          <a:prstGeom prst="rect">
            <a:avLst/>
          </a:prstGeom>
          <a:ln w="12700">
            <a:miter lim="400000"/>
          </a:ln>
        </p:spPr>
        <p:txBody>
          <a:bodyPr wrap="none" lIns="50800" tIns="50800" rIns="50800" bIns="50800">
            <a:spAutoFit/>
          </a:bodyPr>
          <a:lstStyle>
            <a:lvl1pPr>
              <a:buClrTx/>
              <a:defRPr sz="16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Lst>
  <p:transition xmlns:p14="http://schemas.microsoft.com/office/powerpoint/2010/main" spd="med" advClick="1"/>
  <p:txStyles>
    <p:titleStyle>
      <a:lvl1pPr marL="0" marR="0" indent="0" algn="ctr" defTabSz="1295400" latinLnBrk="0">
        <a:lnSpc>
          <a:spcPct val="100000"/>
        </a:lnSpc>
        <a:spcBef>
          <a:spcPts val="0"/>
        </a:spcBef>
        <a:spcAft>
          <a:spcPts val="0"/>
        </a:spcAft>
        <a:buClrTx/>
        <a:buSzTx/>
        <a:buFontTx/>
        <a:buNone/>
        <a:tabLst/>
        <a:defRPr b="0" baseline="0" cap="none" i="0" spc="0" strike="noStrike" sz="6200" u="none">
          <a:solidFill>
            <a:srgbClr val="95C83B"/>
          </a:solidFill>
          <a:uFill>
            <a:solidFill>
              <a:srgbClr val="000000"/>
            </a:solidFill>
          </a:uFill>
          <a:latin typeface="Calibri"/>
          <a:ea typeface="Calibri"/>
          <a:cs typeface="Calibri"/>
          <a:sym typeface="Calibri"/>
        </a:defRPr>
      </a:lvl1pPr>
      <a:lvl2pPr marL="0" marR="0" indent="228600" algn="ctr" defTabSz="1295400" latinLnBrk="0">
        <a:lnSpc>
          <a:spcPct val="100000"/>
        </a:lnSpc>
        <a:spcBef>
          <a:spcPts val="0"/>
        </a:spcBef>
        <a:spcAft>
          <a:spcPts val="0"/>
        </a:spcAft>
        <a:buClrTx/>
        <a:buSzTx/>
        <a:buFontTx/>
        <a:buNone/>
        <a:tabLst/>
        <a:defRPr b="0" baseline="0" cap="none" i="0" spc="0" strike="noStrike" sz="6200" u="none">
          <a:solidFill>
            <a:srgbClr val="95C83B"/>
          </a:solidFill>
          <a:uFill>
            <a:solidFill>
              <a:srgbClr val="000000"/>
            </a:solidFill>
          </a:uFill>
          <a:latin typeface="Calibri"/>
          <a:ea typeface="Calibri"/>
          <a:cs typeface="Calibri"/>
          <a:sym typeface="Calibri"/>
        </a:defRPr>
      </a:lvl2pPr>
      <a:lvl3pPr marL="0" marR="0" indent="457200" algn="ctr" defTabSz="1295400" latinLnBrk="0">
        <a:lnSpc>
          <a:spcPct val="100000"/>
        </a:lnSpc>
        <a:spcBef>
          <a:spcPts val="0"/>
        </a:spcBef>
        <a:spcAft>
          <a:spcPts val="0"/>
        </a:spcAft>
        <a:buClrTx/>
        <a:buSzTx/>
        <a:buFontTx/>
        <a:buNone/>
        <a:tabLst/>
        <a:defRPr b="0" baseline="0" cap="none" i="0" spc="0" strike="noStrike" sz="6200" u="none">
          <a:solidFill>
            <a:srgbClr val="95C83B"/>
          </a:solidFill>
          <a:uFill>
            <a:solidFill>
              <a:srgbClr val="000000"/>
            </a:solidFill>
          </a:uFill>
          <a:latin typeface="Calibri"/>
          <a:ea typeface="Calibri"/>
          <a:cs typeface="Calibri"/>
          <a:sym typeface="Calibri"/>
        </a:defRPr>
      </a:lvl3pPr>
      <a:lvl4pPr marL="0" marR="0" indent="685800" algn="ctr" defTabSz="1295400" latinLnBrk="0">
        <a:lnSpc>
          <a:spcPct val="100000"/>
        </a:lnSpc>
        <a:spcBef>
          <a:spcPts val="0"/>
        </a:spcBef>
        <a:spcAft>
          <a:spcPts val="0"/>
        </a:spcAft>
        <a:buClrTx/>
        <a:buSzTx/>
        <a:buFontTx/>
        <a:buNone/>
        <a:tabLst/>
        <a:defRPr b="0" baseline="0" cap="none" i="0" spc="0" strike="noStrike" sz="6200" u="none">
          <a:solidFill>
            <a:srgbClr val="95C83B"/>
          </a:solidFill>
          <a:uFill>
            <a:solidFill>
              <a:srgbClr val="000000"/>
            </a:solidFill>
          </a:uFill>
          <a:latin typeface="Calibri"/>
          <a:ea typeface="Calibri"/>
          <a:cs typeface="Calibri"/>
          <a:sym typeface="Calibri"/>
        </a:defRPr>
      </a:lvl4pPr>
      <a:lvl5pPr marL="0" marR="0" indent="914400" algn="ctr" defTabSz="1295400" latinLnBrk="0">
        <a:lnSpc>
          <a:spcPct val="100000"/>
        </a:lnSpc>
        <a:spcBef>
          <a:spcPts val="0"/>
        </a:spcBef>
        <a:spcAft>
          <a:spcPts val="0"/>
        </a:spcAft>
        <a:buClrTx/>
        <a:buSzTx/>
        <a:buFontTx/>
        <a:buNone/>
        <a:tabLst/>
        <a:defRPr b="0" baseline="0" cap="none" i="0" spc="0" strike="noStrike" sz="6200" u="none">
          <a:solidFill>
            <a:srgbClr val="95C83B"/>
          </a:solidFill>
          <a:uFill>
            <a:solidFill>
              <a:srgbClr val="000000"/>
            </a:solidFill>
          </a:uFill>
          <a:latin typeface="Calibri"/>
          <a:ea typeface="Calibri"/>
          <a:cs typeface="Calibri"/>
          <a:sym typeface="Calibri"/>
        </a:defRPr>
      </a:lvl5pPr>
      <a:lvl6pPr marL="0" marR="0" indent="1143000" algn="ctr" defTabSz="1295400" latinLnBrk="0">
        <a:lnSpc>
          <a:spcPct val="100000"/>
        </a:lnSpc>
        <a:spcBef>
          <a:spcPts val="0"/>
        </a:spcBef>
        <a:spcAft>
          <a:spcPts val="0"/>
        </a:spcAft>
        <a:buClrTx/>
        <a:buSzTx/>
        <a:buFontTx/>
        <a:buNone/>
        <a:tabLst/>
        <a:defRPr b="0" baseline="0" cap="none" i="0" spc="0" strike="noStrike" sz="6200" u="none">
          <a:solidFill>
            <a:srgbClr val="95C83B"/>
          </a:solidFill>
          <a:uFill>
            <a:solidFill>
              <a:srgbClr val="000000"/>
            </a:solidFill>
          </a:uFill>
          <a:latin typeface="Calibri"/>
          <a:ea typeface="Calibri"/>
          <a:cs typeface="Calibri"/>
          <a:sym typeface="Calibri"/>
        </a:defRPr>
      </a:lvl6pPr>
      <a:lvl7pPr marL="0" marR="0" indent="1371600" algn="ctr" defTabSz="1295400" latinLnBrk="0">
        <a:lnSpc>
          <a:spcPct val="100000"/>
        </a:lnSpc>
        <a:spcBef>
          <a:spcPts val="0"/>
        </a:spcBef>
        <a:spcAft>
          <a:spcPts val="0"/>
        </a:spcAft>
        <a:buClrTx/>
        <a:buSzTx/>
        <a:buFontTx/>
        <a:buNone/>
        <a:tabLst/>
        <a:defRPr b="0" baseline="0" cap="none" i="0" spc="0" strike="noStrike" sz="6200" u="none">
          <a:solidFill>
            <a:srgbClr val="95C83B"/>
          </a:solidFill>
          <a:uFill>
            <a:solidFill>
              <a:srgbClr val="000000"/>
            </a:solidFill>
          </a:uFill>
          <a:latin typeface="Calibri"/>
          <a:ea typeface="Calibri"/>
          <a:cs typeface="Calibri"/>
          <a:sym typeface="Calibri"/>
        </a:defRPr>
      </a:lvl7pPr>
      <a:lvl8pPr marL="0" marR="0" indent="1600200" algn="ctr" defTabSz="1295400" latinLnBrk="0">
        <a:lnSpc>
          <a:spcPct val="100000"/>
        </a:lnSpc>
        <a:spcBef>
          <a:spcPts val="0"/>
        </a:spcBef>
        <a:spcAft>
          <a:spcPts val="0"/>
        </a:spcAft>
        <a:buClrTx/>
        <a:buSzTx/>
        <a:buFontTx/>
        <a:buNone/>
        <a:tabLst/>
        <a:defRPr b="0" baseline="0" cap="none" i="0" spc="0" strike="noStrike" sz="6200" u="none">
          <a:solidFill>
            <a:srgbClr val="95C83B"/>
          </a:solidFill>
          <a:uFill>
            <a:solidFill>
              <a:srgbClr val="000000"/>
            </a:solidFill>
          </a:uFill>
          <a:latin typeface="Calibri"/>
          <a:ea typeface="Calibri"/>
          <a:cs typeface="Calibri"/>
          <a:sym typeface="Calibri"/>
        </a:defRPr>
      </a:lvl8pPr>
      <a:lvl9pPr marL="0" marR="0" indent="1828800" algn="ctr" defTabSz="1295400" latinLnBrk="0">
        <a:lnSpc>
          <a:spcPct val="100000"/>
        </a:lnSpc>
        <a:spcBef>
          <a:spcPts val="0"/>
        </a:spcBef>
        <a:spcAft>
          <a:spcPts val="0"/>
        </a:spcAft>
        <a:buClrTx/>
        <a:buSzTx/>
        <a:buFontTx/>
        <a:buNone/>
        <a:tabLst/>
        <a:defRPr b="0" baseline="0" cap="none" i="0" spc="0" strike="noStrike" sz="6200" u="none">
          <a:solidFill>
            <a:srgbClr val="95C83B"/>
          </a:solidFill>
          <a:uFill>
            <a:solidFill>
              <a:srgbClr val="000000"/>
            </a:solidFill>
          </a:uFill>
          <a:latin typeface="Calibri"/>
          <a:ea typeface="Calibri"/>
          <a:cs typeface="Calibri"/>
          <a:sym typeface="Calibri"/>
        </a:defRPr>
      </a:lvl9pPr>
    </p:titleStyle>
    <p:bodyStyle>
      <a:lvl1pPr marL="342900" marR="0" indent="-342900" algn="r" defTabSz="1295400" latinLnBrk="0">
        <a:lnSpc>
          <a:spcPct val="100000"/>
        </a:lnSpc>
        <a:spcBef>
          <a:spcPts val="1000"/>
        </a:spcBef>
        <a:spcAft>
          <a:spcPts val="0"/>
        </a:spcAft>
        <a:buClr>
          <a:srgbClr val="000000"/>
        </a:buClr>
        <a:buSzPct val="100000"/>
        <a:buFont typeface="Arial"/>
        <a:buChar char="•"/>
        <a:tabLst/>
        <a:defRPr b="0" baseline="0" cap="none" i="0" spc="0" strike="noStrike" sz="4400" u="none">
          <a:solidFill>
            <a:srgbClr val="95C83B"/>
          </a:solidFill>
          <a:uFill>
            <a:solidFill>
              <a:srgbClr val="000000"/>
            </a:solidFill>
          </a:uFill>
          <a:latin typeface="Calibri"/>
          <a:ea typeface="Calibri"/>
          <a:cs typeface="Calibri"/>
          <a:sym typeface="Calibri"/>
        </a:defRPr>
      </a:lvl1pPr>
      <a:lvl2pPr marL="788068" marR="0" indent="-330868" algn="r" defTabSz="1295400" latinLnBrk="0">
        <a:lnSpc>
          <a:spcPct val="100000"/>
        </a:lnSpc>
        <a:spcBef>
          <a:spcPts val="1000"/>
        </a:spcBef>
        <a:spcAft>
          <a:spcPts val="0"/>
        </a:spcAft>
        <a:buClr>
          <a:srgbClr val="000000"/>
        </a:buClr>
        <a:buSzPct val="100000"/>
        <a:buFont typeface="Arial"/>
        <a:buChar char="•"/>
        <a:tabLst/>
        <a:defRPr b="0" baseline="0" cap="none" i="0" spc="0" strike="noStrike" sz="4400" u="none">
          <a:solidFill>
            <a:srgbClr val="95C83B"/>
          </a:solidFill>
          <a:uFill>
            <a:solidFill>
              <a:srgbClr val="000000"/>
            </a:solidFill>
          </a:uFill>
          <a:latin typeface="Calibri"/>
          <a:ea typeface="Calibri"/>
          <a:cs typeface="Calibri"/>
          <a:sym typeface="Calibri"/>
        </a:defRPr>
      </a:lvl2pPr>
      <a:lvl3pPr marL="1210235" marR="0" indent="-295835" algn="r" defTabSz="1295400" latinLnBrk="0">
        <a:lnSpc>
          <a:spcPct val="100000"/>
        </a:lnSpc>
        <a:spcBef>
          <a:spcPts val="1000"/>
        </a:spcBef>
        <a:spcAft>
          <a:spcPts val="0"/>
        </a:spcAft>
        <a:buClr>
          <a:srgbClr val="000000"/>
        </a:buClr>
        <a:buSzPct val="100000"/>
        <a:buFont typeface="Arial"/>
        <a:buChar char="•"/>
        <a:tabLst/>
        <a:defRPr b="0" baseline="0" cap="none" i="0" spc="0" strike="noStrike" sz="4400" u="none">
          <a:solidFill>
            <a:srgbClr val="95C83B"/>
          </a:solidFill>
          <a:uFill>
            <a:solidFill>
              <a:srgbClr val="000000"/>
            </a:solidFill>
          </a:uFill>
          <a:latin typeface="Calibri"/>
          <a:ea typeface="Calibri"/>
          <a:cs typeface="Calibri"/>
          <a:sym typeface="Calibri"/>
        </a:defRPr>
      </a:lvl3pPr>
      <a:lvl4pPr marL="1730828" marR="0" indent="-359228" algn="r" defTabSz="1295400" latinLnBrk="0">
        <a:lnSpc>
          <a:spcPct val="100000"/>
        </a:lnSpc>
        <a:spcBef>
          <a:spcPts val="1000"/>
        </a:spcBef>
        <a:spcAft>
          <a:spcPts val="0"/>
        </a:spcAft>
        <a:buClr>
          <a:srgbClr val="000000"/>
        </a:buClr>
        <a:buSzPct val="100000"/>
        <a:buFont typeface="Arial"/>
        <a:buChar char="•"/>
        <a:tabLst/>
        <a:defRPr b="0" baseline="0" cap="none" i="0" spc="0" strike="noStrike" sz="4400" u="none">
          <a:solidFill>
            <a:srgbClr val="95C83B"/>
          </a:solidFill>
          <a:uFill>
            <a:solidFill>
              <a:srgbClr val="000000"/>
            </a:solidFill>
          </a:uFill>
          <a:latin typeface="Calibri"/>
          <a:ea typeface="Calibri"/>
          <a:cs typeface="Calibri"/>
          <a:sym typeface="Calibri"/>
        </a:defRPr>
      </a:lvl4pPr>
      <a:lvl5pPr marL="2188028" marR="0" indent="-359228" algn="r" defTabSz="1295400" latinLnBrk="0">
        <a:lnSpc>
          <a:spcPct val="100000"/>
        </a:lnSpc>
        <a:spcBef>
          <a:spcPts val="1000"/>
        </a:spcBef>
        <a:spcAft>
          <a:spcPts val="0"/>
        </a:spcAft>
        <a:buClr>
          <a:srgbClr val="000000"/>
        </a:buClr>
        <a:buSzPct val="100000"/>
        <a:buFont typeface="Arial"/>
        <a:buChar char="•"/>
        <a:tabLst/>
        <a:defRPr b="0" baseline="0" cap="none" i="0" spc="0" strike="noStrike" sz="4400" u="none">
          <a:solidFill>
            <a:srgbClr val="95C83B"/>
          </a:solidFill>
          <a:uFill>
            <a:solidFill>
              <a:srgbClr val="000000"/>
            </a:solidFill>
          </a:uFill>
          <a:latin typeface="Calibri"/>
          <a:ea typeface="Calibri"/>
          <a:cs typeface="Calibri"/>
          <a:sym typeface="Calibri"/>
        </a:defRPr>
      </a:lvl5pPr>
      <a:lvl6pPr marL="3349171" marR="0" indent="-898071" algn="r" defTabSz="1295400" latinLnBrk="0">
        <a:lnSpc>
          <a:spcPct val="100000"/>
        </a:lnSpc>
        <a:spcBef>
          <a:spcPts val="1000"/>
        </a:spcBef>
        <a:spcAft>
          <a:spcPts val="0"/>
        </a:spcAft>
        <a:buClr>
          <a:srgbClr val="000000"/>
        </a:buClr>
        <a:buSzPct val="171000"/>
        <a:buFont typeface="Arial"/>
        <a:buChar char="•"/>
        <a:tabLst/>
        <a:defRPr b="0" baseline="0" cap="none" i="0" spc="0" strike="noStrike" sz="4400" u="none">
          <a:solidFill>
            <a:srgbClr val="95C83B"/>
          </a:solidFill>
          <a:uFill>
            <a:solidFill>
              <a:srgbClr val="000000"/>
            </a:solidFill>
          </a:uFill>
          <a:latin typeface="Calibri"/>
          <a:ea typeface="Calibri"/>
          <a:cs typeface="Calibri"/>
          <a:sym typeface="Calibri"/>
        </a:defRPr>
      </a:lvl6pPr>
      <a:lvl7pPr marL="3704771" marR="0" indent="-898071" algn="r" defTabSz="1295400" latinLnBrk="0">
        <a:lnSpc>
          <a:spcPct val="100000"/>
        </a:lnSpc>
        <a:spcBef>
          <a:spcPts val="1000"/>
        </a:spcBef>
        <a:spcAft>
          <a:spcPts val="0"/>
        </a:spcAft>
        <a:buClr>
          <a:srgbClr val="000000"/>
        </a:buClr>
        <a:buSzPct val="171000"/>
        <a:buFont typeface="Arial"/>
        <a:buChar char="•"/>
        <a:tabLst/>
        <a:defRPr b="0" baseline="0" cap="none" i="0" spc="0" strike="noStrike" sz="4400" u="none">
          <a:solidFill>
            <a:srgbClr val="95C83B"/>
          </a:solidFill>
          <a:uFill>
            <a:solidFill>
              <a:srgbClr val="000000"/>
            </a:solidFill>
          </a:uFill>
          <a:latin typeface="Calibri"/>
          <a:ea typeface="Calibri"/>
          <a:cs typeface="Calibri"/>
          <a:sym typeface="Calibri"/>
        </a:defRPr>
      </a:lvl7pPr>
      <a:lvl8pPr marL="4060371" marR="0" indent="-898071" algn="r" defTabSz="1295400" latinLnBrk="0">
        <a:lnSpc>
          <a:spcPct val="100000"/>
        </a:lnSpc>
        <a:spcBef>
          <a:spcPts val="1000"/>
        </a:spcBef>
        <a:spcAft>
          <a:spcPts val="0"/>
        </a:spcAft>
        <a:buClr>
          <a:srgbClr val="000000"/>
        </a:buClr>
        <a:buSzPct val="171000"/>
        <a:buFont typeface="Arial"/>
        <a:buChar char="•"/>
        <a:tabLst/>
        <a:defRPr b="0" baseline="0" cap="none" i="0" spc="0" strike="noStrike" sz="4400" u="none">
          <a:solidFill>
            <a:srgbClr val="95C83B"/>
          </a:solidFill>
          <a:uFill>
            <a:solidFill>
              <a:srgbClr val="000000"/>
            </a:solidFill>
          </a:uFill>
          <a:latin typeface="Calibri"/>
          <a:ea typeface="Calibri"/>
          <a:cs typeface="Calibri"/>
          <a:sym typeface="Calibri"/>
        </a:defRPr>
      </a:lvl8pPr>
      <a:lvl9pPr marL="4415971" marR="0" indent="-898071" algn="r" defTabSz="1295400" latinLnBrk="0">
        <a:lnSpc>
          <a:spcPct val="100000"/>
        </a:lnSpc>
        <a:spcBef>
          <a:spcPts val="1000"/>
        </a:spcBef>
        <a:spcAft>
          <a:spcPts val="0"/>
        </a:spcAft>
        <a:buClr>
          <a:srgbClr val="000000"/>
        </a:buClr>
        <a:buSzPct val="171000"/>
        <a:buFont typeface="Arial"/>
        <a:buChar char="•"/>
        <a:tabLst/>
        <a:defRPr b="0" baseline="0" cap="none" i="0" spc="0" strike="noStrike" sz="4400" u="none">
          <a:solidFill>
            <a:srgbClr val="95C83B"/>
          </a:solidFill>
          <a:uFill>
            <a:solidFill>
              <a:srgbClr val="000000"/>
            </a:solidFill>
          </a:uFill>
          <a:latin typeface="Calibri"/>
          <a:ea typeface="Calibri"/>
          <a:cs typeface="Calibri"/>
          <a:sym typeface="Calibri"/>
        </a:defRPr>
      </a:lvl9pPr>
    </p:bodyStyle>
    <p:otherStyle>
      <a:lvl1pPr marL="0" marR="0" indent="0" algn="r" defTabSz="129540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000000"/>
            </a:solidFill>
          </a:uFill>
          <a:latin typeface="+mn-lt"/>
          <a:ea typeface="+mn-ea"/>
          <a:cs typeface="+mn-cs"/>
          <a:sym typeface="Chalkduster"/>
        </a:defRPr>
      </a:lvl1pPr>
      <a:lvl2pPr marL="0" marR="0" indent="0" algn="r" defTabSz="129540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000000"/>
            </a:solidFill>
          </a:uFill>
          <a:latin typeface="+mn-lt"/>
          <a:ea typeface="+mn-ea"/>
          <a:cs typeface="+mn-cs"/>
          <a:sym typeface="Chalkduster"/>
        </a:defRPr>
      </a:lvl2pPr>
      <a:lvl3pPr marL="0" marR="0" indent="0" algn="r" defTabSz="129540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000000"/>
            </a:solidFill>
          </a:uFill>
          <a:latin typeface="+mn-lt"/>
          <a:ea typeface="+mn-ea"/>
          <a:cs typeface="+mn-cs"/>
          <a:sym typeface="Chalkduster"/>
        </a:defRPr>
      </a:lvl3pPr>
      <a:lvl4pPr marL="0" marR="0" indent="0" algn="r" defTabSz="129540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000000"/>
            </a:solidFill>
          </a:uFill>
          <a:latin typeface="+mn-lt"/>
          <a:ea typeface="+mn-ea"/>
          <a:cs typeface="+mn-cs"/>
          <a:sym typeface="Chalkduster"/>
        </a:defRPr>
      </a:lvl4pPr>
      <a:lvl5pPr marL="0" marR="0" indent="0" algn="r" defTabSz="129540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000000"/>
            </a:solidFill>
          </a:uFill>
          <a:latin typeface="+mn-lt"/>
          <a:ea typeface="+mn-ea"/>
          <a:cs typeface="+mn-cs"/>
          <a:sym typeface="Chalkduster"/>
        </a:defRPr>
      </a:lvl5pPr>
      <a:lvl6pPr marL="0" marR="0" indent="0" algn="r" defTabSz="129540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000000"/>
            </a:solidFill>
          </a:uFill>
          <a:latin typeface="+mn-lt"/>
          <a:ea typeface="+mn-ea"/>
          <a:cs typeface="+mn-cs"/>
          <a:sym typeface="Chalkduster"/>
        </a:defRPr>
      </a:lvl6pPr>
      <a:lvl7pPr marL="0" marR="0" indent="0" algn="r" defTabSz="129540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000000"/>
            </a:solidFill>
          </a:uFill>
          <a:latin typeface="+mn-lt"/>
          <a:ea typeface="+mn-ea"/>
          <a:cs typeface="+mn-cs"/>
          <a:sym typeface="Chalkduster"/>
        </a:defRPr>
      </a:lvl7pPr>
      <a:lvl8pPr marL="0" marR="0" indent="0" algn="r" defTabSz="129540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000000"/>
            </a:solidFill>
          </a:uFill>
          <a:latin typeface="+mn-lt"/>
          <a:ea typeface="+mn-ea"/>
          <a:cs typeface="+mn-cs"/>
          <a:sym typeface="Chalkduster"/>
        </a:defRPr>
      </a:lvl8pPr>
      <a:lvl9pPr marL="0" marR="0" indent="0" algn="r" defTabSz="1295400" latinLnBrk="0">
        <a:lnSpc>
          <a:spcPct val="100000"/>
        </a:lnSpc>
        <a:spcBef>
          <a:spcPts val="0"/>
        </a:spcBef>
        <a:spcAft>
          <a:spcPts val="0"/>
        </a:spcAft>
        <a:buClrTx/>
        <a:buSzTx/>
        <a:buFontTx/>
        <a:buNone/>
        <a:tabLst/>
        <a:defRPr b="0" baseline="0" cap="none" i="0" spc="0" strike="noStrike" sz="1600" u="none">
          <a:solidFill>
            <a:schemeClr val="tx1"/>
          </a:solidFill>
          <a:uFill>
            <a:solidFill>
              <a:srgbClr val="000000"/>
            </a:solidFill>
          </a:uFill>
          <a:latin typeface="+mn-lt"/>
          <a:ea typeface="+mn-ea"/>
          <a:cs typeface="+mn-cs"/>
          <a:sym typeface="Chalkduster"/>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2.png"/><Relationship Id="rId4" Type="http://schemas.openxmlformats.org/officeDocument/2006/relationships/image" Target="../media/image1.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jpeg"/><Relationship Id="rId4"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jpeg"/><Relationship Id="rId4" Type="http://schemas.openxmlformats.org/officeDocument/2006/relationships/image" Target="../media/image14.png"/><Relationship Id="rId5" Type="http://schemas.openxmlformats.org/officeDocument/2006/relationships/image" Target="../media/image1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14.png"/><Relationship Id="rId6" Type="http://schemas.openxmlformats.org/officeDocument/2006/relationships/image" Target="../media/image1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14.png"/><Relationship Id="rId6" Type="http://schemas.openxmlformats.org/officeDocument/2006/relationships/image" Target="../media/image1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6.jpeg"/><Relationship Id="rId4" Type="http://schemas.openxmlformats.org/officeDocument/2006/relationships/image" Target="../media/image1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6.jpeg"/><Relationship Id="rId5" Type="http://schemas.openxmlformats.org/officeDocument/2006/relationships/image" Target="../media/image17.png"/><Relationship Id="rId6" Type="http://schemas.openxmlformats.org/officeDocument/2006/relationships/image" Target="../media/image1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6.jpeg"/><Relationship Id="rId5" Type="http://schemas.openxmlformats.org/officeDocument/2006/relationships/image" Target="../media/image19.png"/><Relationship Id="rId6" Type="http://schemas.openxmlformats.org/officeDocument/2006/relationships/image" Target="../media/image2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6.jpeg"/><Relationship Id="rId4" Type="http://schemas.openxmlformats.org/officeDocument/2006/relationships/image" Target="../media/image21.png"/><Relationship Id="rId5" Type="http://schemas.openxmlformats.org/officeDocument/2006/relationships/image" Target="../media/image2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6.jpeg"/><Relationship Id="rId5" Type="http://schemas.openxmlformats.org/officeDocument/2006/relationships/image" Target="../media/image2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6.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27.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28.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jpeg"/><Relationship Id="rId4" Type="http://schemas.openxmlformats.org/officeDocument/2006/relationships/image" Target="../media/image9.png"/><Relationship Id="rId5" Type="http://schemas.openxmlformats.org/officeDocument/2006/relationships/image" Target="../media/image1.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jpeg"/><Relationship Id="rId4" Type="http://schemas.openxmlformats.org/officeDocument/2006/relationships/image" Target="../media/image29.png"/><Relationship Id="rId5" Type="http://schemas.openxmlformats.org/officeDocument/2006/relationships/image" Target="../media/image30.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jpeg"/><Relationship Id="rId4" Type="http://schemas.openxmlformats.org/officeDocument/2006/relationships/image" Target="../media/image9.jpeg"/><Relationship Id="rId5" Type="http://schemas.openxmlformats.org/officeDocument/2006/relationships/image" Target="../media/image31.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jpeg"/><Relationship Id="rId4" Type="http://schemas.openxmlformats.org/officeDocument/2006/relationships/image" Target="../media/image9.jpeg"/><Relationship Id="rId5" Type="http://schemas.openxmlformats.org/officeDocument/2006/relationships/image" Target="../media/image32.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png"/><Relationship Id="rId4" Type="http://schemas.openxmlformats.org/officeDocument/2006/relationships/image" Target="../media/image10.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10.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1.jpeg"/><Relationship Id="rId4" Type="http://schemas.openxmlformats.org/officeDocument/2006/relationships/image" Target="../media/image9.png"/><Relationship Id="rId5" Type="http://schemas.openxmlformats.org/officeDocument/2006/relationships/image" Target="../media/image1.tif"/></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9.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5.png"/><Relationship Id="rId4" Type="http://schemas.openxmlformats.org/officeDocument/2006/relationships/image" Target="../media/image37.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 Id="rId3" Type="http://schemas.openxmlformats.org/officeDocument/2006/relationships/image" Target="../media/image38.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2.tif"/><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 Id="rId11" Type="http://schemas.openxmlformats.org/officeDocument/2006/relationships/image" Target="../media/image47.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3.jpeg"/><Relationship Id="rId4" Type="http://schemas.openxmlformats.org/officeDocument/2006/relationships/image" Target="../media/image48.png"/><Relationship Id="rId5" Type="http://schemas.openxmlformats.org/officeDocument/2006/relationships/image" Target="../media/image14.jpe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image" Target="../media/image55.png"/><Relationship Id="rId13" Type="http://schemas.openxmlformats.org/officeDocument/2006/relationships/image" Target="../media/image56.png"/><Relationship Id="rId14" Type="http://schemas.openxmlformats.org/officeDocument/2006/relationships/image" Target="../media/image57.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png"/><Relationship Id="rId3" Type="http://schemas.openxmlformats.org/officeDocument/2006/relationships/image" Target="../media/image59.png"/><Relationship Id="rId4" Type="http://schemas.openxmlformats.org/officeDocument/2006/relationships/image" Target="../media/image15.jpe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16.jpeg"/><Relationship Id="rId8" Type="http://schemas.openxmlformats.org/officeDocument/2006/relationships/image" Target="../media/image62.png"/><Relationship Id="rId9" Type="http://schemas.openxmlformats.org/officeDocument/2006/relationships/image" Target="../media/image63.png"/><Relationship Id="rId10" Type="http://schemas.openxmlformats.org/officeDocument/2006/relationships/image" Target="../media/image64.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5.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 Id="rId3" Type="http://schemas.openxmlformats.org/officeDocument/2006/relationships/image" Target="../media/image17.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18.jpeg"/><Relationship Id="rId6" Type="http://schemas.openxmlformats.org/officeDocument/2006/relationships/image" Target="../media/image72.png"/><Relationship Id="rId7" Type="http://schemas.openxmlformats.org/officeDocument/2006/relationships/image" Target="../media/image68.png"/><Relationship Id="rId8" Type="http://schemas.openxmlformats.org/officeDocument/2006/relationships/image" Target="../media/image70.png"/><Relationship Id="rId9" Type="http://schemas.openxmlformats.org/officeDocument/2006/relationships/image" Target="../media/image73.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70.png"/><Relationship Id="rId6" Type="http://schemas.openxmlformats.org/officeDocument/2006/relationships/image" Target="../media/image68.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70.png"/><Relationship Id="rId7" Type="http://schemas.openxmlformats.org/officeDocument/2006/relationships/image" Target="../media/image74.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tif"/></Relationships>

</file>

<file path=ppt/slides/_rels/slide6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9.png"/><Relationship Id="rId4" Type="http://schemas.openxmlformats.org/officeDocument/2006/relationships/image" Target="../media/image1.tif"/><Relationship Id="rId5" Type="http://schemas.openxmlformats.org/officeDocument/2006/relationships/image" Target="../media/image10.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0.png"/><Relationship Id="rId4" Type="http://schemas.openxmlformats.org/officeDocument/2006/relationships/image" Target="../media/image1.tif"/></Relationships>

</file>

<file path=ppt/slides/_rels/slide6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6.jpeg"/><Relationship Id="rId4" Type="http://schemas.openxmlformats.org/officeDocument/2006/relationships/image" Target="../media/image75.png"/><Relationship Id="rId5" Type="http://schemas.openxmlformats.org/officeDocument/2006/relationships/image" Target="../media/image76.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6.jpeg"/><Relationship Id="rId4" Type="http://schemas.openxmlformats.org/officeDocument/2006/relationships/image" Target="../media/image77.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5.png"/><Relationship Id="rId4" Type="http://schemas.openxmlformats.org/officeDocument/2006/relationships/image" Target="../media/image6.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jpeg"/><Relationship Id="rId4" Type="http://schemas.openxmlformats.org/officeDocument/2006/relationships/image" Target="../media/image78.png"/><Relationship Id="rId5" Type="http://schemas.openxmlformats.org/officeDocument/2006/relationships/image" Target="../media/image79.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jpeg"/><Relationship Id="rId4" Type="http://schemas.openxmlformats.org/officeDocument/2006/relationships/image" Target="../media/image8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1.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2.png"/><Relationship Id="rId4" Type="http://schemas.openxmlformats.org/officeDocument/2006/relationships/image" Target="../media/image1.tif"/><Relationship Id="rId5" Type="http://schemas.openxmlformats.org/officeDocument/2006/relationships/image" Target="../media/image81.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4.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82.png"/><Relationship Id="rId4" Type="http://schemas.openxmlformats.org/officeDocument/2006/relationships/image" Target="../media/image83.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4.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85.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86.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8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tif"/><Relationship Id="rId5" Type="http://schemas.openxmlformats.org/officeDocument/2006/relationships/image" Target="../media/image10.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88.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89.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90.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 name="iStock-1264160353.jpg" descr="iStock-1264160353.jpg"/>
          <p:cNvPicPr>
            <a:picLocks noChangeAspect="1"/>
          </p:cNvPicPr>
          <p:nvPr/>
        </p:nvPicPr>
        <p:blipFill>
          <a:blip r:embed="rId2">
            <a:extLst/>
          </a:blip>
          <a:stretch>
            <a:fillRect/>
          </a:stretch>
        </p:blipFill>
        <p:spPr>
          <a:xfrm>
            <a:off x="-457628" y="1471576"/>
            <a:ext cx="13618661" cy="7660497"/>
          </a:xfrm>
          <a:prstGeom prst="rect">
            <a:avLst/>
          </a:prstGeom>
          <a:ln w="12700">
            <a:miter lim="400000"/>
          </a:ln>
        </p:spPr>
      </p:pic>
      <p:sp>
        <p:nvSpPr>
          <p:cNvPr id="31" name="Stop Under-reporting Your Impact"/>
          <p:cNvSpPr txBox="1"/>
          <p:nvPr/>
        </p:nvSpPr>
        <p:spPr>
          <a:xfrm>
            <a:off x="259938" y="336769"/>
            <a:ext cx="10978278" cy="8419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5200">
                <a:solidFill>
                  <a:srgbClr val="FFFFFF"/>
                </a:solidFill>
                <a:latin typeface="+mn-lt"/>
                <a:ea typeface="+mn-ea"/>
                <a:cs typeface="+mn-cs"/>
                <a:sym typeface="Arial"/>
              </a:defRPr>
            </a:lvl1pPr>
          </a:lstStyle>
          <a:p>
            <a:pPr/>
            <a:r>
              <a:t>Stop Under-reporting Your Impact</a:t>
            </a:r>
          </a:p>
        </p:txBody>
      </p:sp>
      <p:sp>
        <p:nvSpPr>
          <p:cNvPr id="32" name="It’s much more…"/>
          <p:cNvSpPr txBox="1"/>
          <p:nvPr/>
        </p:nvSpPr>
        <p:spPr>
          <a:xfrm>
            <a:off x="7446243" y="6924309"/>
            <a:ext cx="10978278" cy="16039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5200">
                <a:solidFill>
                  <a:srgbClr val="FFFFFF"/>
                </a:solidFill>
                <a:latin typeface="+mn-lt"/>
                <a:ea typeface="+mn-ea"/>
                <a:cs typeface="+mn-cs"/>
                <a:sym typeface="Arial"/>
              </a:defRPr>
            </a:pPr>
            <a:r>
              <a:t>It’s much more</a:t>
            </a:r>
          </a:p>
          <a:p>
            <a:pPr algn="l">
              <a:defRPr sz="5200">
                <a:solidFill>
                  <a:srgbClr val="FFFFFF"/>
                </a:solidFill>
                <a:latin typeface="+mn-lt"/>
                <a:ea typeface="+mn-ea"/>
                <a:cs typeface="+mn-cs"/>
                <a:sym typeface="Arial"/>
              </a:defRPr>
            </a:pPr>
            <a:r>
              <a:t>than it appears!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2" name="Image" descr="Image"/>
          <p:cNvPicPr>
            <a:picLocks noChangeAspect="1"/>
          </p:cNvPicPr>
          <p:nvPr/>
        </p:nvPicPr>
        <p:blipFill>
          <a:blip r:embed="rId2">
            <a:extLst/>
          </a:blip>
          <a:stretch>
            <a:fillRect/>
          </a:stretch>
        </p:blipFill>
        <p:spPr>
          <a:xfrm>
            <a:off x="-1035050" y="946150"/>
            <a:ext cx="6235700" cy="5956300"/>
          </a:xfrm>
          <a:prstGeom prst="rect">
            <a:avLst/>
          </a:prstGeom>
          <a:ln w="12700">
            <a:miter lim="400000"/>
          </a:ln>
        </p:spPr>
      </p:pic>
      <p:sp>
        <p:nvSpPr>
          <p:cNvPr id="93" name="For reporting value to the community, focus on OUTPUTS rather than inputs."/>
          <p:cNvSpPr txBox="1"/>
          <p:nvPr/>
        </p:nvSpPr>
        <p:spPr>
          <a:xfrm>
            <a:off x="4864100" y="1906246"/>
            <a:ext cx="7235872" cy="9527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76249" indent="-476249" algn="l">
              <a:buClrTx/>
              <a:buSzPct val="100000"/>
              <a:buAutoNum type="arabicPeriod" startAt="1"/>
              <a:defRPr sz="3000">
                <a:solidFill>
                  <a:srgbClr val="000000"/>
                </a:solidFill>
                <a:latin typeface="+mn-lt"/>
                <a:ea typeface="+mn-ea"/>
                <a:cs typeface="+mn-cs"/>
                <a:sym typeface="Arial"/>
              </a:defRPr>
            </a:lvl1pPr>
          </a:lstStyle>
          <a:p>
            <a:pPr/>
            <a:r>
              <a:t>For reporting value to the community, focus on OUTPUTS rather than inputs.</a:t>
            </a:r>
          </a:p>
        </p:txBody>
      </p:sp>
      <p:sp>
        <p:nvSpPr>
          <p:cNvPr id="94" name="Takeaways"/>
          <p:cNvSpPr txBox="1"/>
          <p:nvPr/>
        </p:nvSpPr>
        <p:spPr>
          <a:xfrm>
            <a:off x="1373305" y="506102"/>
            <a:ext cx="3381152" cy="8419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200">
                <a:solidFill>
                  <a:srgbClr val="000000"/>
                </a:solidFill>
                <a:latin typeface="+mn-lt"/>
                <a:ea typeface="+mn-ea"/>
                <a:cs typeface="+mn-cs"/>
                <a:sym typeface="Arial"/>
              </a:defRPr>
            </a:lvl1pPr>
          </a:lstStyle>
          <a:p>
            <a:pPr/>
            <a:r>
              <a:t>Takeaways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 name="Beth Steinhorn"/>
          <p:cNvSpPr txBox="1"/>
          <p:nvPr/>
        </p:nvSpPr>
        <p:spPr>
          <a:xfrm>
            <a:off x="458071" y="636080"/>
            <a:ext cx="3975374"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584200">
              <a:buClrTx/>
              <a:defRPr sz="3700">
                <a:solidFill>
                  <a:srgbClr val="53585F"/>
                </a:solidFill>
                <a:uFillTx/>
                <a:latin typeface="Arial Black"/>
                <a:ea typeface="Arial Black"/>
                <a:cs typeface="Arial Black"/>
                <a:sym typeface="Arial Black"/>
              </a:defRPr>
            </a:lvl1pPr>
          </a:lstStyle>
          <a:p>
            <a:pPr/>
            <a:r>
              <a:t>Beth Steinhorn</a:t>
            </a:r>
          </a:p>
        </p:txBody>
      </p:sp>
      <p:pic>
        <p:nvPicPr>
          <p:cNvPr id="97" name="Image" descr="Image"/>
          <p:cNvPicPr>
            <a:picLocks noChangeAspect="1"/>
          </p:cNvPicPr>
          <p:nvPr/>
        </p:nvPicPr>
        <p:blipFill>
          <a:blip r:embed="rId2">
            <a:extLst/>
          </a:blip>
          <a:stretch>
            <a:fillRect/>
          </a:stretch>
        </p:blipFill>
        <p:spPr>
          <a:xfrm>
            <a:off x="5579035" y="1391856"/>
            <a:ext cx="3759201" cy="3086101"/>
          </a:xfrm>
          <a:prstGeom prst="rect">
            <a:avLst/>
          </a:prstGeom>
          <a:ln w="12700">
            <a:miter lim="400000"/>
          </a:ln>
        </p:spPr>
      </p:pic>
      <p:pic>
        <p:nvPicPr>
          <p:cNvPr id="98" name="Image" descr="Image"/>
          <p:cNvPicPr>
            <a:picLocks noChangeAspect="1"/>
          </p:cNvPicPr>
          <p:nvPr/>
        </p:nvPicPr>
        <p:blipFill>
          <a:blip r:embed="rId3">
            <a:extLst/>
          </a:blip>
          <a:stretch>
            <a:fillRect/>
          </a:stretch>
        </p:blipFill>
        <p:spPr>
          <a:xfrm>
            <a:off x="535554" y="1495071"/>
            <a:ext cx="4762501" cy="4838701"/>
          </a:xfrm>
          <a:prstGeom prst="rect">
            <a:avLst/>
          </a:prstGeom>
          <a:ln w="12700">
            <a:miter lim="400000"/>
          </a:ln>
        </p:spPr>
      </p:pic>
      <p:pic>
        <p:nvPicPr>
          <p:cNvPr id="99" name="Image" descr="Image"/>
          <p:cNvPicPr>
            <a:picLocks noChangeAspect="1"/>
          </p:cNvPicPr>
          <p:nvPr/>
        </p:nvPicPr>
        <p:blipFill>
          <a:blip r:embed="rId4">
            <a:extLst/>
          </a:blip>
          <a:stretch>
            <a:fillRect/>
          </a:stretch>
        </p:blipFill>
        <p:spPr>
          <a:xfrm>
            <a:off x="10261255" y="6612366"/>
            <a:ext cx="1808704" cy="1808705"/>
          </a:xfrm>
          <a:prstGeom prst="rect">
            <a:avLst/>
          </a:prstGeom>
          <a:ln w="12700">
            <a:miter lim="400000"/>
          </a:ln>
        </p:spPr>
      </p:pic>
      <p:sp>
        <p:nvSpPr>
          <p:cNvPr id="100" name="“Volunteers don’t serve because they want to reach a quota of hours; they volunteer to make a difference for a cause they care about. Tracking hours tells nothing about whether they’ve succeeded in making that difference.” © Beth Steinhorn"/>
          <p:cNvSpPr txBox="1"/>
          <p:nvPr/>
        </p:nvSpPr>
        <p:spPr>
          <a:xfrm>
            <a:off x="5911925" y="1450123"/>
            <a:ext cx="6858717" cy="4151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3500">
                <a:solidFill>
                  <a:srgbClr val="53585F"/>
                </a:solidFill>
                <a:latin typeface="+mn-lt"/>
                <a:ea typeface="+mn-ea"/>
                <a:cs typeface="+mn-cs"/>
                <a:sym typeface="Arial"/>
              </a:defRPr>
            </a:pPr>
            <a:r>
              <a:t>“Volunteers don’t serve because they want to reach a quota of hours; they volunteer to make a difference for a cause they care about. Tracking hours tells nothing about whether they’ve succeeded in making that difference.” </a:t>
            </a:r>
            <a:r>
              <a:rPr sz="1500"/>
              <a:t>© Beth Steinhorn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2" name="iStock-952119556.jpg" descr="iStock-952119556.jpg"/>
          <p:cNvPicPr>
            <a:picLocks noChangeAspect="1"/>
          </p:cNvPicPr>
          <p:nvPr/>
        </p:nvPicPr>
        <p:blipFill>
          <a:blip r:embed="rId3">
            <a:extLst/>
          </a:blip>
          <a:srcRect l="0" t="0" r="12081" b="3082"/>
          <a:stretch>
            <a:fillRect/>
          </a:stretch>
        </p:blipFill>
        <p:spPr>
          <a:xfrm>
            <a:off x="-431968" y="-19300"/>
            <a:ext cx="6804317" cy="5000488"/>
          </a:xfrm>
          <a:prstGeom prst="rect">
            <a:avLst/>
          </a:prstGeom>
          <a:ln w="12700">
            <a:miter lim="400000"/>
          </a:ln>
        </p:spPr>
      </p:pic>
      <p:sp>
        <p:nvSpPr>
          <p:cNvPr id="103" name="Line"/>
          <p:cNvSpPr/>
          <p:nvPr/>
        </p:nvSpPr>
        <p:spPr>
          <a:xfrm flipH="1" flipV="1">
            <a:off x="-200804" y="4975838"/>
            <a:ext cx="13406407" cy="5124"/>
          </a:xfrm>
          <a:prstGeom prst="line">
            <a:avLst/>
          </a:prstGeom>
          <a:ln w="63500">
            <a:solidFill>
              <a:srgbClr val="F7B740"/>
            </a:solidFill>
            <a:miter lim="400000"/>
          </a:ln>
        </p:spPr>
        <p:txBody>
          <a:bodyPr lIns="0" tIns="0" rIns="0" bIns="0"/>
          <a:lstStyle/>
          <a:p>
            <a:pPr/>
          </a:p>
        </p:txBody>
      </p:sp>
      <p:sp>
        <p:nvSpPr>
          <p:cNvPr id="104" name="Line"/>
          <p:cNvSpPr/>
          <p:nvPr/>
        </p:nvSpPr>
        <p:spPr>
          <a:xfrm flipV="1">
            <a:off x="6374232" y="22428"/>
            <a:ext cx="1" cy="9143582"/>
          </a:xfrm>
          <a:prstGeom prst="line">
            <a:avLst/>
          </a:prstGeom>
          <a:ln w="63500">
            <a:solidFill>
              <a:srgbClr val="F7B740"/>
            </a:solidFill>
            <a:miter lim="400000"/>
          </a:ln>
        </p:spPr>
        <p:txBody>
          <a:bodyPr lIns="0" tIns="0" rIns="0" bIns="0"/>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8" name="iStock-952119556.jpg" descr="iStock-952119556.jpg"/>
          <p:cNvPicPr>
            <a:picLocks noChangeAspect="1"/>
          </p:cNvPicPr>
          <p:nvPr/>
        </p:nvPicPr>
        <p:blipFill>
          <a:blip r:embed="rId3">
            <a:extLst/>
          </a:blip>
          <a:srcRect l="0" t="0" r="11542" b="3114"/>
          <a:stretch>
            <a:fillRect/>
          </a:stretch>
        </p:blipFill>
        <p:spPr>
          <a:xfrm>
            <a:off x="-431968" y="-19300"/>
            <a:ext cx="6846016" cy="4998862"/>
          </a:xfrm>
          <a:prstGeom prst="rect">
            <a:avLst/>
          </a:prstGeom>
          <a:ln w="12700">
            <a:miter lim="400000"/>
          </a:ln>
        </p:spPr>
      </p:pic>
      <p:pic>
        <p:nvPicPr>
          <p:cNvPr id="109" name="Image" descr="Image"/>
          <p:cNvPicPr>
            <a:picLocks noChangeAspect="1"/>
          </p:cNvPicPr>
          <p:nvPr/>
        </p:nvPicPr>
        <p:blipFill>
          <a:blip r:embed="rId4">
            <a:extLst/>
          </a:blip>
          <a:srcRect l="0" t="0" r="0" b="17175"/>
          <a:stretch>
            <a:fillRect/>
          </a:stretch>
        </p:blipFill>
        <p:spPr>
          <a:xfrm rot="25433">
            <a:off x="6387139" y="-2355977"/>
            <a:ext cx="6638597" cy="7336816"/>
          </a:xfrm>
          <a:prstGeom prst="rect">
            <a:avLst/>
          </a:prstGeom>
          <a:ln w="12700">
            <a:miter lim="400000"/>
          </a:ln>
        </p:spPr>
      </p:pic>
      <p:sp>
        <p:nvSpPr>
          <p:cNvPr id="110" name="Line"/>
          <p:cNvSpPr/>
          <p:nvPr/>
        </p:nvSpPr>
        <p:spPr>
          <a:xfrm flipH="1" flipV="1">
            <a:off x="-200804" y="4975838"/>
            <a:ext cx="13406407" cy="5124"/>
          </a:xfrm>
          <a:prstGeom prst="line">
            <a:avLst/>
          </a:prstGeom>
          <a:ln w="63500">
            <a:solidFill>
              <a:srgbClr val="F7B740"/>
            </a:solidFill>
            <a:miter lim="400000"/>
          </a:ln>
        </p:spPr>
        <p:txBody>
          <a:bodyPr lIns="0" tIns="0" rIns="0" bIns="0"/>
          <a:lstStyle/>
          <a:p>
            <a:pPr/>
          </a:p>
        </p:txBody>
      </p:sp>
      <p:sp>
        <p:nvSpPr>
          <p:cNvPr id="111" name="Line"/>
          <p:cNvSpPr/>
          <p:nvPr/>
        </p:nvSpPr>
        <p:spPr>
          <a:xfrm flipV="1">
            <a:off x="6374232" y="22428"/>
            <a:ext cx="1" cy="9143582"/>
          </a:xfrm>
          <a:prstGeom prst="line">
            <a:avLst/>
          </a:prstGeom>
          <a:ln w="63500">
            <a:solidFill>
              <a:srgbClr val="F7B740"/>
            </a:solidFill>
            <a:miter lim="400000"/>
          </a:ln>
        </p:spPr>
        <p:txBody>
          <a:bodyPr lIns="0" tIns="0" rIns="0" bIns="0"/>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5" name="iStock-952119556.jpg" descr="iStock-952119556.jpg"/>
          <p:cNvPicPr>
            <a:picLocks noChangeAspect="1"/>
          </p:cNvPicPr>
          <p:nvPr/>
        </p:nvPicPr>
        <p:blipFill>
          <a:blip r:embed="rId3">
            <a:extLst/>
          </a:blip>
          <a:srcRect l="0" t="0" r="0" b="3352"/>
          <a:stretch>
            <a:fillRect/>
          </a:stretch>
        </p:blipFill>
        <p:spPr>
          <a:xfrm>
            <a:off x="-431968" y="-19300"/>
            <a:ext cx="7739311" cy="4986565"/>
          </a:xfrm>
          <a:prstGeom prst="rect">
            <a:avLst/>
          </a:prstGeom>
          <a:ln w="12700">
            <a:miter lim="400000"/>
          </a:ln>
        </p:spPr>
      </p:pic>
      <p:pic>
        <p:nvPicPr>
          <p:cNvPr id="116" name="Image" descr="Image"/>
          <p:cNvPicPr>
            <a:picLocks noChangeAspect="1"/>
          </p:cNvPicPr>
          <p:nvPr/>
        </p:nvPicPr>
        <p:blipFill>
          <a:blip r:embed="rId4">
            <a:extLst/>
          </a:blip>
          <a:srcRect l="0" t="19248" r="0" b="0"/>
          <a:stretch>
            <a:fillRect/>
          </a:stretch>
        </p:blipFill>
        <p:spPr>
          <a:xfrm>
            <a:off x="6391672" y="5001220"/>
            <a:ext cx="6628126" cy="4166390"/>
          </a:xfrm>
          <a:prstGeom prst="rect">
            <a:avLst/>
          </a:prstGeom>
          <a:ln w="12700">
            <a:miter lim="400000"/>
          </a:ln>
        </p:spPr>
      </p:pic>
      <p:pic>
        <p:nvPicPr>
          <p:cNvPr id="117" name="Image" descr="Image"/>
          <p:cNvPicPr>
            <a:picLocks noChangeAspect="1"/>
          </p:cNvPicPr>
          <p:nvPr/>
        </p:nvPicPr>
        <p:blipFill>
          <a:blip r:embed="rId5">
            <a:extLst/>
          </a:blip>
          <a:srcRect l="0" t="0" r="0" b="16825"/>
          <a:stretch>
            <a:fillRect/>
          </a:stretch>
        </p:blipFill>
        <p:spPr>
          <a:xfrm rot="25433">
            <a:off x="6387024" y="-2355978"/>
            <a:ext cx="6638598" cy="7367828"/>
          </a:xfrm>
          <a:prstGeom prst="rect">
            <a:avLst/>
          </a:prstGeom>
          <a:ln w="12700">
            <a:miter lim="400000"/>
          </a:ln>
        </p:spPr>
      </p:pic>
      <p:sp>
        <p:nvSpPr>
          <p:cNvPr id="118" name="Line"/>
          <p:cNvSpPr/>
          <p:nvPr/>
        </p:nvSpPr>
        <p:spPr>
          <a:xfrm flipH="1" flipV="1">
            <a:off x="-200804" y="4975838"/>
            <a:ext cx="13406407" cy="5124"/>
          </a:xfrm>
          <a:prstGeom prst="line">
            <a:avLst/>
          </a:prstGeom>
          <a:ln w="63500">
            <a:solidFill>
              <a:srgbClr val="F7B740"/>
            </a:solidFill>
            <a:miter lim="400000"/>
          </a:ln>
        </p:spPr>
        <p:txBody>
          <a:bodyPr lIns="0" tIns="0" rIns="0" bIns="0"/>
          <a:lstStyle/>
          <a:p>
            <a:pPr/>
          </a:p>
        </p:txBody>
      </p:sp>
      <p:sp>
        <p:nvSpPr>
          <p:cNvPr id="119" name="Line"/>
          <p:cNvSpPr/>
          <p:nvPr/>
        </p:nvSpPr>
        <p:spPr>
          <a:xfrm flipV="1">
            <a:off x="6374232" y="22428"/>
            <a:ext cx="1" cy="9143582"/>
          </a:xfrm>
          <a:prstGeom prst="line">
            <a:avLst/>
          </a:prstGeom>
          <a:ln w="63500">
            <a:solidFill>
              <a:srgbClr val="F7B740"/>
            </a:solidFill>
            <a:miter lim="400000"/>
          </a:ln>
        </p:spPr>
        <p:txBody>
          <a:bodyPr lIns="0" tIns="0" rIns="0" bIns="0"/>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3" name="iStock-952119556.jpg" descr="iStock-952119556.jpg"/>
          <p:cNvPicPr>
            <a:picLocks noChangeAspect="1"/>
          </p:cNvPicPr>
          <p:nvPr/>
        </p:nvPicPr>
        <p:blipFill>
          <a:blip r:embed="rId3">
            <a:extLst/>
          </a:blip>
          <a:stretch>
            <a:fillRect/>
          </a:stretch>
        </p:blipFill>
        <p:spPr>
          <a:xfrm>
            <a:off x="-431968" y="-19300"/>
            <a:ext cx="7739311" cy="5159542"/>
          </a:xfrm>
          <a:prstGeom prst="rect">
            <a:avLst/>
          </a:prstGeom>
          <a:ln w="12700">
            <a:miter lim="400000"/>
          </a:ln>
        </p:spPr>
      </p:pic>
      <p:pic>
        <p:nvPicPr>
          <p:cNvPr id="124" name="Visitor Information.jpg" descr="Visitor Information.jpg"/>
          <p:cNvPicPr>
            <a:picLocks noChangeAspect="1"/>
          </p:cNvPicPr>
          <p:nvPr/>
        </p:nvPicPr>
        <p:blipFill>
          <a:blip r:embed="rId4">
            <a:extLst/>
          </a:blip>
          <a:stretch>
            <a:fillRect/>
          </a:stretch>
        </p:blipFill>
        <p:spPr>
          <a:xfrm>
            <a:off x="-1058316" y="4996205"/>
            <a:ext cx="7444512" cy="4187538"/>
          </a:xfrm>
          <a:prstGeom prst="rect">
            <a:avLst/>
          </a:prstGeom>
          <a:ln w="12700">
            <a:miter lim="400000"/>
          </a:ln>
        </p:spPr>
      </p:pic>
      <p:pic>
        <p:nvPicPr>
          <p:cNvPr id="125" name="Image" descr="Image"/>
          <p:cNvPicPr>
            <a:picLocks noChangeAspect="1"/>
          </p:cNvPicPr>
          <p:nvPr/>
        </p:nvPicPr>
        <p:blipFill>
          <a:blip r:embed="rId5">
            <a:extLst/>
          </a:blip>
          <a:srcRect l="0" t="19248" r="0" b="0"/>
          <a:stretch>
            <a:fillRect/>
          </a:stretch>
        </p:blipFill>
        <p:spPr>
          <a:xfrm>
            <a:off x="6391672" y="5001220"/>
            <a:ext cx="6628126" cy="4166390"/>
          </a:xfrm>
          <a:prstGeom prst="rect">
            <a:avLst/>
          </a:prstGeom>
          <a:ln w="12700">
            <a:miter lim="400000"/>
          </a:ln>
        </p:spPr>
      </p:pic>
      <p:pic>
        <p:nvPicPr>
          <p:cNvPr id="126" name="Image" descr="Image"/>
          <p:cNvPicPr>
            <a:picLocks noChangeAspect="1"/>
          </p:cNvPicPr>
          <p:nvPr/>
        </p:nvPicPr>
        <p:blipFill>
          <a:blip r:embed="rId6">
            <a:extLst/>
          </a:blip>
          <a:srcRect l="0" t="0" r="0" b="16825"/>
          <a:stretch>
            <a:fillRect/>
          </a:stretch>
        </p:blipFill>
        <p:spPr>
          <a:xfrm rot="25433">
            <a:off x="6387024" y="-2355978"/>
            <a:ext cx="6638598" cy="7367828"/>
          </a:xfrm>
          <a:prstGeom prst="rect">
            <a:avLst/>
          </a:prstGeom>
          <a:ln w="12700">
            <a:miter lim="400000"/>
          </a:ln>
        </p:spPr>
      </p:pic>
      <p:sp>
        <p:nvSpPr>
          <p:cNvPr id="127" name="Line"/>
          <p:cNvSpPr/>
          <p:nvPr/>
        </p:nvSpPr>
        <p:spPr>
          <a:xfrm flipH="1" flipV="1">
            <a:off x="-200804" y="4975838"/>
            <a:ext cx="13406407" cy="5124"/>
          </a:xfrm>
          <a:prstGeom prst="line">
            <a:avLst/>
          </a:prstGeom>
          <a:ln w="63500">
            <a:solidFill>
              <a:srgbClr val="F7B740"/>
            </a:solidFill>
            <a:miter lim="400000"/>
          </a:ln>
        </p:spPr>
        <p:txBody>
          <a:bodyPr lIns="0" tIns="0" rIns="0" bIns="0"/>
          <a:lstStyle/>
          <a:p>
            <a:pPr/>
          </a:p>
        </p:txBody>
      </p:sp>
      <p:sp>
        <p:nvSpPr>
          <p:cNvPr id="128" name="Line"/>
          <p:cNvSpPr/>
          <p:nvPr/>
        </p:nvSpPr>
        <p:spPr>
          <a:xfrm flipV="1">
            <a:off x="6374232" y="22428"/>
            <a:ext cx="1" cy="9143582"/>
          </a:xfrm>
          <a:prstGeom prst="line">
            <a:avLst/>
          </a:prstGeom>
          <a:ln w="63500">
            <a:solidFill>
              <a:srgbClr val="F7B740"/>
            </a:solidFill>
            <a:miter lim="400000"/>
          </a:ln>
        </p:spPr>
        <p:txBody>
          <a:bodyPr lIns="0" tIns="0" rIns="0" bIns="0"/>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2" name="iStock-952119556.jpg" descr="iStock-952119556.jpg"/>
          <p:cNvPicPr>
            <a:picLocks noChangeAspect="1"/>
          </p:cNvPicPr>
          <p:nvPr/>
        </p:nvPicPr>
        <p:blipFill>
          <a:blip r:embed="rId3">
            <a:alphaModFix amt="11878"/>
            <a:extLst/>
          </a:blip>
          <a:stretch>
            <a:fillRect/>
          </a:stretch>
        </p:blipFill>
        <p:spPr>
          <a:xfrm>
            <a:off x="-431968" y="-19300"/>
            <a:ext cx="7739311" cy="5159542"/>
          </a:xfrm>
          <a:prstGeom prst="rect">
            <a:avLst/>
          </a:prstGeom>
          <a:ln w="12700">
            <a:miter lim="400000"/>
          </a:ln>
        </p:spPr>
      </p:pic>
      <p:pic>
        <p:nvPicPr>
          <p:cNvPr id="133" name="Visitor Information.jpg" descr="Visitor Information.jpg"/>
          <p:cNvPicPr>
            <a:picLocks noChangeAspect="1"/>
          </p:cNvPicPr>
          <p:nvPr/>
        </p:nvPicPr>
        <p:blipFill>
          <a:blip r:embed="rId4">
            <a:alphaModFix amt="11878"/>
            <a:extLst/>
          </a:blip>
          <a:stretch>
            <a:fillRect/>
          </a:stretch>
        </p:blipFill>
        <p:spPr>
          <a:xfrm>
            <a:off x="-1058316" y="4996205"/>
            <a:ext cx="7444512" cy="4187538"/>
          </a:xfrm>
          <a:prstGeom prst="rect">
            <a:avLst/>
          </a:prstGeom>
          <a:ln w="12700">
            <a:miter lim="400000"/>
          </a:ln>
        </p:spPr>
      </p:pic>
      <p:pic>
        <p:nvPicPr>
          <p:cNvPr id="134" name="Image" descr="Image"/>
          <p:cNvPicPr>
            <a:picLocks noChangeAspect="1"/>
          </p:cNvPicPr>
          <p:nvPr/>
        </p:nvPicPr>
        <p:blipFill>
          <a:blip r:embed="rId5">
            <a:alphaModFix amt="11878"/>
            <a:extLst/>
          </a:blip>
          <a:srcRect l="0" t="19248" r="0" b="0"/>
          <a:stretch>
            <a:fillRect/>
          </a:stretch>
        </p:blipFill>
        <p:spPr>
          <a:xfrm>
            <a:off x="6391671" y="5001220"/>
            <a:ext cx="6628126" cy="4166390"/>
          </a:xfrm>
          <a:prstGeom prst="rect">
            <a:avLst/>
          </a:prstGeom>
          <a:ln w="12700">
            <a:miter lim="400000"/>
          </a:ln>
        </p:spPr>
      </p:pic>
      <p:pic>
        <p:nvPicPr>
          <p:cNvPr id="135" name="Image" descr="Image"/>
          <p:cNvPicPr>
            <a:picLocks noChangeAspect="1"/>
          </p:cNvPicPr>
          <p:nvPr/>
        </p:nvPicPr>
        <p:blipFill>
          <a:blip r:embed="rId6">
            <a:alphaModFix amt="11878"/>
            <a:extLst/>
          </a:blip>
          <a:srcRect l="0" t="0" r="0" b="16825"/>
          <a:stretch>
            <a:fillRect/>
          </a:stretch>
        </p:blipFill>
        <p:spPr>
          <a:xfrm rot="25433">
            <a:off x="6387024" y="-2355978"/>
            <a:ext cx="6638598" cy="7367828"/>
          </a:xfrm>
          <a:prstGeom prst="rect">
            <a:avLst/>
          </a:prstGeom>
          <a:ln w="12700">
            <a:miter lim="400000"/>
          </a:ln>
        </p:spPr>
      </p:pic>
      <p:sp>
        <p:nvSpPr>
          <p:cNvPr id="136" name="Line"/>
          <p:cNvSpPr/>
          <p:nvPr/>
        </p:nvSpPr>
        <p:spPr>
          <a:xfrm flipH="1" flipV="1">
            <a:off x="-200804" y="4975837"/>
            <a:ext cx="13406407" cy="5125"/>
          </a:xfrm>
          <a:prstGeom prst="line">
            <a:avLst/>
          </a:prstGeom>
          <a:ln w="63500">
            <a:solidFill>
              <a:srgbClr val="F7B740">
                <a:alpha val="11878"/>
              </a:srgbClr>
            </a:solidFill>
            <a:miter lim="400000"/>
          </a:ln>
        </p:spPr>
        <p:txBody>
          <a:bodyPr lIns="0" tIns="0" rIns="0" bIns="0"/>
          <a:lstStyle/>
          <a:p>
            <a:pPr/>
          </a:p>
        </p:txBody>
      </p:sp>
      <p:sp>
        <p:nvSpPr>
          <p:cNvPr id="137" name="Line"/>
          <p:cNvSpPr/>
          <p:nvPr/>
        </p:nvSpPr>
        <p:spPr>
          <a:xfrm flipV="1">
            <a:off x="6374232" y="22427"/>
            <a:ext cx="1" cy="9143583"/>
          </a:xfrm>
          <a:prstGeom prst="line">
            <a:avLst/>
          </a:prstGeom>
          <a:ln w="63500">
            <a:solidFill>
              <a:srgbClr val="F7B740">
                <a:alpha val="11878"/>
              </a:srgbClr>
            </a:solidFill>
            <a:miter lim="400000"/>
          </a:ln>
        </p:spPr>
        <p:txBody>
          <a:bodyPr lIns="0" tIns="0" rIns="0" bIns="0"/>
          <a:lstStyle/>
          <a:p>
            <a:pPr/>
          </a:p>
        </p:txBody>
      </p:sp>
      <p:sp>
        <p:nvSpPr>
          <p:cNvPr id="138" name="POLL 2…"/>
          <p:cNvSpPr txBox="1"/>
          <p:nvPr/>
        </p:nvSpPr>
        <p:spPr>
          <a:xfrm>
            <a:off x="745551" y="201214"/>
            <a:ext cx="10974861" cy="80018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914400">
              <a:buClrTx/>
              <a:defRPr sz="4500">
                <a:solidFill>
                  <a:srgbClr val="000000"/>
                </a:solidFill>
                <a:latin typeface="Calibri"/>
                <a:ea typeface="Calibri"/>
                <a:cs typeface="Calibri"/>
                <a:sym typeface="Calibri"/>
              </a:defRPr>
            </a:pPr>
            <a:br/>
            <a:r>
              <a:rPr b="1" sz="6700">
                <a:solidFill>
                  <a:srgbClr val="FFFFFF"/>
                </a:solidFill>
              </a:rPr>
              <a:t>POLL 2</a:t>
            </a:r>
            <a:endParaRPr b="1"/>
          </a:p>
          <a:p>
            <a:pPr algn="l" defTabSz="914400">
              <a:buClrTx/>
              <a:defRPr b="1" sz="4500">
                <a:solidFill>
                  <a:srgbClr val="000000"/>
                </a:solidFill>
                <a:latin typeface="Calibri"/>
                <a:ea typeface="Calibri"/>
                <a:cs typeface="Calibri"/>
                <a:sym typeface="Calibri"/>
              </a:defRPr>
            </a:pPr>
          </a:p>
          <a:p>
            <a:pPr algn="l" defTabSz="914400">
              <a:buClrTx/>
              <a:defRPr b="1" sz="4500">
                <a:solidFill>
                  <a:srgbClr val="53585F"/>
                </a:solidFill>
                <a:latin typeface="Calibri"/>
                <a:ea typeface="Calibri"/>
                <a:cs typeface="Calibri"/>
                <a:sym typeface="Calibri"/>
              </a:defRPr>
            </a:pPr>
            <a:r>
              <a:t>Roughly what fraction of your volunteer roles involve measurable outputs?</a:t>
            </a:r>
          </a:p>
          <a:p>
            <a:pPr algn="l" defTabSz="914400">
              <a:buClrTx/>
              <a:defRPr b="1" sz="4500">
                <a:solidFill>
                  <a:srgbClr val="53585F"/>
                </a:solidFill>
                <a:latin typeface="Calibri"/>
                <a:ea typeface="Calibri"/>
                <a:cs typeface="Calibri"/>
                <a:sym typeface="Calibri"/>
              </a:defRPr>
            </a:pPr>
          </a:p>
          <a:p>
            <a:pPr algn="l" defTabSz="914400">
              <a:buClrTx/>
              <a:defRPr b="1" sz="4500">
                <a:solidFill>
                  <a:srgbClr val="53585F"/>
                </a:solidFill>
                <a:latin typeface="Calibri"/>
                <a:ea typeface="Calibri"/>
                <a:cs typeface="Calibri"/>
                <a:sym typeface="Calibri"/>
              </a:defRPr>
            </a:pPr>
            <a:r>
              <a:t>- None</a:t>
            </a:r>
          </a:p>
          <a:p>
            <a:pPr algn="l" defTabSz="914400">
              <a:buClrTx/>
              <a:defRPr b="1" sz="4500">
                <a:solidFill>
                  <a:srgbClr val="53585F"/>
                </a:solidFill>
                <a:latin typeface="Calibri"/>
                <a:ea typeface="Calibri"/>
                <a:cs typeface="Calibri"/>
                <a:sym typeface="Calibri"/>
              </a:defRPr>
            </a:pPr>
            <a:r>
              <a:t>- A few</a:t>
            </a:r>
          </a:p>
          <a:p>
            <a:pPr algn="l" defTabSz="914400">
              <a:buClrTx/>
              <a:defRPr b="1" sz="4500">
                <a:solidFill>
                  <a:srgbClr val="53585F"/>
                </a:solidFill>
                <a:latin typeface="Calibri"/>
                <a:ea typeface="Calibri"/>
                <a:cs typeface="Calibri"/>
                <a:sym typeface="Calibri"/>
              </a:defRPr>
            </a:pPr>
            <a:r>
              <a:t>- Half</a:t>
            </a:r>
          </a:p>
          <a:p>
            <a:pPr algn="l" defTabSz="914400">
              <a:buClrTx/>
              <a:defRPr b="1" sz="4500">
                <a:solidFill>
                  <a:srgbClr val="53585F"/>
                </a:solidFill>
                <a:latin typeface="Calibri"/>
                <a:ea typeface="Calibri"/>
                <a:cs typeface="Calibri"/>
                <a:sym typeface="Calibri"/>
              </a:defRPr>
            </a:pPr>
            <a:r>
              <a:t>- Most</a:t>
            </a:r>
          </a:p>
          <a:p>
            <a:pPr algn="l" defTabSz="914400">
              <a:buClrTx/>
              <a:defRPr b="1" sz="4500">
                <a:solidFill>
                  <a:srgbClr val="53585F"/>
                </a:solidFill>
                <a:latin typeface="Calibri"/>
                <a:ea typeface="Calibri"/>
                <a:cs typeface="Calibri"/>
                <a:sym typeface="Calibri"/>
              </a:defRPr>
            </a:pPr>
            <a:r>
              <a:t>- All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2" name="iStock-952119556.jpg" descr="iStock-952119556.jpg"/>
          <p:cNvPicPr>
            <a:picLocks noChangeAspect="1"/>
          </p:cNvPicPr>
          <p:nvPr/>
        </p:nvPicPr>
        <p:blipFill>
          <a:blip r:embed="rId2">
            <a:extLst/>
          </a:blip>
          <a:stretch>
            <a:fillRect/>
          </a:stretch>
        </p:blipFill>
        <p:spPr>
          <a:xfrm>
            <a:off x="-890030" y="-1593410"/>
            <a:ext cx="16161926" cy="1077461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44" name="Image" descr="Image"/>
          <p:cNvPicPr>
            <a:picLocks noChangeAspect="1"/>
          </p:cNvPicPr>
          <p:nvPr/>
        </p:nvPicPr>
        <p:blipFill>
          <a:blip r:embed="rId2">
            <a:extLst/>
          </a:blip>
          <a:stretch>
            <a:fillRect/>
          </a:stretch>
        </p:blipFill>
        <p:spPr>
          <a:xfrm>
            <a:off x="-311611" y="-69850"/>
            <a:ext cx="13335461" cy="2901562"/>
          </a:xfrm>
          <a:prstGeom prst="rect">
            <a:avLst/>
          </a:prstGeom>
          <a:ln w="12700">
            <a:miter lim="400000"/>
          </a:ln>
        </p:spPr>
      </p:pic>
      <p:pic>
        <p:nvPicPr>
          <p:cNvPr id="145" name="iStock-952119556.jpg" descr="iStock-952119556.jpg"/>
          <p:cNvPicPr>
            <a:picLocks noChangeAspect="1"/>
          </p:cNvPicPr>
          <p:nvPr/>
        </p:nvPicPr>
        <p:blipFill>
          <a:blip r:embed="rId3">
            <a:extLst/>
          </a:blip>
          <a:srcRect l="0" t="0" r="0" b="58349"/>
          <a:stretch>
            <a:fillRect/>
          </a:stretch>
        </p:blipFill>
        <p:spPr>
          <a:xfrm>
            <a:off x="-890030" y="-1593410"/>
            <a:ext cx="16161926" cy="4487648"/>
          </a:xfrm>
          <a:prstGeom prst="rect">
            <a:avLst/>
          </a:prstGeom>
          <a:ln w="12700">
            <a:miter lim="400000"/>
          </a:ln>
        </p:spPr>
      </p:pic>
      <p:pic>
        <p:nvPicPr>
          <p:cNvPr id="146" name="Image" descr="Image"/>
          <p:cNvPicPr>
            <a:picLocks noChangeAspect="1"/>
          </p:cNvPicPr>
          <p:nvPr/>
        </p:nvPicPr>
        <p:blipFill>
          <a:blip r:embed="rId4">
            <a:extLst/>
          </a:blip>
          <a:srcRect l="2307" t="4256" r="3291" b="3182"/>
          <a:stretch>
            <a:fillRect/>
          </a:stretch>
        </p:blipFill>
        <p:spPr>
          <a:xfrm>
            <a:off x="2727847" y="3632530"/>
            <a:ext cx="7549106" cy="4790406"/>
          </a:xfrm>
          <a:custGeom>
            <a:avLst/>
            <a:gdLst/>
            <a:ahLst/>
            <a:cxnLst>
              <a:cxn ang="0">
                <a:pos x="wd2" y="hd2"/>
              </a:cxn>
              <a:cxn ang="5400000">
                <a:pos x="wd2" y="hd2"/>
              </a:cxn>
              <a:cxn ang="10800000">
                <a:pos x="wd2" y="hd2"/>
              </a:cxn>
              <a:cxn ang="16200000">
                <a:pos x="wd2" y="hd2"/>
              </a:cxn>
            </a:cxnLst>
            <a:rect l="0" t="0" r="r" b="b"/>
            <a:pathLst>
              <a:path w="21596" h="21597" fill="norm" stroke="1" extrusionOk="0">
                <a:moveTo>
                  <a:pt x="748" y="0"/>
                </a:moveTo>
                <a:lnTo>
                  <a:pt x="576" y="127"/>
                </a:lnTo>
                <a:cubicBezTo>
                  <a:pt x="243" y="373"/>
                  <a:pt x="69" y="776"/>
                  <a:pt x="20" y="1417"/>
                </a:cubicBezTo>
                <a:cubicBezTo>
                  <a:pt x="4" y="1636"/>
                  <a:pt x="-4" y="5620"/>
                  <a:pt x="1" y="11084"/>
                </a:cubicBezTo>
                <a:cubicBezTo>
                  <a:pt x="9" y="19980"/>
                  <a:pt x="12" y="20389"/>
                  <a:pt x="66" y="20609"/>
                </a:cubicBezTo>
                <a:cubicBezTo>
                  <a:pt x="184" y="21087"/>
                  <a:pt x="491" y="21478"/>
                  <a:pt x="816" y="21564"/>
                </a:cubicBezTo>
                <a:cubicBezTo>
                  <a:pt x="897" y="21586"/>
                  <a:pt x="5432" y="21600"/>
                  <a:pt x="10895" y="21596"/>
                </a:cubicBezTo>
                <a:lnTo>
                  <a:pt x="20827" y="21589"/>
                </a:lnTo>
                <a:lnTo>
                  <a:pt x="20997" y="21480"/>
                </a:lnTo>
                <a:cubicBezTo>
                  <a:pt x="21213" y="21342"/>
                  <a:pt x="21396" y="21067"/>
                  <a:pt x="21507" y="20709"/>
                </a:cubicBezTo>
                <a:lnTo>
                  <a:pt x="21596" y="20426"/>
                </a:lnTo>
                <a:lnTo>
                  <a:pt x="21596" y="10795"/>
                </a:lnTo>
                <a:lnTo>
                  <a:pt x="21596" y="1161"/>
                </a:lnTo>
                <a:lnTo>
                  <a:pt x="21528" y="927"/>
                </a:lnTo>
                <a:cubicBezTo>
                  <a:pt x="21415" y="541"/>
                  <a:pt x="21287" y="332"/>
                  <a:pt x="21064" y="159"/>
                </a:cubicBezTo>
                <a:lnTo>
                  <a:pt x="20859" y="0"/>
                </a:lnTo>
                <a:lnTo>
                  <a:pt x="10804" y="0"/>
                </a:lnTo>
                <a:lnTo>
                  <a:pt x="748" y="0"/>
                </a:ln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WRV = Wage Replacement Value         SRV = Service replacement value         CBV = Community Benefit Value"/>
          <p:cNvSpPr txBox="1"/>
          <p:nvPr/>
        </p:nvSpPr>
        <p:spPr>
          <a:xfrm>
            <a:off x="180876" y="8559127"/>
            <a:ext cx="12816999" cy="3731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115000"/>
              </a:lnSpc>
              <a:buClrTx/>
              <a:tabLst>
                <a:tab pos="1295400" algn="l"/>
              </a:tabLst>
              <a:defRPr b="1" sz="1900">
                <a:solidFill>
                  <a:srgbClr val="FFFFFF"/>
                </a:solidFill>
                <a:uFill>
                  <a:solidFill>
                    <a:srgbClr val="0085CC"/>
                  </a:solidFill>
                </a:uFill>
                <a:latin typeface="+mn-lt"/>
                <a:ea typeface="+mn-ea"/>
                <a:cs typeface="+mn-cs"/>
                <a:sym typeface="Arial"/>
              </a:defRPr>
            </a:lvl1pPr>
          </a:lstStyle>
          <a:p>
            <a:pPr>
              <a:defRPr>
                <a:uFill>
                  <a:solidFill>
                    <a:srgbClr val="000000"/>
                  </a:solidFill>
                </a:uFill>
              </a:defRPr>
            </a:pPr>
            <a:r>
              <a:rPr>
                <a:uFill>
                  <a:solidFill>
                    <a:srgbClr val="0085CC"/>
                  </a:solidFill>
                </a:uFill>
              </a:rPr>
              <a:t>WRV = Wage Replacement Value         SRV = Service replacement value         CBV = Community Benefit Value    </a:t>
            </a:r>
          </a:p>
        </p:txBody>
      </p:sp>
      <p:pic>
        <p:nvPicPr>
          <p:cNvPr id="149" name="Image" descr="Image"/>
          <p:cNvPicPr>
            <a:picLocks noChangeAspect="1"/>
          </p:cNvPicPr>
          <p:nvPr/>
        </p:nvPicPr>
        <p:blipFill>
          <a:blip r:embed="rId3">
            <a:extLst/>
          </a:blip>
          <a:stretch>
            <a:fillRect/>
          </a:stretch>
        </p:blipFill>
        <p:spPr>
          <a:xfrm>
            <a:off x="-311611" y="-69850"/>
            <a:ext cx="13335461" cy="2901562"/>
          </a:xfrm>
          <a:prstGeom prst="rect">
            <a:avLst/>
          </a:prstGeom>
          <a:ln w="12700">
            <a:miter lim="400000"/>
          </a:ln>
        </p:spPr>
      </p:pic>
      <p:pic>
        <p:nvPicPr>
          <p:cNvPr id="150" name="iStock-952119556.jpg" descr="iStock-952119556.jpg"/>
          <p:cNvPicPr>
            <a:picLocks noChangeAspect="1"/>
          </p:cNvPicPr>
          <p:nvPr/>
        </p:nvPicPr>
        <p:blipFill>
          <a:blip r:embed="rId4">
            <a:extLst/>
          </a:blip>
          <a:srcRect l="0" t="0" r="0" b="58349"/>
          <a:stretch>
            <a:fillRect/>
          </a:stretch>
        </p:blipFill>
        <p:spPr>
          <a:xfrm>
            <a:off x="-890030" y="-1593410"/>
            <a:ext cx="16161926" cy="4487648"/>
          </a:xfrm>
          <a:prstGeom prst="rect">
            <a:avLst/>
          </a:prstGeom>
          <a:ln w="12700">
            <a:miter lim="400000"/>
          </a:ln>
        </p:spPr>
      </p:pic>
      <p:graphicFrame>
        <p:nvGraphicFramePr>
          <p:cNvPr id="151" name="Table 1"/>
          <p:cNvGraphicFramePr/>
          <p:nvPr/>
        </p:nvGraphicFramePr>
        <p:xfrm>
          <a:off x="306892" y="3195436"/>
          <a:ext cx="12098456" cy="4159218"/>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6015919"/>
                <a:gridCol w="2089531"/>
                <a:gridCol w="1726785"/>
                <a:gridCol w="2266219"/>
              </a:tblGrid>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FOCUS ON HOURS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WRV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Volunteer hours </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1,000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FOCUS ON OUTCOMES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SRV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BV</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Rides provided</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800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$50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$40,000</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Added value</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800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$25</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$20,000</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Value of the rides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$60,000</a:t>
                      </a:r>
                    </a:p>
                  </a:txBody>
                  <a:tcPr marL="0" marR="0" marT="0" marB="0" anchor="t" anchorCtr="0" horzOverflow="overflow">
                    <a:lnL w="0">
                      <a:miter lim="400000"/>
                    </a:lnL>
                    <a:lnR w="0">
                      <a:miter lim="400000"/>
                    </a:lnR>
                    <a:lnT w="0">
                      <a:miter lim="400000"/>
                    </a:lnT>
                    <a:lnB w="0">
                      <a:miter lim="400000"/>
                    </a:lnB>
                    <a:noFill/>
                  </a:tcPr>
                </a:tc>
              </a:tr>
            </a:tbl>
          </a:graphicData>
        </a:graphic>
      </p:graphicFrame>
      <p:sp>
        <p:nvSpPr>
          <p:cNvPr id="152" name="Line"/>
          <p:cNvSpPr/>
          <p:nvPr/>
        </p:nvSpPr>
        <p:spPr>
          <a:xfrm>
            <a:off x="10879879" y="6917008"/>
            <a:ext cx="1507520" cy="1"/>
          </a:xfrm>
          <a:prstGeom prst="line">
            <a:avLst/>
          </a:prstGeom>
          <a:ln w="38100">
            <a:solidFill>
              <a:srgbClr val="53585F"/>
            </a:solidFill>
            <a:miter lim="400000"/>
          </a:ln>
        </p:spPr>
        <p:txBody>
          <a:bodyPr lIns="0" tIns="0" rIns="0" bIns="0"/>
          <a:lstStyle/>
          <a:p>
            <a:pPr/>
          </a:p>
        </p:txBody>
      </p:sp>
      <p:sp>
        <p:nvSpPr>
          <p:cNvPr id="153" name="Rectangle"/>
          <p:cNvSpPr/>
          <p:nvPr/>
        </p:nvSpPr>
        <p:spPr>
          <a:xfrm>
            <a:off x="160866" y="4847166"/>
            <a:ext cx="12552687" cy="3420040"/>
          </a:xfrm>
          <a:prstGeom prst="rect">
            <a:avLst/>
          </a:prstGeom>
          <a:blipFill>
            <a:blip r:embed="rId5"/>
          </a:blipFill>
          <a:ln w="12700">
            <a:miter lim="400000"/>
          </a:ln>
        </p:spPr>
        <p:txBody>
          <a:bodyPr lIns="50800" tIns="50800" rIns="50800" bIns="50800" anchor="ctr"/>
          <a:lstStyle/>
          <a:p>
            <a:pPr/>
          </a:p>
        </p:txBody>
      </p:sp>
      <p:sp>
        <p:nvSpPr>
          <p:cNvPr id="154" name="Rectangle"/>
          <p:cNvSpPr/>
          <p:nvPr/>
        </p:nvSpPr>
        <p:spPr>
          <a:xfrm>
            <a:off x="4019516" y="8454921"/>
            <a:ext cx="8641893" cy="506074"/>
          </a:xfrm>
          <a:prstGeom prst="rect">
            <a:avLst/>
          </a:prstGeom>
          <a:blipFill>
            <a:blip r:embed="rId6"/>
          </a:blipFill>
          <a:ln w="12700">
            <a:miter lim="400000"/>
          </a:ln>
        </p:spPr>
        <p:txBody>
          <a:bodyPr lIns="50800" tIns="50800" rIns="50800" bIns="50800" anchor="ctr"/>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4" name="pasted-movie.png" descr="pasted-movie.png"/>
          <p:cNvPicPr>
            <a:picLocks noChangeAspect="1"/>
          </p:cNvPicPr>
          <p:nvPr/>
        </p:nvPicPr>
        <p:blipFill>
          <a:blip r:embed="rId2">
            <a:extLst/>
          </a:blip>
          <a:stretch>
            <a:fillRect/>
          </a:stretch>
        </p:blipFill>
        <p:spPr>
          <a:xfrm>
            <a:off x="1008628" y="1130300"/>
            <a:ext cx="4394201" cy="7493000"/>
          </a:xfrm>
          <a:prstGeom prst="rect">
            <a:avLst/>
          </a:prstGeom>
          <a:ln w="12700">
            <a:miter lim="400000"/>
          </a:ln>
        </p:spPr>
      </p:pic>
      <p:pic>
        <p:nvPicPr>
          <p:cNvPr id="35" name="pasted-movie.png" descr="pasted-movie.png"/>
          <p:cNvPicPr>
            <a:picLocks noChangeAspect="1"/>
          </p:cNvPicPr>
          <p:nvPr/>
        </p:nvPicPr>
        <p:blipFill>
          <a:blip r:embed="rId3">
            <a:extLst/>
          </a:blip>
          <a:stretch>
            <a:fillRect/>
          </a:stretch>
        </p:blipFill>
        <p:spPr>
          <a:xfrm>
            <a:off x="7146236" y="786600"/>
            <a:ext cx="4559301" cy="77978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WRV = Wage Replacement Value         SRV = Service replacement value         CBV = Community Benefit Value"/>
          <p:cNvSpPr txBox="1"/>
          <p:nvPr/>
        </p:nvSpPr>
        <p:spPr>
          <a:xfrm>
            <a:off x="180876" y="8559127"/>
            <a:ext cx="12816999" cy="3731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115000"/>
              </a:lnSpc>
              <a:buClrTx/>
              <a:tabLst>
                <a:tab pos="1295400" algn="l"/>
              </a:tabLst>
              <a:defRPr b="1" sz="1900">
                <a:solidFill>
                  <a:srgbClr val="FFFFFF"/>
                </a:solidFill>
                <a:uFill>
                  <a:solidFill>
                    <a:srgbClr val="0085CC"/>
                  </a:solidFill>
                </a:uFill>
                <a:latin typeface="+mn-lt"/>
                <a:ea typeface="+mn-ea"/>
                <a:cs typeface="+mn-cs"/>
                <a:sym typeface="Arial"/>
              </a:defRPr>
            </a:lvl1pPr>
          </a:lstStyle>
          <a:p>
            <a:pPr>
              <a:defRPr>
                <a:uFill>
                  <a:solidFill>
                    <a:srgbClr val="000000"/>
                  </a:solidFill>
                </a:uFill>
              </a:defRPr>
            </a:pPr>
            <a:r>
              <a:rPr>
                <a:uFill>
                  <a:solidFill>
                    <a:srgbClr val="0085CC"/>
                  </a:solidFill>
                </a:uFill>
              </a:rPr>
              <a:t>WRV = Wage Replacement Value         SRV = Service replacement value         CBV = Community Benefit Value    </a:t>
            </a:r>
          </a:p>
        </p:txBody>
      </p:sp>
      <p:pic>
        <p:nvPicPr>
          <p:cNvPr id="159" name="Image" descr="Image"/>
          <p:cNvPicPr>
            <a:picLocks noChangeAspect="1"/>
          </p:cNvPicPr>
          <p:nvPr/>
        </p:nvPicPr>
        <p:blipFill>
          <a:blip r:embed="rId3">
            <a:extLst/>
          </a:blip>
          <a:stretch>
            <a:fillRect/>
          </a:stretch>
        </p:blipFill>
        <p:spPr>
          <a:xfrm>
            <a:off x="-311611" y="-69850"/>
            <a:ext cx="13335461" cy="2901562"/>
          </a:xfrm>
          <a:prstGeom prst="rect">
            <a:avLst/>
          </a:prstGeom>
          <a:ln w="12700">
            <a:miter lim="400000"/>
          </a:ln>
        </p:spPr>
      </p:pic>
      <p:pic>
        <p:nvPicPr>
          <p:cNvPr id="160" name="iStock-952119556.jpg" descr="iStock-952119556.jpg"/>
          <p:cNvPicPr>
            <a:picLocks noChangeAspect="1"/>
          </p:cNvPicPr>
          <p:nvPr/>
        </p:nvPicPr>
        <p:blipFill>
          <a:blip r:embed="rId4">
            <a:extLst/>
          </a:blip>
          <a:srcRect l="0" t="0" r="0" b="58349"/>
          <a:stretch>
            <a:fillRect/>
          </a:stretch>
        </p:blipFill>
        <p:spPr>
          <a:xfrm>
            <a:off x="-890030" y="-1593410"/>
            <a:ext cx="16161926" cy="4487648"/>
          </a:xfrm>
          <a:prstGeom prst="rect">
            <a:avLst/>
          </a:prstGeom>
          <a:ln w="12700">
            <a:miter lim="400000"/>
          </a:ln>
        </p:spPr>
      </p:pic>
      <p:graphicFrame>
        <p:nvGraphicFramePr>
          <p:cNvPr id="161" name="Table 1"/>
          <p:cNvGraphicFramePr/>
          <p:nvPr/>
        </p:nvGraphicFramePr>
        <p:xfrm>
          <a:off x="306892" y="3195436"/>
          <a:ext cx="12098456" cy="4159218"/>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6015919"/>
                <a:gridCol w="2089531"/>
                <a:gridCol w="1726785"/>
                <a:gridCol w="2266219"/>
              </a:tblGrid>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FOCUS ON HOURS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WRV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Volunteer hours </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1,000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$30,000</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FOCUS ON OUTCOMES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SRV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BV</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Rides provided</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800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$50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$40,000</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Added value</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800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$25</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$20,000</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Value of the rides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$60,000</a:t>
                      </a:r>
                    </a:p>
                  </a:txBody>
                  <a:tcPr marL="0" marR="0" marT="0" marB="0" anchor="t" anchorCtr="0" horzOverflow="overflow">
                    <a:lnL w="0">
                      <a:miter lim="400000"/>
                    </a:lnL>
                    <a:lnR w="0">
                      <a:miter lim="400000"/>
                    </a:lnR>
                    <a:lnT w="0">
                      <a:miter lim="400000"/>
                    </a:lnT>
                    <a:lnB w="0">
                      <a:miter lim="400000"/>
                    </a:lnB>
                    <a:noFill/>
                  </a:tcPr>
                </a:tc>
              </a:tr>
            </a:tbl>
          </a:graphicData>
        </a:graphic>
      </p:graphicFrame>
      <p:sp>
        <p:nvSpPr>
          <p:cNvPr id="162" name="Line"/>
          <p:cNvSpPr/>
          <p:nvPr/>
        </p:nvSpPr>
        <p:spPr>
          <a:xfrm>
            <a:off x="10879879" y="6917008"/>
            <a:ext cx="1507520" cy="1"/>
          </a:xfrm>
          <a:prstGeom prst="line">
            <a:avLst/>
          </a:prstGeom>
          <a:ln w="38100">
            <a:solidFill>
              <a:srgbClr val="53585F"/>
            </a:solidFill>
            <a:miter lim="400000"/>
          </a:ln>
        </p:spPr>
        <p:txBody>
          <a:bodyPr lIns="0" tIns="0" rIns="0" bIns="0"/>
          <a:lstStyle/>
          <a:p>
            <a:pPr/>
          </a:p>
        </p:txBody>
      </p:sp>
      <p:sp>
        <p:nvSpPr>
          <p:cNvPr id="163" name="Rectangle"/>
          <p:cNvSpPr/>
          <p:nvPr/>
        </p:nvSpPr>
        <p:spPr>
          <a:xfrm>
            <a:off x="160866" y="4834466"/>
            <a:ext cx="12552687" cy="3420040"/>
          </a:xfrm>
          <a:prstGeom prst="rect">
            <a:avLst/>
          </a:prstGeom>
          <a:blipFill>
            <a:blip r:embed="rId5"/>
          </a:blipFill>
          <a:ln w="12700">
            <a:miter lim="400000"/>
          </a:ln>
        </p:spPr>
        <p:txBody>
          <a:bodyPr lIns="50800" tIns="50800" rIns="50800" bIns="50800" anchor="ctr"/>
          <a:lstStyle/>
          <a:p>
            <a:pPr/>
          </a:p>
        </p:txBody>
      </p:sp>
      <p:sp>
        <p:nvSpPr>
          <p:cNvPr id="164" name="Rectangle"/>
          <p:cNvSpPr/>
          <p:nvPr/>
        </p:nvSpPr>
        <p:spPr>
          <a:xfrm>
            <a:off x="4019516" y="8454921"/>
            <a:ext cx="4404770" cy="506074"/>
          </a:xfrm>
          <a:prstGeom prst="rect">
            <a:avLst/>
          </a:prstGeom>
          <a:blipFill>
            <a:blip r:embed="rId6"/>
          </a:blipFill>
          <a:ln w="12700">
            <a:miter lim="400000"/>
          </a:ln>
        </p:spPr>
        <p:txBody>
          <a:bodyPr lIns="50800" tIns="50800" rIns="50800" bIns="50800" anchor="ctr"/>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8" name="Image" descr="Image"/>
          <p:cNvPicPr>
            <a:picLocks noChangeAspect="1"/>
          </p:cNvPicPr>
          <p:nvPr/>
        </p:nvPicPr>
        <p:blipFill>
          <a:blip r:embed="rId2">
            <a:extLst/>
          </a:blip>
          <a:stretch>
            <a:fillRect/>
          </a:stretch>
        </p:blipFill>
        <p:spPr>
          <a:xfrm>
            <a:off x="-311611" y="-69850"/>
            <a:ext cx="13335461" cy="2901562"/>
          </a:xfrm>
          <a:prstGeom prst="rect">
            <a:avLst/>
          </a:prstGeom>
          <a:ln w="12700">
            <a:miter lim="400000"/>
          </a:ln>
        </p:spPr>
      </p:pic>
      <p:pic>
        <p:nvPicPr>
          <p:cNvPr id="169" name="iStock-952119556.jpg" descr="iStock-952119556.jpg"/>
          <p:cNvPicPr>
            <a:picLocks noChangeAspect="1"/>
          </p:cNvPicPr>
          <p:nvPr/>
        </p:nvPicPr>
        <p:blipFill>
          <a:blip r:embed="rId3">
            <a:extLst/>
          </a:blip>
          <a:srcRect l="0" t="0" r="0" b="58349"/>
          <a:stretch>
            <a:fillRect/>
          </a:stretch>
        </p:blipFill>
        <p:spPr>
          <a:xfrm>
            <a:off x="-890030" y="-1593410"/>
            <a:ext cx="16161926" cy="4487648"/>
          </a:xfrm>
          <a:prstGeom prst="rect">
            <a:avLst/>
          </a:prstGeom>
          <a:ln w="12700">
            <a:miter lim="400000"/>
          </a:ln>
        </p:spPr>
      </p:pic>
      <p:graphicFrame>
        <p:nvGraphicFramePr>
          <p:cNvPr id="170" name="Table 1"/>
          <p:cNvGraphicFramePr/>
          <p:nvPr/>
        </p:nvGraphicFramePr>
        <p:xfrm>
          <a:off x="306892" y="3195436"/>
          <a:ext cx="12098456" cy="4159218"/>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6015919"/>
                <a:gridCol w="2089531"/>
                <a:gridCol w="1726785"/>
                <a:gridCol w="2266219"/>
              </a:tblGrid>
              <a:tr h="462135">
                <a:tc>
                  <a:txBody>
                    <a:bodyPr/>
                    <a:lstStyle/>
                    <a:p>
                      <a:pPr algn="l">
                        <a:lnSpc>
                          <a:spcPct val="115000"/>
                        </a:lnSpc>
                        <a:tabLst>
                          <a:tab pos="1295400" algn="l"/>
                        </a:tabLst>
                        <a:defRPr sz="1800">
                          <a:uFillTx/>
                        </a:defRPr>
                      </a:pPr>
                      <a:r>
                        <a:rPr b="1" sz="3400">
                          <a:solidFill>
                            <a:srgbClr val="828484"/>
                          </a:solidFill>
                          <a:uFill>
                            <a:solidFill>
                              <a:srgbClr val="000000"/>
                            </a:solidFill>
                          </a:uFill>
                          <a:latin typeface="+mn-lt"/>
                          <a:ea typeface="+mn-ea"/>
                          <a:cs typeface="+mn-cs"/>
                          <a:sym typeface="Arial"/>
                        </a:rPr>
                        <a:t>FOCUS ON HOURS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828484"/>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828484"/>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828484"/>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b="1" sz="3400">
                          <a:solidFill>
                            <a:srgbClr val="828484"/>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828484"/>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828484"/>
                          </a:solidFill>
                          <a:uFill>
                            <a:solidFill>
                              <a:srgbClr val="000000"/>
                            </a:solidFill>
                          </a:uFill>
                          <a:latin typeface="+mn-lt"/>
                          <a:ea typeface="+mn-ea"/>
                          <a:cs typeface="+mn-cs"/>
                          <a:sym typeface="Arial"/>
                        </a:rPr>
                        <a:t>WRV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828484"/>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828484"/>
                          </a:solidFill>
                          <a:uFill>
                            <a:solidFill>
                              <a:srgbClr val="000000"/>
                            </a:solidFill>
                          </a:uFill>
                          <a:latin typeface="+mn-lt"/>
                          <a:ea typeface="+mn-ea"/>
                          <a:cs typeface="+mn-cs"/>
                          <a:sym typeface="Arial"/>
                        </a:rPr>
                        <a:t>Volunteer hours </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828484"/>
                          </a:solidFill>
                          <a:uFill>
                            <a:solidFill>
                              <a:srgbClr val="89A14D"/>
                            </a:solidFill>
                          </a:uFill>
                          <a:latin typeface="+mn-lt"/>
                          <a:ea typeface="+mn-ea"/>
                          <a:cs typeface="+mn-cs"/>
                          <a:sym typeface="Arial"/>
                        </a:rPr>
                        <a:t>1,000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828484"/>
                          </a:solidFill>
                          <a:uFill>
                            <a:solidFill>
                              <a:srgbClr val="89A14D"/>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828484"/>
                          </a:solidFill>
                          <a:uFill>
                            <a:solidFill>
                              <a:srgbClr val="A74B44"/>
                            </a:solidFill>
                          </a:uFill>
                          <a:latin typeface="+mn-lt"/>
                          <a:ea typeface="+mn-ea"/>
                          <a:cs typeface="+mn-cs"/>
                          <a:sym typeface="Arial"/>
                        </a:rPr>
                        <a:t>$30,000</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FOCUS ON OUTPUTS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SRV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Rides provided</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800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$50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$40,000</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Added value</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800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$25</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$20,000</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Value of the rides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$60,000</a:t>
                      </a:r>
                    </a:p>
                  </a:txBody>
                  <a:tcPr marL="0" marR="0" marT="0" marB="0" anchor="t" anchorCtr="0" horzOverflow="overflow">
                    <a:lnL w="0">
                      <a:miter lim="400000"/>
                    </a:lnL>
                    <a:lnR w="0">
                      <a:miter lim="400000"/>
                    </a:lnR>
                    <a:lnT w="0">
                      <a:miter lim="400000"/>
                    </a:lnT>
                    <a:lnB w="0">
                      <a:miter lim="400000"/>
                    </a:lnB>
                    <a:noFill/>
                  </a:tcPr>
                </a:tc>
              </a:tr>
            </a:tbl>
          </a:graphicData>
        </a:graphic>
      </p:graphicFrame>
      <p:sp>
        <p:nvSpPr>
          <p:cNvPr id="171" name="Line"/>
          <p:cNvSpPr/>
          <p:nvPr/>
        </p:nvSpPr>
        <p:spPr>
          <a:xfrm>
            <a:off x="10879879" y="6917008"/>
            <a:ext cx="1507520" cy="1"/>
          </a:xfrm>
          <a:prstGeom prst="line">
            <a:avLst/>
          </a:prstGeom>
          <a:ln w="38100">
            <a:solidFill>
              <a:srgbClr val="53585F"/>
            </a:solidFill>
            <a:miter lim="400000"/>
          </a:ln>
        </p:spPr>
        <p:txBody>
          <a:bodyPr lIns="0" tIns="0" rIns="0" bIns="0"/>
          <a:lstStyle/>
          <a:p>
            <a:pPr/>
          </a:p>
        </p:txBody>
      </p:sp>
      <p:sp>
        <p:nvSpPr>
          <p:cNvPr id="172" name="WRV = Wage Replacement Value         SRV = Service Replacement Value         CBV = Community Benefit Value"/>
          <p:cNvSpPr txBox="1"/>
          <p:nvPr/>
        </p:nvSpPr>
        <p:spPr>
          <a:xfrm>
            <a:off x="180876" y="8559127"/>
            <a:ext cx="12816999" cy="3731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115000"/>
              </a:lnSpc>
              <a:buClrTx/>
              <a:tabLst>
                <a:tab pos="1295400" algn="l"/>
              </a:tabLst>
              <a:defRPr b="1" sz="1900">
                <a:solidFill>
                  <a:srgbClr val="FFFFFF"/>
                </a:solidFill>
                <a:uFill>
                  <a:solidFill>
                    <a:srgbClr val="0085CC"/>
                  </a:solidFill>
                </a:uFill>
                <a:latin typeface="+mn-lt"/>
                <a:ea typeface="+mn-ea"/>
                <a:cs typeface="+mn-cs"/>
                <a:sym typeface="Arial"/>
              </a:defRPr>
            </a:lvl1pPr>
          </a:lstStyle>
          <a:p>
            <a:pPr>
              <a:defRPr>
                <a:uFill>
                  <a:solidFill>
                    <a:srgbClr val="000000"/>
                  </a:solidFill>
                </a:uFill>
              </a:defRPr>
            </a:pPr>
            <a:r>
              <a:rPr>
                <a:uFill>
                  <a:solidFill>
                    <a:srgbClr val="0085CC"/>
                  </a:solidFill>
                </a:uFill>
              </a:rPr>
              <a:t>WRV = Wage Replacement Value         SRV = Service Replacement Value         CBV = Community Benefit Value    </a:t>
            </a:r>
          </a:p>
        </p:txBody>
      </p:sp>
      <p:sp>
        <p:nvSpPr>
          <p:cNvPr id="173" name="Rectangle"/>
          <p:cNvSpPr/>
          <p:nvPr/>
        </p:nvSpPr>
        <p:spPr>
          <a:xfrm>
            <a:off x="160866" y="6473053"/>
            <a:ext cx="12552687" cy="1781453"/>
          </a:xfrm>
          <a:prstGeom prst="rect">
            <a:avLst/>
          </a:prstGeom>
          <a:blipFill>
            <a:blip r:embed="rId4"/>
          </a:blipFill>
          <a:ln w="12700">
            <a:miter lim="400000"/>
          </a:ln>
        </p:spPr>
        <p:txBody>
          <a:bodyPr lIns="50800" tIns="50800" rIns="50800" bIns="50800" anchor="ctr"/>
          <a:lstStyle/>
          <a:p>
            <a:pPr/>
          </a:p>
        </p:txBody>
      </p:sp>
      <p:sp>
        <p:nvSpPr>
          <p:cNvPr id="174" name="Rectangle"/>
          <p:cNvSpPr/>
          <p:nvPr/>
        </p:nvSpPr>
        <p:spPr>
          <a:xfrm>
            <a:off x="10426725" y="5105835"/>
            <a:ext cx="2413828" cy="1781453"/>
          </a:xfrm>
          <a:prstGeom prst="rect">
            <a:avLst/>
          </a:prstGeom>
          <a:blipFill>
            <a:blip r:embed="rId5"/>
          </a:blipFill>
          <a:ln w="12700">
            <a:miter lim="400000"/>
          </a:ln>
        </p:spPr>
        <p:txBody>
          <a:bodyPr lIns="50800" tIns="50800" rIns="50800" bIns="50800" anchor="ctr"/>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Image" descr="Image"/>
          <p:cNvPicPr>
            <a:picLocks noChangeAspect="1"/>
          </p:cNvPicPr>
          <p:nvPr/>
        </p:nvPicPr>
        <p:blipFill>
          <a:blip r:embed="rId3">
            <a:extLst/>
          </a:blip>
          <a:stretch>
            <a:fillRect/>
          </a:stretch>
        </p:blipFill>
        <p:spPr>
          <a:xfrm>
            <a:off x="-311611" y="-69850"/>
            <a:ext cx="13335461" cy="2901562"/>
          </a:xfrm>
          <a:prstGeom prst="rect">
            <a:avLst/>
          </a:prstGeom>
          <a:ln w="12700">
            <a:miter lim="400000"/>
          </a:ln>
        </p:spPr>
      </p:pic>
      <p:pic>
        <p:nvPicPr>
          <p:cNvPr id="177" name="iStock-952119556.jpg" descr="iStock-952119556.jpg"/>
          <p:cNvPicPr>
            <a:picLocks noChangeAspect="1"/>
          </p:cNvPicPr>
          <p:nvPr/>
        </p:nvPicPr>
        <p:blipFill>
          <a:blip r:embed="rId4">
            <a:extLst/>
          </a:blip>
          <a:srcRect l="0" t="0" r="0" b="58349"/>
          <a:stretch>
            <a:fillRect/>
          </a:stretch>
        </p:blipFill>
        <p:spPr>
          <a:xfrm>
            <a:off x="-890030" y="-1593410"/>
            <a:ext cx="16161926" cy="4487648"/>
          </a:xfrm>
          <a:prstGeom prst="rect">
            <a:avLst/>
          </a:prstGeom>
          <a:ln w="12700">
            <a:miter lim="400000"/>
          </a:ln>
        </p:spPr>
      </p:pic>
      <p:graphicFrame>
        <p:nvGraphicFramePr>
          <p:cNvPr id="178" name="Table 1"/>
          <p:cNvGraphicFramePr/>
          <p:nvPr/>
        </p:nvGraphicFramePr>
        <p:xfrm>
          <a:off x="306892" y="3195436"/>
          <a:ext cx="12098456" cy="4159218"/>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6015919"/>
                <a:gridCol w="2089531"/>
                <a:gridCol w="1726785"/>
                <a:gridCol w="2266219"/>
              </a:tblGrid>
              <a:tr h="462135">
                <a:tc>
                  <a:txBody>
                    <a:bodyPr/>
                    <a:lstStyle/>
                    <a:p>
                      <a:pPr algn="l">
                        <a:lnSpc>
                          <a:spcPct val="115000"/>
                        </a:lnSpc>
                        <a:tabLst>
                          <a:tab pos="1295400" algn="l"/>
                        </a:tabLst>
                        <a:defRPr sz="1800">
                          <a:uFillTx/>
                        </a:defRPr>
                      </a:pPr>
                      <a:r>
                        <a:rPr b="1" sz="3400">
                          <a:solidFill>
                            <a:srgbClr val="828484"/>
                          </a:solidFill>
                          <a:uFill>
                            <a:solidFill>
                              <a:srgbClr val="000000"/>
                            </a:solidFill>
                          </a:uFill>
                          <a:latin typeface="+mn-lt"/>
                          <a:ea typeface="+mn-ea"/>
                          <a:cs typeface="+mn-cs"/>
                          <a:sym typeface="Arial"/>
                        </a:rPr>
                        <a:t>FOCUS ON HOURS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828484"/>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828484"/>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828484"/>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b="1" sz="3400">
                          <a:solidFill>
                            <a:srgbClr val="828484"/>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828484"/>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828484"/>
                          </a:solidFill>
                          <a:uFill>
                            <a:solidFill>
                              <a:srgbClr val="000000"/>
                            </a:solidFill>
                          </a:uFill>
                          <a:latin typeface="+mn-lt"/>
                          <a:ea typeface="+mn-ea"/>
                          <a:cs typeface="+mn-cs"/>
                          <a:sym typeface="Arial"/>
                        </a:rPr>
                        <a:t>WRV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828484"/>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828484"/>
                          </a:solidFill>
                          <a:uFill>
                            <a:solidFill>
                              <a:srgbClr val="000000"/>
                            </a:solidFill>
                          </a:uFill>
                          <a:latin typeface="+mn-lt"/>
                          <a:ea typeface="+mn-ea"/>
                          <a:cs typeface="+mn-cs"/>
                          <a:sym typeface="Arial"/>
                        </a:rPr>
                        <a:t>Volunteer hours </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828484"/>
                          </a:solidFill>
                          <a:uFill>
                            <a:solidFill>
                              <a:srgbClr val="89A14D"/>
                            </a:solidFill>
                          </a:uFill>
                          <a:latin typeface="+mn-lt"/>
                          <a:ea typeface="+mn-ea"/>
                          <a:cs typeface="+mn-cs"/>
                          <a:sym typeface="Arial"/>
                        </a:rPr>
                        <a:t>1,000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828484"/>
                          </a:solidFill>
                          <a:uFill>
                            <a:solidFill>
                              <a:srgbClr val="89A14D"/>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828484"/>
                          </a:solidFill>
                          <a:uFill>
                            <a:solidFill>
                              <a:srgbClr val="A74B44"/>
                            </a:solidFill>
                          </a:uFill>
                          <a:latin typeface="+mn-lt"/>
                          <a:ea typeface="+mn-ea"/>
                          <a:cs typeface="+mn-cs"/>
                          <a:sym typeface="Arial"/>
                        </a:rPr>
                        <a:t>$30,000</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FOCUS ON OUTPUTS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SRV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Rides provided</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800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$50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$40,000</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Added value</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800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$25</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$20,000</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Value of the rides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$60,000</a:t>
                      </a:r>
                    </a:p>
                  </a:txBody>
                  <a:tcPr marL="0" marR="0" marT="0" marB="0" anchor="t" anchorCtr="0" horzOverflow="overflow">
                    <a:lnL w="0">
                      <a:miter lim="400000"/>
                    </a:lnL>
                    <a:lnR w="0">
                      <a:miter lim="400000"/>
                    </a:lnR>
                    <a:lnT w="0">
                      <a:miter lim="400000"/>
                    </a:lnT>
                    <a:lnB w="0">
                      <a:miter lim="400000"/>
                    </a:lnB>
                    <a:noFill/>
                  </a:tcPr>
                </a:tc>
              </a:tr>
            </a:tbl>
          </a:graphicData>
        </a:graphic>
      </p:graphicFrame>
      <p:sp>
        <p:nvSpPr>
          <p:cNvPr id="179" name="Line"/>
          <p:cNvSpPr/>
          <p:nvPr/>
        </p:nvSpPr>
        <p:spPr>
          <a:xfrm>
            <a:off x="10879879" y="6917008"/>
            <a:ext cx="1507520" cy="1"/>
          </a:xfrm>
          <a:prstGeom prst="line">
            <a:avLst/>
          </a:prstGeom>
          <a:ln w="38100">
            <a:solidFill>
              <a:srgbClr val="53585F"/>
            </a:solidFill>
            <a:miter lim="400000"/>
          </a:ln>
        </p:spPr>
        <p:txBody>
          <a:bodyPr lIns="0" tIns="0" rIns="0" bIns="0"/>
          <a:lstStyle/>
          <a:p>
            <a:pPr/>
          </a:p>
        </p:txBody>
      </p:sp>
      <p:sp>
        <p:nvSpPr>
          <p:cNvPr id="180" name="WRV = Wage Replacement Value         SRV = Service Replacement Value         CBV = Community Benefit Value"/>
          <p:cNvSpPr txBox="1"/>
          <p:nvPr/>
        </p:nvSpPr>
        <p:spPr>
          <a:xfrm>
            <a:off x="180876" y="8559127"/>
            <a:ext cx="12816999" cy="3731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115000"/>
              </a:lnSpc>
              <a:buClrTx/>
              <a:tabLst>
                <a:tab pos="1295400" algn="l"/>
              </a:tabLst>
              <a:defRPr b="1" sz="1900">
                <a:solidFill>
                  <a:srgbClr val="FFFFFF"/>
                </a:solidFill>
                <a:uFill>
                  <a:solidFill>
                    <a:srgbClr val="0085CC"/>
                  </a:solidFill>
                </a:uFill>
                <a:latin typeface="+mn-lt"/>
                <a:ea typeface="+mn-ea"/>
                <a:cs typeface="+mn-cs"/>
                <a:sym typeface="Arial"/>
              </a:defRPr>
            </a:lvl1pPr>
          </a:lstStyle>
          <a:p>
            <a:pPr>
              <a:defRPr>
                <a:uFill>
                  <a:solidFill>
                    <a:srgbClr val="000000"/>
                  </a:solidFill>
                </a:uFill>
              </a:defRPr>
            </a:pPr>
            <a:r>
              <a:rPr>
                <a:uFill>
                  <a:solidFill>
                    <a:srgbClr val="0085CC"/>
                  </a:solidFill>
                </a:uFill>
              </a:rPr>
              <a:t>WRV = Wage Replacement Value         SRV = Service Replacement Value         CBV = Community Benefit Value    </a:t>
            </a:r>
          </a:p>
        </p:txBody>
      </p:sp>
      <p:sp>
        <p:nvSpPr>
          <p:cNvPr id="181" name="Rectangle"/>
          <p:cNvSpPr/>
          <p:nvPr/>
        </p:nvSpPr>
        <p:spPr>
          <a:xfrm>
            <a:off x="160866" y="6473053"/>
            <a:ext cx="12552687" cy="1781453"/>
          </a:xfrm>
          <a:prstGeom prst="rect">
            <a:avLst/>
          </a:prstGeom>
          <a:blipFill>
            <a:blip r:embed="rId5"/>
          </a:blipFill>
          <a:ln w="12700">
            <a:miter lim="400000"/>
          </a:ln>
        </p:spPr>
        <p:txBody>
          <a:bodyPr lIns="50800" tIns="50800" rIns="50800" bIns="50800" anchor="ctr"/>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Image" descr="Image"/>
          <p:cNvPicPr>
            <a:picLocks noChangeAspect="1"/>
          </p:cNvPicPr>
          <p:nvPr/>
        </p:nvPicPr>
        <p:blipFill>
          <a:blip r:embed="rId2">
            <a:extLst/>
          </a:blip>
          <a:stretch>
            <a:fillRect/>
          </a:stretch>
        </p:blipFill>
        <p:spPr>
          <a:xfrm>
            <a:off x="-311611" y="-69850"/>
            <a:ext cx="13335461" cy="2901562"/>
          </a:xfrm>
          <a:prstGeom prst="rect">
            <a:avLst/>
          </a:prstGeom>
          <a:ln w="12700">
            <a:miter lim="400000"/>
          </a:ln>
        </p:spPr>
      </p:pic>
      <p:pic>
        <p:nvPicPr>
          <p:cNvPr id="186" name="iStock-952119556.jpg" descr="iStock-952119556.jpg"/>
          <p:cNvPicPr>
            <a:picLocks noChangeAspect="1"/>
          </p:cNvPicPr>
          <p:nvPr/>
        </p:nvPicPr>
        <p:blipFill>
          <a:blip r:embed="rId3">
            <a:extLst/>
          </a:blip>
          <a:srcRect l="0" t="0" r="0" b="58349"/>
          <a:stretch>
            <a:fillRect/>
          </a:stretch>
        </p:blipFill>
        <p:spPr>
          <a:xfrm>
            <a:off x="-890030" y="-1593410"/>
            <a:ext cx="16161926" cy="4487648"/>
          </a:xfrm>
          <a:prstGeom prst="rect">
            <a:avLst/>
          </a:prstGeom>
          <a:ln w="12700">
            <a:miter lim="400000"/>
          </a:ln>
        </p:spPr>
      </p:pic>
      <p:graphicFrame>
        <p:nvGraphicFramePr>
          <p:cNvPr id="187" name="Table 1"/>
          <p:cNvGraphicFramePr/>
          <p:nvPr/>
        </p:nvGraphicFramePr>
        <p:xfrm>
          <a:off x="306892" y="3195436"/>
          <a:ext cx="12098456" cy="4159218"/>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6015919"/>
                <a:gridCol w="2089531"/>
                <a:gridCol w="1726785"/>
                <a:gridCol w="2266219"/>
              </a:tblGrid>
              <a:tr h="462135">
                <a:tc>
                  <a:txBody>
                    <a:bodyPr/>
                    <a:lstStyle/>
                    <a:p>
                      <a:pPr algn="l">
                        <a:lnSpc>
                          <a:spcPct val="115000"/>
                        </a:lnSpc>
                        <a:tabLst>
                          <a:tab pos="1295400" algn="l"/>
                        </a:tabLst>
                        <a:defRPr sz="1800">
                          <a:uFillTx/>
                        </a:defRPr>
                      </a:pPr>
                      <a:r>
                        <a:rPr b="1" sz="3400">
                          <a:solidFill>
                            <a:srgbClr val="797E89"/>
                          </a:solidFill>
                          <a:uFill>
                            <a:solidFill>
                              <a:srgbClr val="000000"/>
                            </a:solidFill>
                          </a:uFill>
                          <a:latin typeface="+mn-lt"/>
                          <a:ea typeface="+mn-ea"/>
                          <a:cs typeface="+mn-cs"/>
                          <a:sym typeface="Arial"/>
                        </a:rPr>
                        <a:t>FOCUS ON HOURS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797E89"/>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797E89"/>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797E89"/>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b="1" sz="3400">
                          <a:solidFill>
                            <a:srgbClr val="797E89"/>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797E89"/>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797E89"/>
                          </a:solidFill>
                          <a:uFill>
                            <a:solidFill>
                              <a:srgbClr val="000000"/>
                            </a:solidFill>
                          </a:uFill>
                          <a:latin typeface="+mn-lt"/>
                          <a:ea typeface="+mn-ea"/>
                          <a:cs typeface="+mn-cs"/>
                          <a:sym typeface="Arial"/>
                        </a:rPr>
                        <a:t>WRV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797E89"/>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797E89"/>
                          </a:solidFill>
                          <a:uFill>
                            <a:solidFill>
                              <a:srgbClr val="000000"/>
                            </a:solidFill>
                          </a:uFill>
                          <a:latin typeface="+mn-lt"/>
                          <a:ea typeface="+mn-ea"/>
                          <a:cs typeface="+mn-cs"/>
                          <a:sym typeface="Arial"/>
                        </a:rPr>
                        <a:t>Volunteer hours </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797E89"/>
                          </a:solidFill>
                          <a:uFill>
                            <a:solidFill>
                              <a:srgbClr val="89A14D"/>
                            </a:solidFill>
                          </a:uFill>
                          <a:latin typeface="+mn-lt"/>
                          <a:ea typeface="+mn-ea"/>
                          <a:cs typeface="+mn-cs"/>
                          <a:sym typeface="Arial"/>
                        </a:rPr>
                        <a:t>1,000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797E89"/>
                          </a:solidFill>
                          <a:uFill>
                            <a:solidFill>
                              <a:srgbClr val="89A14D"/>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797E89"/>
                          </a:solidFill>
                          <a:uFill>
                            <a:solidFill>
                              <a:srgbClr val="A74B44"/>
                            </a:solidFill>
                          </a:uFill>
                          <a:latin typeface="+mn-lt"/>
                          <a:ea typeface="+mn-ea"/>
                          <a:cs typeface="+mn-cs"/>
                          <a:sym typeface="Arial"/>
                        </a:rPr>
                        <a:t>$30,000</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FOCUS ON OUTPUTS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SRV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BV</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Rides provided</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800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$50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$40,000</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Friendly visit added value</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800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$25</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$20,000</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Value of the rides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$60,000</a:t>
                      </a:r>
                    </a:p>
                  </a:txBody>
                  <a:tcPr marL="0" marR="0" marT="0" marB="0" anchor="t" anchorCtr="0" horzOverflow="overflow">
                    <a:lnL w="0">
                      <a:miter lim="400000"/>
                    </a:lnL>
                    <a:lnR w="0">
                      <a:miter lim="400000"/>
                    </a:lnR>
                    <a:lnT w="0">
                      <a:miter lim="400000"/>
                    </a:lnT>
                    <a:lnB w="0">
                      <a:miter lim="400000"/>
                    </a:lnB>
                    <a:noFill/>
                  </a:tcPr>
                </a:tc>
              </a:tr>
            </a:tbl>
          </a:graphicData>
        </a:graphic>
      </p:graphicFrame>
      <p:sp>
        <p:nvSpPr>
          <p:cNvPr id="188" name="Line"/>
          <p:cNvSpPr/>
          <p:nvPr/>
        </p:nvSpPr>
        <p:spPr>
          <a:xfrm>
            <a:off x="10879879" y="6917008"/>
            <a:ext cx="1507520" cy="1"/>
          </a:xfrm>
          <a:prstGeom prst="line">
            <a:avLst/>
          </a:prstGeom>
          <a:ln w="38100">
            <a:solidFill>
              <a:srgbClr val="53585F"/>
            </a:solidFill>
            <a:miter lim="400000"/>
          </a:ln>
        </p:spPr>
        <p:txBody>
          <a:bodyPr lIns="0" tIns="0" rIns="0" bIns="0"/>
          <a:lstStyle/>
          <a:p>
            <a:pPr/>
          </a:p>
        </p:txBody>
      </p:sp>
      <p:sp>
        <p:nvSpPr>
          <p:cNvPr id="189" name="WRV = Wage Replacement Value         SRV = Service Replacement Value         CBV = Community Benefit Value"/>
          <p:cNvSpPr txBox="1"/>
          <p:nvPr/>
        </p:nvSpPr>
        <p:spPr>
          <a:xfrm>
            <a:off x="180876" y="8559127"/>
            <a:ext cx="12816999" cy="3731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115000"/>
              </a:lnSpc>
              <a:buClrTx/>
              <a:tabLst>
                <a:tab pos="1295400" algn="l"/>
              </a:tabLst>
              <a:defRPr b="1" sz="1900">
                <a:solidFill>
                  <a:srgbClr val="FFFFFF"/>
                </a:solidFill>
                <a:uFill>
                  <a:solidFill>
                    <a:srgbClr val="0085CC"/>
                  </a:solidFill>
                </a:uFill>
                <a:latin typeface="+mn-lt"/>
                <a:ea typeface="+mn-ea"/>
                <a:cs typeface="+mn-cs"/>
                <a:sym typeface="Arial"/>
              </a:defRPr>
            </a:lvl1pPr>
          </a:lstStyle>
          <a:p>
            <a:pPr>
              <a:defRPr>
                <a:uFill>
                  <a:solidFill>
                    <a:srgbClr val="000000"/>
                  </a:solidFill>
                </a:uFill>
              </a:defRPr>
            </a:pPr>
            <a:r>
              <a:rPr>
                <a:uFill>
                  <a:solidFill>
                    <a:srgbClr val="0085CC"/>
                  </a:solidFill>
                </a:uFill>
              </a:rPr>
              <a:t>WRV = Wage Replacement Value         SRV = Service Replacement Value         CBV = Community Benefit Value    </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Image" descr="Image"/>
          <p:cNvPicPr>
            <a:picLocks noChangeAspect="1"/>
          </p:cNvPicPr>
          <p:nvPr/>
        </p:nvPicPr>
        <p:blipFill>
          <a:blip r:embed="rId2">
            <a:extLst/>
          </a:blip>
          <a:stretch>
            <a:fillRect/>
          </a:stretch>
        </p:blipFill>
        <p:spPr>
          <a:xfrm rot="25433">
            <a:off x="-73192" y="-4516277"/>
            <a:ext cx="13084722" cy="1745979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93" name="Table 1"/>
          <p:cNvGraphicFramePr/>
          <p:nvPr/>
        </p:nvGraphicFramePr>
        <p:xfrm>
          <a:off x="381960" y="3195436"/>
          <a:ext cx="12098456" cy="4018158"/>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6015919"/>
                <a:gridCol w="2089531"/>
                <a:gridCol w="1723152"/>
                <a:gridCol w="2269852"/>
              </a:tblGrid>
              <a:tr h="502269">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FOCUS ON HOURS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WRV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Volunteer hours </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120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$3,600</a:t>
                      </a: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FOCUS ON OUTCOMES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SRV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BV</a:t>
                      </a: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Dog baths provided</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250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$50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$12,500</a:t>
                      </a: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bl>
          </a:graphicData>
        </a:graphic>
      </p:graphicFrame>
      <p:pic>
        <p:nvPicPr>
          <p:cNvPr id="194" name="Image" descr="Image"/>
          <p:cNvPicPr>
            <a:picLocks noChangeAspect="1"/>
          </p:cNvPicPr>
          <p:nvPr/>
        </p:nvPicPr>
        <p:blipFill>
          <a:blip r:embed="rId2">
            <a:extLst/>
          </a:blip>
          <a:srcRect l="0" t="0" r="0" b="59473"/>
          <a:stretch>
            <a:fillRect/>
          </a:stretch>
        </p:blipFill>
        <p:spPr>
          <a:xfrm rot="25433">
            <a:off x="-34780" y="-4516135"/>
            <a:ext cx="13084721" cy="7075884"/>
          </a:xfrm>
          <a:prstGeom prst="rect">
            <a:avLst/>
          </a:prstGeom>
          <a:ln w="12700">
            <a:miter lim="400000"/>
          </a:ln>
        </p:spPr>
      </p:pic>
      <p:sp>
        <p:nvSpPr>
          <p:cNvPr id="195" name="Rectangle"/>
          <p:cNvSpPr/>
          <p:nvPr/>
        </p:nvSpPr>
        <p:spPr>
          <a:xfrm>
            <a:off x="160866" y="4834466"/>
            <a:ext cx="12552687" cy="3420040"/>
          </a:xfrm>
          <a:prstGeom prst="rect">
            <a:avLst/>
          </a:prstGeom>
          <a:blipFill>
            <a:blip r:embed="rId3"/>
          </a:blipFill>
          <a:ln w="12700">
            <a:miter lim="400000"/>
          </a:ln>
        </p:spPr>
        <p:txBody>
          <a:bodyPr lIns="50800" tIns="50800" rIns="50800" bIns="50800" anchor="ctr"/>
          <a:lstStyle/>
          <a:p>
            <a:pPr/>
          </a:p>
        </p:txBody>
      </p:sp>
      <p:sp>
        <p:nvSpPr>
          <p:cNvPr id="196" name="WRV = Wage Replacement Value         SRV = Service replacement value         CBV = Community Benefit Value"/>
          <p:cNvSpPr txBox="1"/>
          <p:nvPr/>
        </p:nvSpPr>
        <p:spPr>
          <a:xfrm>
            <a:off x="180876" y="8559127"/>
            <a:ext cx="12816999" cy="3731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15000"/>
              </a:lnSpc>
              <a:buClrTx/>
              <a:tabLst>
                <a:tab pos="1295400" algn="l"/>
              </a:tabLst>
              <a:defRPr b="1" sz="1900">
                <a:solidFill>
                  <a:srgbClr val="53585F"/>
                </a:solidFill>
                <a:latin typeface="+mn-lt"/>
                <a:ea typeface="+mn-ea"/>
                <a:cs typeface="+mn-cs"/>
                <a:sym typeface="Arial"/>
              </a:defRPr>
            </a:pPr>
            <a:r>
              <a:rPr>
                <a:solidFill>
                  <a:srgbClr val="FFFFFF"/>
                </a:solidFill>
                <a:uFill>
                  <a:solidFill>
                    <a:srgbClr val="0085CC"/>
                  </a:solidFill>
                </a:uFill>
              </a:rPr>
              <a:t>WRV = Wage Replacement Value</a:t>
            </a:r>
            <a:r>
              <a:rPr>
                <a:uFill>
                  <a:solidFill>
                    <a:srgbClr val="0085CC"/>
                  </a:solidFill>
                </a:uFill>
              </a:rPr>
              <a:t>         SRV = Service replacement value         </a:t>
            </a:r>
            <a:r>
              <a:rPr>
                <a:solidFill>
                  <a:srgbClr val="FFFFFF"/>
                </a:solidFill>
                <a:uFill>
                  <a:solidFill>
                    <a:srgbClr val="0085CC"/>
                  </a:solidFill>
                </a:uFill>
              </a:rPr>
              <a:t>CBV = Community Benefit Value</a:t>
            </a:r>
            <a:r>
              <a:rPr>
                <a:uFill>
                  <a:solidFill>
                    <a:srgbClr val="0085CC"/>
                  </a:solidFill>
                </a:uFill>
              </a:rPr>
              <a:t>    </a:t>
            </a:r>
          </a:p>
        </p:txBody>
      </p:sp>
      <p:sp>
        <p:nvSpPr>
          <p:cNvPr id="197" name="Rectangle"/>
          <p:cNvSpPr/>
          <p:nvPr/>
        </p:nvSpPr>
        <p:spPr>
          <a:xfrm>
            <a:off x="4354586" y="8492643"/>
            <a:ext cx="4153204" cy="506074"/>
          </a:xfrm>
          <a:prstGeom prst="rect">
            <a:avLst/>
          </a:prstGeom>
          <a:blipFill>
            <a:blip r:embed="rId4"/>
          </a:blipFill>
          <a:ln w="12700">
            <a:miter lim="400000"/>
          </a:ln>
        </p:spPr>
        <p:txBody>
          <a:bodyPr lIns="50800" tIns="50800" rIns="50800" bIns="50800" anchor="ctr"/>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99" name="Table 1"/>
          <p:cNvGraphicFramePr/>
          <p:nvPr/>
        </p:nvGraphicFramePr>
        <p:xfrm>
          <a:off x="381960" y="3195436"/>
          <a:ext cx="12098456" cy="4018158"/>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6015919"/>
                <a:gridCol w="2089531"/>
                <a:gridCol w="1723152"/>
                <a:gridCol w="2269852"/>
              </a:tblGrid>
              <a:tr h="502269">
                <a:tc>
                  <a:txBody>
                    <a:bodyPr/>
                    <a:lstStyle/>
                    <a:p>
                      <a:pPr algn="l">
                        <a:lnSpc>
                          <a:spcPct val="115000"/>
                        </a:lnSpc>
                        <a:tabLst>
                          <a:tab pos="1295400" algn="l"/>
                        </a:tabLst>
                        <a:defRPr sz="1800">
                          <a:uFillTx/>
                        </a:defRPr>
                      </a:pPr>
                      <a:r>
                        <a:rPr b="1" sz="3400">
                          <a:solidFill>
                            <a:srgbClr val="7C818D"/>
                          </a:solidFill>
                          <a:uFill>
                            <a:solidFill>
                              <a:srgbClr val="000000"/>
                            </a:solidFill>
                          </a:uFill>
                          <a:latin typeface="+mn-lt"/>
                          <a:ea typeface="+mn-ea"/>
                          <a:cs typeface="+mn-cs"/>
                          <a:sym typeface="Arial"/>
                        </a:rPr>
                        <a:t>FOCUS ON HOURS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7C818D"/>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7C818D"/>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7C818D"/>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b="1" sz="3400">
                          <a:solidFill>
                            <a:srgbClr val="7C818D"/>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7C818D"/>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7C818D"/>
                          </a:solidFill>
                          <a:uFill>
                            <a:solidFill>
                              <a:srgbClr val="000000"/>
                            </a:solidFill>
                          </a:uFill>
                          <a:latin typeface="+mn-lt"/>
                          <a:ea typeface="+mn-ea"/>
                          <a:cs typeface="+mn-cs"/>
                          <a:sym typeface="Arial"/>
                        </a:rPr>
                        <a:t>WRV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7C818D"/>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sz="1800">
                          <a:uFillTx/>
                        </a:defRPr>
                      </a:pPr>
                      <a:r>
                        <a:rPr b="1" sz="3400">
                          <a:solidFill>
                            <a:srgbClr val="7C818D"/>
                          </a:solidFill>
                          <a:uFill>
                            <a:solidFill>
                              <a:srgbClr val="000000"/>
                            </a:solidFill>
                          </a:uFill>
                          <a:latin typeface="+mn-lt"/>
                          <a:ea typeface="+mn-ea"/>
                          <a:cs typeface="+mn-cs"/>
                          <a:sym typeface="Arial"/>
                        </a:rPr>
                        <a:t>Volunteer hours </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7C818D"/>
                          </a:solidFill>
                          <a:uFill>
                            <a:solidFill>
                              <a:srgbClr val="89A14D"/>
                            </a:solidFill>
                          </a:uFill>
                          <a:latin typeface="+mn-lt"/>
                          <a:ea typeface="+mn-ea"/>
                          <a:cs typeface="+mn-cs"/>
                          <a:sym typeface="Arial"/>
                        </a:rPr>
                        <a:t>120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7C818D"/>
                          </a:solidFill>
                          <a:uFill>
                            <a:solidFill>
                              <a:srgbClr val="89A14D"/>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7C818D"/>
                          </a:solidFill>
                          <a:uFill>
                            <a:solidFill>
                              <a:srgbClr val="A74B44"/>
                            </a:solidFill>
                          </a:uFill>
                          <a:latin typeface="+mn-lt"/>
                          <a:ea typeface="+mn-ea"/>
                          <a:cs typeface="+mn-cs"/>
                          <a:sym typeface="Arial"/>
                        </a:rPr>
                        <a:t>$3,600</a:t>
                      </a: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FOCUS ON OUTPUTS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SRV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Dog walks provided</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500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$25</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$12,500</a:t>
                      </a: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bl>
          </a:graphicData>
        </a:graphic>
      </p:graphicFrame>
      <p:pic>
        <p:nvPicPr>
          <p:cNvPr id="200" name="Image" descr="Image"/>
          <p:cNvPicPr>
            <a:picLocks noChangeAspect="1"/>
          </p:cNvPicPr>
          <p:nvPr/>
        </p:nvPicPr>
        <p:blipFill>
          <a:blip r:embed="rId3">
            <a:extLst/>
          </a:blip>
          <a:srcRect l="0" t="0" r="0" b="59473"/>
          <a:stretch>
            <a:fillRect/>
          </a:stretch>
        </p:blipFill>
        <p:spPr>
          <a:xfrm rot="25433">
            <a:off x="-34780" y="-4516135"/>
            <a:ext cx="13084721" cy="7075884"/>
          </a:xfrm>
          <a:prstGeom prst="rect">
            <a:avLst/>
          </a:prstGeom>
          <a:ln w="12700">
            <a:miter lim="400000"/>
          </a:ln>
        </p:spPr>
      </p:pic>
      <p:sp>
        <p:nvSpPr>
          <p:cNvPr id="201" name="Rectangle"/>
          <p:cNvSpPr/>
          <p:nvPr/>
        </p:nvSpPr>
        <p:spPr>
          <a:xfrm>
            <a:off x="4019516" y="8454921"/>
            <a:ext cx="4153205" cy="506074"/>
          </a:xfrm>
          <a:prstGeom prst="rect">
            <a:avLst/>
          </a:prstGeom>
          <a:blipFill>
            <a:blip r:embed="rId4"/>
          </a:blipFill>
          <a:ln w="12700">
            <a:miter lim="400000"/>
          </a:ln>
        </p:spPr>
        <p:txBody>
          <a:bodyPr lIns="50800" tIns="50800" rIns="50800" bIns="50800" anchor="ctr"/>
          <a:lstStyle/>
          <a:p>
            <a:pPr/>
          </a:p>
        </p:txBody>
      </p:sp>
      <p:sp>
        <p:nvSpPr>
          <p:cNvPr id="202" name="WRV = Wage Replacement Value         SRV = Service Replacement Value         CBV = Community Benefit Value"/>
          <p:cNvSpPr txBox="1"/>
          <p:nvPr/>
        </p:nvSpPr>
        <p:spPr>
          <a:xfrm>
            <a:off x="180876" y="8559127"/>
            <a:ext cx="12816999" cy="3731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15000"/>
              </a:lnSpc>
              <a:buClrTx/>
              <a:tabLst>
                <a:tab pos="1295400" algn="l"/>
              </a:tabLst>
              <a:defRPr b="1" sz="1900">
                <a:solidFill>
                  <a:srgbClr val="53585F"/>
                </a:solidFill>
                <a:latin typeface="+mn-lt"/>
                <a:ea typeface="+mn-ea"/>
                <a:cs typeface="+mn-cs"/>
                <a:sym typeface="Arial"/>
              </a:defRPr>
            </a:pPr>
            <a:r>
              <a:rPr>
                <a:solidFill>
                  <a:srgbClr val="FFFFFF"/>
                </a:solidFill>
                <a:uFill>
                  <a:solidFill>
                    <a:srgbClr val="0085CC"/>
                  </a:solidFill>
                </a:uFill>
              </a:rPr>
              <a:t>WRV = Wage Replacement Value</a:t>
            </a:r>
            <a:r>
              <a:rPr>
                <a:uFill>
                  <a:solidFill>
                    <a:srgbClr val="0085CC"/>
                  </a:solidFill>
                </a:uFill>
              </a:rPr>
              <a:t>         </a:t>
            </a:r>
            <a:r>
              <a:rPr>
                <a:solidFill>
                  <a:srgbClr val="FFFFFF"/>
                </a:solidFill>
                <a:uFill>
                  <a:solidFill>
                    <a:srgbClr val="0085CC"/>
                  </a:solidFill>
                </a:uFill>
              </a:rPr>
              <a:t>SRV = Service Replacement Value </a:t>
            </a:r>
            <a:r>
              <a:rPr>
                <a:uFill>
                  <a:solidFill>
                    <a:srgbClr val="0085CC"/>
                  </a:solidFill>
                </a:uFill>
              </a:rPr>
              <a:t>        </a:t>
            </a:r>
            <a:r>
              <a:rPr>
                <a:solidFill>
                  <a:srgbClr val="FFFFFF"/>
                </a:solidFill>
                <a:uFill>
                  <a:solidFill>
                    <a:srgbClr val="0085CC"/>
                  </a:solidFill>
                </a:uFill>
              </a:rPr>
              <a:t>CBV = Community Benefit Value</a:t>
            </a:r>
            <a:r>
              <a:rPr>
                <a:uFill>
                  <a:solidFill>
                    <a:srgbClr val="0085CC"/>
                  </a:solidFill>
                </a:uFill>
              </a:rPr>
              <a:t>    </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Image" descr="Image"/>
          <p:cNvPicPr>
            <a:picLocks noChangeAspect="1"/>
          </p:cNvPicPr>
          <p:nvPr/>
        </p:nvPicPr>
        <p:blipFill>
          <a:blip r:embed="rId3">
            <a:extLst/>
          </a:blip>
          <a:srcRect l="0" t="0" r="0" b="59473"/>
          <a:stretch>
            <a:fillRect/>
          </a:stretch>
        </p:blipFill>
        <p:spPr>
          <a:xfrm rot="25433">
            <a:off x="-34780" y="-4516135"/>
            <a:ext cx="13084721" cy="7075884"/>
          </a:xfrm>
          <a:prstGeom prst="rect">
            <a:avLst/>
          </a:prstGeom>
          <a:ln w="12700">
            <a:miter lim="400000"/>
          </a:ln>
        </p:spPr>
      </p:pic>
      <p:sp>
        <p:nvSpPr>
          <p:cNvPr id="207" name="Rectangle"/>
          <p:cNvSpPr/>
          <p:nvPr/>
        </p:nvSpPr>
        <p:spPr>
          <a:xfrm>
            <a:off x="4019516" y="8454921"/>
            <a:ext cx="4153205" cy="506074"/>
          </a:xfrm>
          <a:prstGeom prst="rect">
            <a:avLst/>
          </a:prstGeom>
          <a:blipFill>
            <a:blip r:embed="rId4"/>
          </a:blipFill>
          <a:ln w="12700">
            <a:miter lim="400000"/>
          </a:ln>
        </p:spPr>
        <p:txBody>
          <a:bodyPr lIns="50800" tIns="50800" rIns="50800" bIns="50800" anchor="ctr"/>
          <a:lstStyle/>
          <a:p>
            <a:pPr/>
          </a:p>
        </p:txBody>
      </p:sp>
      <p:sp>
        <p:nvSpPr>
          <p:cNvPr id="208" name="WRV = Wage Replacement Value         SRV = Service Replacement Value         CBV = Community Benefit Value"/>
          <p:cNvSpPr txBox="1"/>
          <p:nvPr/>
        </p:nvSpPr>
        <p:spPr>
          <a:xfrm>
            <a:off x="180876" y="8559127"/>
            <a:ext cx="12816999" cy="3731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15000"/>
              </a:lnSpc>
              <a:buClrTx/>
              <a:tabLst>
                <a:tab pos="1295400" algn="l"/>
              </a:tabLst>
              <a:defRPr b="1" sz="1900">
                <a:solidFill>
                  <a:srgbClr val="53585F"/>
                </a:solidFill>
                <a:latin typeface="+mn-lt"/>
                <a:ea typeface="+mn-ea"/>
                <a:cs typeface="+mn-cs"/>
                <a:sym typeface="Arial"/>
              </a:defRPr>
            </a:pPr>
            <a:r>
              <a:rPr>
                <a:solidFill>
                  <a:srgbClr val="FFFFFF"/>
                </a:solidFill>
                <a:uFill>
                  <a:solidFill>
                    <a:srgbClr val="0085CC"/>
                  </a:solidFill>
                </a:uFill>
              </a:rPr>
              <a:t>WRV = Wage Replacement Value</a:t>
            </a:r>
            <a:r>
              <a:rPr>
                <a:uFill>
                  <a:solidFill>
                    <a:srgbClr val="0085CC"/>
                  </a:solidFill>
                </a:uFill>
              </a:rPr>
              <a:t>         </a:t>
            </a:r>
            <a:r>
              <a:rPr>
                <a:solidFill>
                  <a:srgbClr val="FFFFFF"/>
                </a:solidFill>
                <a:uFill>
                  <a:solidFill>
                    <a:srgbClr val="0085CC"/>
                  </a:solidFill>
                </a:uFill>
              </a:rPr>
              <a:t>SRV = Service Replacement Value </a:t>
            </a:r>
            <a:r>
              <a:rPr>
                <a:uFill>
                  <a:solidFill>
                    <a:srgbClr val="0085CC"/>
                  </a:solidFill>
                </a:uFill>
              </a:rPr>
              <a:t>        </a:t>
            </a:r>
            <a:r>
              <a:rPr>
                <a:solidFill>
                  <a:srgbClr val="FFFFFF"/>
                </a:solidFill>
                <a:uFill>
                  <a:solidFill>
                    <a:srgbClr val="0085CC"/>
                  </a:solidFill>
                </a:uFill>
              </a:rPr>
              <a:t>CBV = Community Benefit Value</a:t>
            </a:r>
            <a:r>
              <a:rPr>
                <a:uFill>
                  <a:solidFill>
                    <a:srgbClr val="0085CC"/>
                  </a:solidFill>
                </a:uFill>
              </a:rPr>
              <a:t>    </a:t>
            </a:r>
          </a:p>
        </p:txBody>
      </p:sp>
      <p:sp>
        <p:nvSpPr>
          <p:cNvPr id="209" name="POLL 3…"/>
          <p:cNvSpPr txBox="1"/>
          <p:nvPr/>
        </p:nvSpPr>
        <p:spPr>
          <a:xfrm>
            <a:off x="608688" y="547086"/>
            <a:ext cx="10974861" cy="80018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914400">
              <a:buClrTx/>
              <a:defRPr sz="4500">
                <a:solidFill>
                  <a:srgbClr val="000000"/>
                </a:solidFill>
                <a:latin typeface="Calibri"/>
                <a:ea typeface="Calibri"/>
                <a:cs typeface="Calibri"/>
                <a:sym typeface="Calibri"/>
              </a:defRPr>
            </a:pPr>
            <a:br/>
            <a:r>
              <a:rPr b="1" sz="6700">
                <a:solidFill>
                  <a:srgbClr val="FFFFFF"/>
                </a:solidFill>
              </a:rPr>
              <a:t>POLL 3</a:t>
            </a:r>
            <a:endParaRPr b="1"/>
          </a:p>
          <a:p>
            <a:pPr algn="l" defTabSz="914400">
              <a:buClrTx/>
              <a:defRPr b="1" sz="4500">
                <a:solidFill>
                  <a:srgbClr val="000000"/>
                </a:solidFill>
                <a:latin typeface="Calibri"/>
                <a:ea typeface="Calibri"/>
                <a:cs typeface="Calibri"/>
                <a:sym typeface="Calibri"/>
              </a:defRPr>
            </a:pPr>
          </a:p>
          <a:p>
            <a:pPr algn="l" defTabSz="914400">
              <a:buClrTx/>
              <a:defRPr b="1" sz="4500">
                <a:solidFill>
                  <a:srgbClr val="53585F"/>
                </a:solidFill>
                <a:latin typeface="Calibri"/>
                <a:ea typeface="Calibri"/>
                <a:cs typeface="Calibri"/>
                <a:sym typeface="Calibri"/>
              </a:defRPr>
            </a:pPr>
            <a:r>
              <a:t>Roughly how many of your volunteer roles involve measurable outputs for which there could be a comparable market value?</a:t>
            </a:r>
          </a:p>
          <a:p>
            <a:pPr algn="l" defTabSz="914400">
              <a:buClrTx/>
              <a:defRPr b="1" sz="4500">
                <a:solidFill>
                  <a:srgbClr val="53585F"/>
                </a:solidFill>
                <a:latin typeface="Calibri"/>
                <a:ea typeface="Calibri"/>
                <a:cs typeface="Calibri"/>
                <a:sym typeface="Calibri"/>
              </a:defRPr>
            </a:pPr>
            <a:r>
              <a:t>- None</a:t>
            </a:r>
          </a:p>
          <a:p>
            <a:pPr algn="l" defTabSz="914400">
              <a:buClrTx/>
              <a:defRPr b="1" sz="4500">
                <a:solidFill>
                  <a:srgbClr val="53585F"/>
                </a:solidFill>
                <a:latin typeface="Calibri"/>
                <a:ea typeface="Calibri"/>
                <a:cs typeface="Calibri"/>
                <a:sym typeface="Calibri"/>
              </a:defRPr>
            </a:pPr>
            <a:r>
              <a:t>- A few</a:t>
            </a:r>
          </a:p>
          <a:p>
            <a:pPr algn="l" defTabSz="914400">
              <a:buClrTx/>
              <a:defRPr b="1" sz="4500">
                <a:solidFill>
                  <a:srgbClr val="53585F"/>
                </a:solidFill>
                <a:latin typeface="Calibri"/>
                <a:ea typeface="Calibri"/>
                <a:cs typeface="Calibri"/>
                <a:sym typeface="Calibri"/>
              </a:defRPr>
            </a:pPr>
            <a:r>
              <a:t>- Half</a:t>
            </a:r>
          </a:p>
          <a:p>
            <a:pPr algn="l" defTabSz="914400">
              <a:buClrTx/>
              <a:defRPr b="1" sz="4500">
                <a:solidFill>
                  <a:srgbClr val="53585F"/>
                </a:solidFill>
                <a:latin typeface="Calibri"/>
                <a:ea typeface="Calibri"/>
                <a:cs typeface="Calibri"/>
                <a:sym typeface="Calibri"/>
              </a:defRPr>
            </a:pPr>
            <a:r>
              <a:t>- Most</a:t>
            </a:r>
          </a:p>
          <a:p>
            <a:pPr algn="l" defTabSz="914400">
              <a:buClrTx/>
              <a:defRPr b="1" sz="4500">
                <a:solidFill>
                  <a:srgbClr val="53585F"/>
                </a:solidFill>
                <a:latin typeface="Calibri"/>
                <a:ea typeface="Calibri"/>
                <a:cs typeface="Calibri"/>
                <a:sym typeface="Calibri"/>
              </a:defRPr>
            </a:pPr>
            <a:r>
              <a:t>- All</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13" name="pasted-movie.png" descr="pasted-movie.png"/>
          <p:cNvPicPr>
            <a:picLocks noChangeAspect="1"/>
          </p:cNvPicPr>
          <p:nvPr/>
        </p:nvPicPr>
        <p:blipFill>
          <a:blip r:embed="rId3">
            <a:extLst/>
          </a:blip>
          <a:srcRect l="18550" t="3850" r="26717" b="15447"/>
          <a:stretch>
            <a:fillRect/>
          </a:stretch>
        </p:blipFill>
        <p:spPr>
          <a:xfrm>
            <a:off x="520071" y="1632191"/>
            <a:ext cx="4819500" cy="4741957"/>
          </a:xfrm>
          <a:prstGeom prst="rect">
            <a:avLst/>
          </a:prstGeom>
          <a:ln w="12700">
            <a:miter lim="400000"/>
          </a:ln>
        </p:spPr>
      </p:pic>
      <p:sp>
        <p:nvSpPr>
          <p:cNvPr id="214" name="Jayne Cravens"/>
          <p:cNvSpPr txBox="1"/>
          <p:nvPr/>
        </p:nvSpPr>
        <p:spPr>
          <a:xfrm>
            <a:off x="458071" y="636080"/>
            <a:ext cx="3879925"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584200">
              <a:buClrTx/>
              <a:defRPr sz="3700">
                <a:solidFill>
                  <a:srgbClr val="53585F"/>
                </a:solidFill>
                <a:uFillTx/>
                <a:latin typeface="Arial Black"/>
                <a:ea typeface="Arial Black"/>
                <a:cs typeface="Arial Black"/>
                <a:sym typeface="Arial Black"/>
              </a:defRPr>
            </a:lvl1pPr>
          </a:lstStyle>
          <a:p>
            <a:pPr/>
            <a:r>
              <a:t>Jayne Cravens</a:t>
            </a:r>
          </a:p>
        </p:txBody>
      </p:sp>
      <p:pic>
        <p:nvPicPr>
          <p:cNvPr id="215" name="Image" descr="Image"/>
          <p:cNvPicPr>
            <a:picLocks noChangeAspect="1"/>
          </p:cNvPicPr>
          <p:nvPr/>
        </p:nvPicPr>
        <p:blipFill>
          <a:blip r:embed="rId4">
            <a:extLst/>
          </a:blip>
          <a:stretch>
            <a:fillRect/>
          </a:stretch>
        </p:blipFill>
        <p:spPr>
          <a:xfrm>
            <a:off x="5579035" y="1391856"/>
            <a:ext cx="3759201" cy="3086101"/>
          </a:xfrm>
          <a:prstGeom prst="rect">
            <a:avLst/>
          </a:prstGeom>
          <a:ln w="12700">
            <a:miter lim="400000"/>
          </a:ln>
        </p:spPr>
      </p:pic>
      <p:sp>
        <p:nvSpPr>
          <p:cNvPr id="216" name="“It reinforces the idea that the number of hours contributed by volunteers is the best measure of volunteer program success (quantity rather than quality and impact)”. © Jane Cravens - www.coyotebroad.com"/>
          <p:cNvSpPr txBox="1"/>
          <p:nvPr/>
        </p:nvSpPr>
        <p:spPr>
          <a:xfrm>
            <a:off x="5928859" y="1433189"/>
            <a:ext cx="6858716" cy="3135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3500">
                <a:solidFill>
                  <a:srgbClr val="53585F"/>
                </a:solidFill>
                <a:latin typeface="+mn-lt"/>
                <a:ea typeface="+mn-ea"/>
                <a:cs typeface="+mn-cs"/>
                <a:sym typeface="Arial"/>
              </a:defRPr>
            </a:pPr>
            <a:r>
              <a:t>“It reinforces the idea that the number of hours contributed by volunteers is the best measure of volunteer program success (quantity rather than quality and impact)”. </a:t>
            </a:r>
            <a:r>
              <a:rPr sz="1500"/>
              <a:t>© Jane Cravens - www.coyotebroad.com</a:t>
            </a:r>
          </a:p>
        </p:txBody>
      </p:sp>
      <p:pic>
        <p:nvPicPr>
          <p:cNvPr id="217" name="Image" descr="Image"/>
          <p:cNvPicPr>
            <a:picLocks noChangeAspect="1"/>
          </p:cNvPicPr>
          <p:nvPr/>
        </p:nvPicPr>
        <p:blipFill>
          <a:blip r:embed="rId5">
            <a:extLst/>
          </a:blip>
          <a:stretch>
            <a:fillRect/>
          </a:stretch>
        </p:blipFill>
        <p:spPr>
          <a:xfrm>
            <a:off x="10261255" y="6612366"/>
            <a:ext cx="1808704" cy="180870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Text"/>
          <p:cNvSpPr txBox="1"/>
          <p:nvPr/>
        </p:nvSpPr>
        <p:spPr>
          <a:xfrm>
            <a:off x="313729" y="7778354"/>
            <a:ext cx="127001" cy="14674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spcBef>
                <a:spcPts val="400"/>
              </a:spcBef>
              <a:buClr>
                <a:srgbClr val="0085CC"/>
              </a:buClr>
              <a:buFont typeface="Arial"/>
              <a:tabLst>
                <a:tab pos="1295400" algn="l"/>
              </a:tabLst>
              <a:defRPr sz="3400">
                <a:solidFill>
                  <a:srgbClr val="606060"/>
                </a:solidFill>
                <a:uFill>
                  <a:solidFill>
                    <a:srgbClr val="606060"/>
                  </a:solidFill>
                </a:uFill>
              </a:defRPr>
            </a:pPr>
          </a:p>
        </p:txBody>
      </p:sp>
      <p:pic>
        <p:nvPicPr>
          <p:cNvPr id="222" name="Visitor Information.jpg" descr="Visitor Information.jpg"/>
          <p:cNvPicPr>
            <a:picLocks noChangeAspect="1"/>
          </p:cNvPicPr>
          <p:nvPr/>
        </p:nvPicPr>
        <p:blipFill>
          <a:blip r:embed="rId3">
            <a:extLst/>
          </a:blip>
          <a:stretch>
            <a:fillRect/>
          </a:stretch>
        </p:blipFill>
        <p:spPr>
          <a:xfrm>
            <a:off x="-1646768" y="-4132"/>
            <a:ext cx="16298336" cy="916781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9" name="Image"/>
          <p:cNvGrpSpPr/>
          <p:nvPr/>
        </p:nvGrpSpPr>
        <p:grpSpPr>
          <a:xfrm rot="21174584">
            <a:off x="746186" y="492609"/>
            <a:ext cx="4809543" cy="5362677"/>
            <a:chOff x="0" y="0"/>
            <a:chExt cx="4809542" cy="5362675"/>
          </a:xfrm>
        </p:grpSpPr>
        <p:pic>
          <p:nvPicPr>
            <p:cNvPr id="38" name="Image" descr="Image"/>
            <p:cNvPicPr>
              <a:picLocks noChangeAspect="1"/>
            </p:cNvPicPr>
            <p:nvPr/>
          </p:nvPicPr>
          <p:blipFill>
            <a:blip r:embed="rId2">
              <a:extLst/>
            </a:blip>
            <a:stretch>
              <a:fillRect/>
            </a:stretch>
          </p:blipFill>
          <p:spPr>
            <a:xfrm>
              <a:off x="127000" y="88900"/>
              <a:ext cx="4555543" cy="5032476"/>
            </a:xfrm>
            <a:prstGeom prst="rect">
              <a:avLst/>
            </a:prstGeom>
            <a:ln>
              <a:noFill/>
            </a:ln>
            <a:effectLst/>
          </p:spPr>
        </p:pic>
        <p:pic>
          <p:nvPicPr>
            <p:cNvPr id="37" name="Image" descr="Image"/>
            <p:cNvPicPr>
              <a:picLocks noChangeAspect="0"/>
            </p:cNvPicPr>
            <p:nvPr/>
          </p:nvPicPr>
          <p:blipFill>
            <a:blip r:embed="rId3">
              <a:extLst/>
            </a:blip>
            <a:stretch>
              <a:fillRect/>
            </a:stretch>
          </p:blipFill>
          <p:spPr>
            <a:xfrm>
              <a:off x="0" y="0"/>
              <a:ext cx="4809543" cy="5362676"/>
            </a:xfrm>
            <a:prstGeom prst="rect">
              <a:avLst/>
            </a:prstGeom>
            <a:effectLst/>
          </p:spPr>
        </p:pic>
      </p:grpSp>
      <p:grpSp>
        <p:nvGrpSpPr>
          <p:cNvPr id="42" name="pasted-movie.png"/>
          <p:cNvGrpSpPr/>
          <p:nvPr/>
        </p:nvGrpSpPr>
        <p:grpSpPr>
          <a:xfrm rot="525042">
            <a:off x="7376884" y="435435"/>
            <a:ext cx="4603162" cy="5477025"/>
            <a:chOff x="0" y="0"/>
            <a:chExt cx="4603161" cy="5477023"/>
          </a:xfrm>
        </p:grpSpPr>
        <p:pic>
          <p:nvPicPr>
            <p:cNvPr id="41" name="pasted-movie.png" descr="pasted-movie.png"/>
            <p:cNvPicPr>
              <a:picLocks noChangeAspect="1"/>
            </p:cNvPicPr>
            <p:nvPr/>
          </p:nvPicPr>
          <p:blipFill>
            <a:blip r:embed="rId4">
              <a:extLst/>
            </a:blip>
            <a:srcRect l="9799" t="0" r="9966" b="0"/>
            <a:stretch>
              <a:fillRect/>
            </a:stretch>
          </p:blipFill>
          <p:spPr>
            <a:xfrm>
              <a:off x="127000" y="88900"/>
              <a:ext cx="4349162" cy="5146824"/>
            </a:xfrm>
            <a:prstGeom prst="rect">
              <a:avLst/>
            </a:prstGeom>
            <a:ln>
              <a:noFill/>
            </a:ln>
            <a:effectLst/>
          </p:spPr>
        </p:pic>
        <p:pic>
          <p:nvPicPr>
            <p:cNvPr id="40" name="pasted-movie.png" descr="pasted-movie.png"/>
            <p:cNvPicPr>
              <a:picLocks noChangeAspect="0"/>
            </p:cNvPicPr>
            <p:nvPr/>
          </p:nvPicPr>
          <p:blipFill>
            <a:blip r:embed="rId5">
              <a:extLst/>
            </a:blip>
            <a:stretch>
              <a:fillRect/>
            </a:stretch>
          </p:blipFill>
          <p:spPr>
            <a:xfrm>
              <a:off x="-1" y="0"/>
              <a:ext cx="4603163" cy="5477024"/>
            </a:xfrm>
            <a:prstGeom prst="rect">
              <a:avLst/>
            </a:prstGeom>
            <a:effectLst/>
          </p:spPr>
        </p:pic>
      </p:grpSp>
      <p:sp>
        <p:nvSpPr>
          <p:cNvPr id="43" name="The Wage Replacement Value…"/>
          <p:cNvSpPr txBox="1"/>
          <p:nvPr/>
        </p:nvSpPr>
        <p:spPr>
          <a:xfrm>
            <a:off x="211383" y="6149885"/>
            <a:ext cx="5605873" cy="20153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3000">
                <a:solidFill>
                  <a:srgbClr val="53585F"/>
                </a:solidFill>
                <a:latin typeface="+mn-lt"/>
                <a:ea typeface="+mn-ea"/>
                <a:cs typeface="+mn-cs"/>
                <a:sym typeface="Arial"/>
              </a:defRPr>
            </a:pPr>
            <a:r>
              <a:t>The Wage Replacement Value</a:t>
            </a:r>
          </a:p>
          <a:p>
            <a:pPr algn="l">
              <a:defRPr sz="3000">
                <a:solidFill>
                  <a:srgbClr val="53585F"/>
                </a:solidFill>
                <a:latin typeface="+mn-lt"/>
                <a:ea typeface="+mn-ea"/>
                <a:cs typeface="+mn-cs"/>
                <a:sym typeface="Arial"/>
              </a:defRPr>
            </a:pPr>
            <a:r>
              <a:t>of Peter’s time (2 hours x $30)…</a:t>
            </a:r>
          </a:p>
          <a:p>
            <a:pPr algn="l">
              <a:defRPr b="1" sz="3400">
                <a:solidFill>
                  <a:srgbClr val="53585F"/>
                </a:solidFill>
                <a:latin typeface="+mn-lt"/>
                <a:ea typeface="+mn-ea"/>
                <a:cs typeface="+mn-cs"/>
                <a:sym typeface="Arial"/>
              </a:defRPr>
            </a:pPr>
            <a:br/>
            <a:r>
              <a:rPr sz="4000"/>
              <a:t>$60</a:t>
            </a:r>
          </a:p>
        </p:txBody>
      </p:sp>
      <p:sp>
        <p:nvSpPr>
          <p:cNvPr id="44" name="The value his client saw…"/>
          <p:cNvSpPr txBox="1"/>
          <p:nvPr/>
        </p:nvSpPr>
        <p:spPr>
          <a:xfrm>
            <a:off x="6986375" y="6111785"/>
            <a:ext cx="4799782" cy="20915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3000">
                <a:solidFill>
                  <a:srgbClr val="53585F"/>
                </a:solidFill>
                <a:latin typeface="+mn-lt"/>
                <a:ea typeface="+mn-ea"/>
                <a:cs typeface="+mn-cs"/>
                <a:sym typeface="Arial"/>
              </a:defRPr>
            </a:pPr>
            <a:r>
              <a:t>The value his client saw </a:t>
            </a:r>
          </a:p>
          <a:p>
            <a:pPr algn="l">
              <a:defRPr sz="3000">
                <a:solidFill>
                  <a:srgbClr val="53585F"/>
                </a:solidFill>
                <a:latin typeface="+mn-lt"/>
                <a:ea typeface="+mn-ea"/>
                <a:cs typeface="+mn-cs"/>
                <a:sym typeface="Arial"/>
              </a:defRPr>
            </a:pPr>
            <a:r>
              <a:t>(2 taxis @ $85 each way)…</a:t>
            </a:r>
          </a:p>
          <a:p>
            <a:pPr algn="l">
              <a:defRPr b="1" sz="4000">
                <a:solidFill>
                  <a:srgbClr val="53585F"/>
                </a:solidFill>
                <a:latin typeface="+mn-lt"/>
                <a:ea typeface="+mn-ea"/>
                <a:cs typeface="+mn-cs"/>
                <a:sym typeface="Arial"/>
              </a:defRPr>
            </a:pPr>
          </a:p>
          <a:p>
            <a:pPr algn="l">
              <a:defRPr b="1" sz="4000">
                <a:solidFill>
                  <a:srgbClr val="53585F"/>
                </a:solidFill>
                <a:latin typeface="+mn-lt"/>
                <a:ea typeface="+mn-ea"/>
                <a:cs typeface="+mn-cs"/>
                <a:sym typeface="Arial"/>
              </a:defRPr>
            </a:pPr>
            <a:r>
              <a:t>$170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2"/>
                                        </p:tgtEl>
                                        <p:attrNameLst>
                                          <p:attrName>style.visibility</p:attrName>
                                        </p:attrNameLst>
                                      </p:cBhvr>
                                      <p:to>
                                        <p:strVal val="visible"/>
                                      </p:to>
                                    </p:set>
                                    <p:animEffect filter="fade" transition="in">
                                      <p:cBhvr>
                                        <p:cTn id="7" dur="1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43"/>
                                        </p:tgtEl>
                                        <p:attrNameLst>
                                          <p:attrName>style.visibility</p:attrName>
                                        </p:attrNameLst>
                                      </p:cBhvr>
                                      <p:to>
                                        <p:strVal val="visible"/>
                                      </p:to>
                                    </p:set>
                                    <p:animEffect filter="fade" transition="in">
                                      <p:cBhvr>
                                        <p:cTn id="12" dur="10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44"/>
                                        </p:tgtEl>
                                        <p:attrNameLst>
                                          <p:attrName>style.visibility</p:attrName>
                                        </p:attrNameLst>
                                      </p:cBhvr>
                                      <p:to>
                                        <p:strVal val="visible"/>
                                      </p:to>
                                    </p:set>
                                    <p:animEffect filter="fade" transition="in">
                                      <p:cBhvr>
                                        <p:cTn id="17" dur="1000"/>
                                        <p:tgtEl>
                                          <p:spTgt spid="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 grpId="2"/>
      <p:bldP build="whole" bldLvl="1" animBg="1" rev="0" advAuto="0" spid="44" grpId="3"/>
      <p:bldP build="whole" bldLvl="1" animBg="1" rev="0" advAuto="0" spid="42"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Text"/>
          <p:cNvSpPr txBox="1"/>
          <p:nvPr/>
        </p:nvSpPr>
        <p:spPr>
          <a:xfrm>
            <a:off x="313729" y="7778354"/>
            <a:ext cx="127001" cy="14674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spcBef>
                <a:spcPts val="400"/>
              </a:spcBef>
              <a:buClr>
                <a:srgbClr val="0085CC"/>
              </a:buClr>
              <a:buFont typeface="Arial"/>
              <a:tabLst>
                <a:tab pos="1295400" algn="l"/>
              </a:tabLst>
              <a:defRPr sz="3400">
                <a:solidFill>
                  <a:srgbClr val="606060"/>
                </a:solidFill>
                <a:uFill>
                  <a:solidFill>
                    <a:srgbClr val="606060"/>
                  </a:solidFill>
                </a:uFill>
              </a:defRPr>
            </a:pPr>
          </a:p>
        </p:txBody>
      </p:sp>
      <p:pic>
        <p:nvPicPr>
          <p:cNvPr id="227" name="Visitor Information.jpg" descr="Visitor Information.jpg"/>
          <p:cNvPicPr>
            <a:picLocks noChangeAspect="1"/>
          </p:cNvPicPr>
          <p:nvPr/>
        </p:nvPicPr>
        <p:blipFill>
          <a:blip r:embed="rId3">
            <a:extLst/>
          </a:blip>
          <a:srcRect l="0" t="52455" r="1350" b="19000"/>
          <a:stretch>
            <a:fillRect/>
          </a:stretch>
        </p:blipFill>
        <p:spPr>
          <a:xfrm>
            <a:off x="-1426635" y="-4132"/>
            <a:ext cx="16078203" cy="2616799"/>
          </a:xfrm>
          <a:prstGeom prst="rect">
            <a:avLst/>
          </a:prstGeom>
          <a:ln w="12700">
            <a:miter lim="400000"/>
          </a:ln>
        </p:spPr>
      </p:pic>
      <p:graphicFrame>
        <p:nvGraphicFramePr>
          <p:cNvPr id="228" name="Table 1"/>
          <p:cNvGraphicFramePr/>
          <p:nvPr/>
        </p:nvGraphicFramePr>
        <p:xfrm>
          <a:off x="297293" y="2972949"/>
          <a:ext cx="12098456" cy="5379776"/>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4996220"/>
                <a:gridCol w="593684"/>
                <a:gridCol w="510875"/>
                <a:gridCol w="4612276"/>
                <a:gridCol w="1385399"/>
              </a:tblGrid>
              <a:tr h="514088">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FOCUS ON HOURS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WRV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313569">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13828">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Volunteer hours </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3</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$90</a:t>
                      </a:r>
                    </a:p>
                  </a:txBody>
                  <a:tcPr marL="0" marR="0" marT="0" marB="0" anchor="t" anchorCtr="0" horzOverflow="overflow">
                    <a:lnL w="0">
                      <a:miter lim="400000"/>
                    </a:lnL>
                    <a:lnR w="0">
                      <a:miter lim="400000"/>
                    </a:lnR>
                    <a:lnT w="0">
                      <a:miter lim="400000"/>
                    </a:lnT>
                    <a:lnB w="0">
                      <a:miter lim="400000"/>
                    </a:lnB>
                    <a:noFill/>
                  </a:tcPr>
                </a:tc>
              </a:tr>
              <a:tr h="413828">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13828">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SRV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BV</a:t>
                      </a:r>
                    </a:p>
                  </a:txBody>
                  <a:tcPr marL="0" marR="0" marT="0" marB="0" anchor="t" anchorCtr="0" horzOverflow="overflow">
                    <a:lnL w="0">
                      <a:miter lim="400000"/>
                    </a:lnL>
                    <a:lnR w="0">
                      <a:miter lim="400000"/>
                    </a:lnR>
                    <a:lnT w="0">
                      <a:miter lim="400000"/>
                    </a:lnT>
                    <a:lnB w="0">
                      <a:miter lim="400000"/>
                    </a:lnB>
                    <a:noFill/>
                  </a:tcPr>
                </a:tc>
              </a:tr>
              <a:tr h="413828">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FOCUS ON OUTCOMES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13828">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13828">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Doctors </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20</a:t>
                      </a: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x  </a:t>
                      </a: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latin typeface="+mn-lt"/>
                          <a:ea typeface="+mn-ea"/>
                          <a:cs typeface="+mn-cs"/>
                          <a:sym typeface="Arial"/>
                        </a:defRPr>
                      </a:pPr>
                      <a:r>
                        <a:rPr sz="2600"/>
                        <a:t>Doctor’s wage for 2 minutes</a:t>
                      </a:r>
                    </a:p>
                  </a:txBody>
                  <a:tcPr marL="0" marR="0" marT="0" marB="0" anchor="b"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$63</a:t>
                      </a:r>
                    </a:p>
                  </a:txBody>
                  <a:tcPr marL="0" marR="0" marT="0" marB="0" anchor="t" anchorCtr="0" horzOverflow="overflow">
                    <a:lnL w="0">
                      <a:miter lim="400000"/>
                    </a:lnL>
                    <a:lnR w="0">
                      <a:miter lim="400000"/>
                    </a:lnR>
                    <a:lnT w="0">
                      <a:miter lim="400000"/>
                    </a:lnT>
                    <a:lnB w="0">
                      <a:miter lim="400000"/>
                    </a:lnB>
                    <a:noFill/>
                  </a:tcPr>
                </a:tc>
              </a:tr>
              <a:tr h="413828">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Nurses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70</a:t>
                      </a: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x  </a:t>
                      </a: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latin typeface="+mn-lt"/>
                          <a:ea typeface="+mn-ea"/>
                          <a:cs typeface="+mn-cs"/>
                          <a:sym typeface="Arial"/>
                        </a:defRPr>
                      </a:pPr>
                      <a:r>
                        <a:rPr sz="2600"/>
                        <a:t>Nurse’s wage for 2 minutes</a:t>
                      </a:r>
                    </a:p>
                  </a:txBody>
                  <a:tcPr marL="0" marR="0" marT="0" marB="0" anchor="b"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$27</a:t>
                      </a:r>
                    </a:p>
                  </a:txBody>
                  <a:tcPr marL="0" marR="0" marT="0" marB="0" anchor="t" anchorCtr="0" horzOverflow="overflow">
                    <a:lnL w="0">
                      <a:miter lim="400000"/>
                    </a:lnL>
                    <a:lnR w="0">
                      <a:miter lim="400000"/>
                    </a:lnR>
                    <a:lnT w="0">
                      <a:miter lim="400000"/>
                    </a:lnT>
                    <a:lnB w="0">
                      <a:miter lim="400000"/>
                    </a:lnB>
                    <a:noFill/>
                  </a:tcPr>
                </a:tc>
              </a:tr>
              <a:tr h="413828">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Orderlies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50</a:t>
                      </a: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x  </a:t>
                      </a: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latin typeface="+mn-lt"/>
                          <a:ea typeface="+mn-ea"/>
                          <a:cs typeface="+mn-cs"/>
                          <a:sym typeface="Arial"/>
                        </a:defRPr>
                      </a:pPr>
                      <a:r>
                        <a:rPr sz="2600"/>
                        <a:t>Orderly’s wage for 2 minutes</a:t>
                      </a:r>
                    </a:p>
                  </a:txBody>
                  <a:tcPr marL="0" marR="0" marT="0" marB="0" anchor="b"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$21</a:t>
                      </a:r>
                    </a:p>
                  </a:txBody>
                  <a:tcPr marL="0" marR="0" marT="0" marB="0" anchor="t" anchorCtr="0" horzOverflow="overflow">
                    <a:lnL w="0">
                      <a:miter lim="400000"/>
                    </a:lnL>
                    <a:lnR w="0">
                      <a:miter lim="400000"/>
                    </a:lnR>
                    <a:lnT w="0">
                      <a:miter lim="400000"/>
                    </a:lnT>
                    <a:lnB w="0">
                      <a:miter lim="400000"/>
                    </a:lnB>
                    <a:noFill/>
                  </a:tcPr>
                </a:tc>
              </a:tr>
              <a:tr h="413828">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Administrators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5</a:t>
                      </a: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x  </a:t>
                      </a: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latin typeface="+mn-lt"/>
                          <a:ea typeface="+mn-ea"/>
                          <a:cs typeface="+mn-cs"/>
                          <a:sym typeface="Arial"/>
                        </a:defRPr>
                      </a:pPr>
                      <a:r>
                        <a:rPr sz="2600"/>
                        <a:t>Admin’s wage for 2 minutes</a:t>
                      </a:r>
                    </a:p>
                  </a:txBody>
                  <a:tcPr marL="0" marR="0" marT="0" marB="0" anchor="b"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$10</a:t>
                      </a:r>
                    </a:p>
                  </a:txBody>
                  <a:tcPr marL="0" marR="0" marT="0" marB="0" anchor="t" anchorCtr="0" horzOverflow="overflow">
                    <a:lnL w="0">
                      <a:miter lim="400000"/>
                    </a:lnL>
                    <a:lnR w="0">
                      <a:miter lim="400000"/>
                    </a:lnR>
                    <a:lnT w="0">
                      <a:miter lim="400000"/>
                    </a:lnT>
                    <a:lnB w="0">
                      <a:miter lim="400000"/>
                    </a:lnB>
                    <a:noFill/>
                  </a:tcPr>
                </a:tc>
              </a:tr>
              <a:tr h="413828">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13828">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Total</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$120</a:t>
                      </a:r>
                    </a:p>
                  </a:txBody>
                  <a:tcPr marL="0" marR="0" marT="0" marB="0" anchor="t" anchorCtr="0" horzOverflow="overflow">
                    <a:lnL w="0">
                      <a:miter lim="400000"/>
                    </a:lnL>
                    <a:lnR w="0">
                      <a:miter lim="400000"/>
                    </a:lnR>
                    <a:lnT w="0">
                      <a:miter lim="400000"/>
                    </a:lnT>
                    <a:lnB w="0">
                      <a:miter lim="400000"/>
                    </a:lnB>
                    <a:noFill/>
                  </a:tcPr>
                </a:tc>
              </a:tr>
            </a:tbl>
          </a:graphicData>
        </a:graphic>
      </p:graphicFrame>
      <p:sp>
        <p:nvSpPr>
          <p:cNvPr id="229" name="Rectangle"/>
          <p:cNvSpPr/>
          <p:nvPr/>
        </p:nvSpPr>
        <p:spPr>
          <a:xfrm>
            <a:off x="226057" y="4591217"/>
            <a:ext cx="12552686" cy="4046104"/>
          </a:xfrm>
          <a:prstGeom prst="rect">
            <a:avLst/>
          </a:prstGeom>
          <a:blipFill>
            <a:blip r:embed="rId4"/>
          </a:blipFill>
          <a:ln w="12700">
            <a:miter lim="400000"/>
          </a:ln>
        </p:spPr>
        <p:txBody>
          <a:bodyPr lIns="50800" tIns="50800" rIns="50800" bIns="50800" anchor="ctr"/>
          <a:lstStyle/>
          <a:p>
            <a:pPr/>
          </a:p>
        </p:txBody>
      </p:sp>
      <p:sp>
        <p:nvSpPr>
          <p:cNvPr id="230" name="WRV = Wage Replacement Value         SRV = Service replacement value         CBV = Community Benefit Value"/>
          <p:cNvSpPr txBox="1"/>
          <p:nvPr/>
        </p:nvSpPr>
        <p:spPr>
          <a:xfrm>
            <a:off x="180876" y="8559127"/>
            <a:ext cx="12816999" cy="3731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15000"/>
              </a:lnSpc>
              <a:buClrTx/>
              <a:tabLst>
                <a:tab pos="1295400" algn="l"/>
              </a:tabLst>
              <a:defRPr b="1" sz="1900">
                <a:solidFill>
                  <a:srgbClr val="53585F"/>
                </a:solidFill>
                <a:latin typeface="+mn-lt"/>
                <a:ea typeface="+mn-ea"/>
                <a:cs typeface="+mn-cs"/>
                <a:sym typeface="Arial"/>
              </a:defRPr>
            </a:pPr>
            <a:r>
              <a:rPr>
                <a:solidFill>
                  <a:srgbClr val="FFFFFF"/>
                </a:solidFill>
                <a:uFill>
                  <a:solidFill>
                    <a:srgbClr val="0085CC"/>
                  </a:solidFill>
                </a:uFill>
              </a:rPr>
              <a:t>WRV = Wage Replacement Value</a:t>
            </a:r>
            <a:r>
              <a:rPr>
                <a:uFill>
                  <a:solidFill>
                    <a:srgbClr val="0085CC"/>
                  </a:solidFill>
                </a:uFill>
              </a:rPr>
              <a:t>         SRV = Service replacement value         </a:t>
            </a:r>
            <a:r>
              <a:rPr>
                <a:solidFill>
                  <a:srgbClr val="FFFFFF"/>
                </a:solidFill>
                <a:uFill>
                  <a:solidFill>
                    <a:srgbClr val="0085CC"/>
                  </a:solidFill>
                </a:uFill>
              </a:rPr>
              <a:t>CBV = Community Benefit Value  </a:t>
            </a:r>
            <a:r>
              <a:rPr>
                <a:uFill>
                  <a:solidFill>
                    <a:srgbClr val="0085CC"/>
                  </a:solidFill>
                </a:uFill>
              </a:rPr>
              <a:t>  </a:t>
            </a:r>
          </a:p>
        </p:txBody>
      </p:sp>
      <p:sp>
        <p:nvSpPr>
          <p:cNvPr id="231" name="Rectangle"/>
          <p:cNvSpPr/>
          <p:nvPr/>
        </p:nvSpPr>
        <p:spPr>
          <a:xfrm>
            <a:off x="4425798" y="8504031"/>
            <a:ext cx="4153204" cy="506074"/>
          </a:xfrm>
          <a:prstGeom prst="rect">
            <a:avLst/>
          </a:prstGeom>
          <a:blipFill>
            <a:blip r:embed="rId5"/>
          </a:blipFill>
          <a:ln w="12700">
            <a:miter lim="400000"/>
          </a:ln>
        </p:spPr>
        <p:txBody>
          <a:bodyPr lIns="50800" tIns="50800" rIns="50800" bIns="50800" anchor="ctr"/>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75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Text"/>
          <p:cNvSpPr txBox="1"/>
          <p:nvPr/>
        </p:nvSpPr>
        <p:spPr>
          <a:xfrm>
            <a:off x="313729" y="7778354"/>
            <a:ext cx="127001" cy="14674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spcBef>
                <a:spcPts val="400"/>
              </a:spcBef>
              <a:buClr>
                <a:srgbClr val="0085CC"/>
              </a:buClr>
              <a:buFont typeface="Arial"/>
              <a:tabLst>
                <a:tab pos="1295400" algn="l"/>
              </a:tabLst>
              <a:defRPr sz="3400">
                <a:solidFill>
                  <a:srgbClr val="606060"/>
                </a:solidFill>
                <a:uFill>
                  <a:solidFill>
                    <a:srgbClr val="606060"/>
                  </a:solidFill>
                </a:uFill>
              </a:defRPr>
            </a:pPr>
          </a:p>
        </p:txBody>
      </p:sp>
      <p:pic>
        <p:nvPicPr>
          <p:cNvPr id="236" name="Visitor Information.jpg" descr="Visitor Information.jpg"/>
          <p:cNvPicPr>
            <a:picLocks noChangeAspect="1"/>
          </p:cNvPicPr>
          <p:nvPr/>
        </p:nvPicPr>
        <p:blipFill>
          <a:blip r:embed="rId3">
            <a:extLst/>
          </a:blip>
          <a:srcRect l="0" t="52455" r="1350" b="19000"/>
          <a:stretch>
            <a:fillRect/>
          </a:stretch>
        </p:blipFill>
        <p:spPr>
          <a:xfrm>
            <a:off x="-1426635" y="-4132"/>
            <a:ext cx="16078203" cy="2616799"/>
          </a:xfrm>
          <a:prstGeom prst="rect">
            <a:avLst/>
          </a:prstGeom>
          <a:ln w="12700">
            <a:miter lim="400000"/>
          </a:ln>
        </p:spPr>
      </p:pic>
      <p:graphicFrame>
        <p:nvGraphicFramePr>
          <p:cNvPr id="237" name="Table 1"/>
          <p:cNvGraphicFramePr/>
          <p:nvPr/>
        </p:nvGraphicFramePr>
        <p:xfrm>
          <a:off x="297293" y="2972949"/>
          <a:ext cx="12098456" cy="5379776"/>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4768663"/>
                <a:gridCol w="821241"/>
                <a:gridCol w="510875"/>
                <a:gridCol w="4612276"/>
                <a:gridCol w="1385399"/>
              </a:tblGrid>
              <a:tr h="514088">
                <a:tc>
                  <a:txBody>
                    <a:bodyPr/>
                    <a:lstStyle/>
                    <a:p>
                      <a:pPr algn="l">
                        <a:lnSpc>
                          <a:spcPct val="115000"/>
                        </a:lnSpc>
                        <a:tabLst>
                          <a:tab pos="1295400" algn="l"/>
                        </a:tabLst>
                        <a:defRPr sz="1800">
                          <a:uFillTx/>
                        </a:defRPr>
                      </a:pPr>
                      <a:r>
                        <a:rPr b="1" sz="3400">
                          <a:solidFill>
                            <a:srgbClr val="767A85"/>
                          </a:solidFill>
                          <a:uFill>
                            <a:solidFill>
                              <a:srgbClr val="000000"/>
                            </a:solidFill>
                          </a:uFill>
                          <a:latin typeface="+mn-lt"/>
                          <a:ea typeface="+mn-ea"/>
                          <a:cs typeface="+mn-cs"/>
                          <a:sym typeface="Arial"/>
                        </a:rPr>
                        <a:t>FOCUS ON HOURS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767A85"/>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767A85"/>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767A85"/>
                          </a:solidFill>
                          <a:uFill>
                            <a:solidFill>
                              <a:srgbClr val="000000"/>
                            </a:solidFill>
                          </a:uFill>
                          <a:latin typeface="+mn-lt"/>
                          <a:ea typeface="+mn-ea"/>
                          <a:cs typeface="+mn-cs"/>
                          <a:sym typeface="Arial"/>
                        </a:rPr>
                        <a:t>WRV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767A85"/>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313569">
                <a:tc>
                  <a:txBody>
                    <a:bodyPr/>
                    <a:lstStyle/>
                    <a:p>
                      <a:pPr algn="l">
                        <a:lnSpc>
                          <a:spcPct val="115000"/>
                        </a:lnSpc>
                        <a:tabLst>
                          <a:tab pos="1295400" algn="l"/>
                        </a:tabLst>
                        <a:defRPr b="1" sz="3400">
                          <a:solidFill>
                            <a:srgbClr val="767A85"/>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767A85"/>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767A85"/>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767A85"/>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767A85"/>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13828">
                <a:tc>
                  <a:txBody>
                    <a:bodyPr/>
                    <a:lstStyle/>
                    <a:p>
                      <a:pPr algn="l">
                        <a:lnSpc>
                          <a:spcPct val="115000"/>
                        </a:lnSpc>
                        <a:tabLst>
                          <a:tab pos="1295400" algn="l"/>
                        </a:tabLst>
                        <a:defRPr sz="1800">
                          <a:uFillTx/>
                        </a:defRPr>
                      </a:pPr>
                      <a:r>
                        <a:rPr b="1" sz="3400">
                          <a:solidFill>
                            <a:srgbClr val="767A85"/>
                          </a:solidFill>
                          <a:uFill>
                            <a:solidFill>
                              <a:srgbClr val="000000"/>
                            </a:solidFill>
                          </a:uFill>
                          <a:latin typeface="+mn-lt"/>
                          <a:ea typeface="+mn-ea"/>
                          <a:cs typeface="+mn-cs"/>
                          <a:sym typeface="Arial"/>
                        </a:rPr>
                        <a:t>Volunteer hours </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767A85"/>
                          </a:solidFill>
                          <a:uFill>
                            <a:solidFill>
                              <a:srgbClr val="89A14D"/>
                            </a:solidFill>
                          </a:uFill>
                          <a:latin typeface="+mn-lt"/>
                          <a:ea typeface="+mn-ea"/>
                          <a:cs typeface="+mn-cs"/>
                          <a:sym typeface="Arial"/>
                        </a:rPr>
                        <a:t>3</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767A85"/>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767A85"/>
                          </a:solidFill>
                          <a:uFill>
                            <a:solidFill>
                              <a:srgbClr val="A74B44"/>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767A85"/>
                          </a:solidFill>
                          <a:uFill>
                            <a:solidFill>
                              <a:srgbClr val="000000"/>
                            </a:solidFill>
                          </a:uFill>
                          <a:latin typeface="+mn-lt"/>
                          <a:ea typeface="+mn-ea"/>
                          <a:cs typeface="+mn-cs"/>
                          <a:sym typeface="Arial"/>
                        </a:rPr>
                        <a:t>$90</a:t>
                      </a:r>
                    </a:p>
                  </a:txBody>
                  <a:tcPr marL="0" marR="0" marT="0" marB="0" anchor="t" anchorCtr="0" horzOverflow="overflow">
                    <a:lnL w="0">
                      <a:miter lim="400000"/>
                    </a:lnL>
                    <a:lnR w="0">
                      <a:miter lim="400000"/>
                    </a:lnR>
                    <a:lnT w="0">
                      <a:miter lim="400000"/>
                    </a:lnT>
                    <a:lnB w="0">
                      <a:miter lim="400000"/>
                    </a:lnB>
                    <a:noFill/>
                  </a:tcPr>
                </a:tc>
              </a:tr>
              <a:tr h="413828">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13828">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SRV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413828">
                <a:tc gridSpan="4">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FOCUS ON OUTPUTS</a:t>
                      </a:r>
                    </a:p>
                  </a:txBody>
                  <a:tcPr marL="0" marR="0" marT="0" marB="0" anchor="t" anchorCtr="0" horzOverflow="overflow">
                    <a:lnL w="0">
                      <a:miter lim="400000"/>
                    </a:lnL>
                    <a:lnR w="0">
                      <a:miter lim="400000"/>
                    </a:lnR>
                    <a:lnT w="0">
                      <a:miter lim="400000"/>
                    </a:lnT>
                    <a:lnB w="0">
                      <a:miter lim="400000"/>
                    </a:lnB>
                    <a:noFill/>
                  </a:tcPr>
                </a:tc>
                <a:tc hMerge="1">
                  <a:tcPr/>
                </a:tc>
                <a:tc hMerge="1">
                  <a:tcPr/>
                </a:tc>
                <a:tc hMerge="1">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13828">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13828">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Doctors </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x  </a:t>
                      </a:r>
                    </a:p>
                  </a:txBody>
                  <a:tcPr marL="0" marR="0" marT="0" marB="0" anchor="t" anchorCtr="0" horzOverflow="overflow">
                    <a:lnL w="0">
                      <a:miter lim="400000"/>
                    </a:lnL>
                    <a:lnR w="0">
                      <a:miter lim="400000"/>
                    </a:lnR>
                    <a:lnT w="0">
                      <a:miter lim="400000"/>
                    </a:lnT>
                    <a:lnB w="0">
                      <a:miter lim="400000"/>
                    </a:lnB>
                    <a:noFill/>
                  </a:tcPr>
                </a:tc>
                <a:tc>
                  <a:txBody>
                    <a:bodyPr/>
                    <a:lstStyle/>
                    <a:p>
                      <a:pPr algn="l">
                        <a:lnSpc>
                          <a:spcPct val="115000"/>
                        </a:lnSpc>
                        <a:tabLst>
                          <a:tab pos="1295400" algn="l"/>
                        </a:tabLst>
                        <a:defRPr b="1" sz="3400">
                          <a:solidFill>
                            <a:srgbClr val="53585F"/>
                          </a:solidFill>
                          <a:latin typeface="+mn-lt"/>
                          <a:ea typeface="+mn-ea"/>
                          <a:cs typeface="+mn-cs"/>
                          <a:sym typeface="Arial"/>
                        </a:defRPr>
                      </a:pPr>
                      <a:r>
                        <a:rPr sz="2600"/>
                        <a:t>Doctor’s wage for 2 minutes</a:t>
                      </a:r>
                    </a:p>
                  </a:txBody>
                  <a:tcPr marL="0" marR="0" marT="0" marB="0" anchor="b"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$83</a:t>
                      </a:r>
                    </a:p>
                  </a:txBody>
                  <a:tcPr marL="0" marR="0" marT="0" marB="0" anchor="t" anchorCtr="0" horzOverflow="overflow">
                    <a:lnL w="0">
                      <a:miter lim="400000"/>
                    </a:lnL>
                    <a:lnR w="0">
                      <a:miter lim="400000"/>
                    </a:lnR>
                    <a:lnT w="0">
                      <a:miter lim="400000"/>
                    </a:lnT>
                    <a:lnB w="0">
                      <a:miter lim="400000"/>
                    </a:lnB>
                    <a:noFill/>
                  </a:tcPr>
                </a:tc>
              </a:tr>
              <a:tr h="413828">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Nurses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100</a:t>
                      </a: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x  </a:t>
                      </a:r>
                    </a:p>
                  </a:txBody>
                  <a:tcPr marL="0" marR="0" marT="0" marB="0" anchor="t" anchorCtr="0" horzOverflow="overflow">
                    <a:lnL w="0">
                      <a:miter lim="400000"/>
                    </a:lnL>
                    <a:lnR w="0">
                      <a:miter lim="400000"/>
                    </a:lnR>
                    <a:lnT w="0">
                      <a:miter lim="400000"/>
                    </a:lnT>
                    <a:lnB w="0">
                      <a:miter lim="400000"/>
                    </a:lnB>
                    <a:noFill/>
                  </a:tcPr>
                </a:tc>
                <a:tc>
                  <a:txBody>
                    <a:bodyPr/>
                    <a:lstStyle/>
                    <a:p>
                      <a:pPr algn="l">
                        <a:lnSpc>
                          <a:spcPct val="115000"/>
                        </a:lnSpc>
                        <a:tabLst>
                          <a:tab pos="1295400" algn="l"/>
                        </a:tabLst>
                        <a:defRPr b="1" sz="3400">
                          <a:solidFill>
                            <a:srgbClr val="53585F"/>
                          </a:solidFill>
                          <a:latin typeface="+mn-lt"/>
                          <a:ea typeface="+mn-ea"/>
                          <a:cs typeface="+mn-cs"/>
                          <a:sym typeface="Arial"/>
                        </a:defRPr>
                      </a:pPr>
                      <a:r>
                        <a:rPr sz="2600"/>
                        <a:t>Nurse’s wage for 2 minutes</a:t>
                      </a:r>
                    </a:p>
                  </a:txBody>
                  <a:tcPr marL="0" marR="0" marT="0" marB="0" anchor="b"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$37</a:t>
                      </a:r>
                    </a:p>
                  </a:txBody>
                  <a:tcPr marL="0" marR="0" marT="0" marB="0" anchor="t" anchorCtr="0" horzOverflow="overflow">
                    <a:lnL w="0">
                      <a:miter lim="400000"/>
                    </a:lnL>
                    <a:lnR w="0">
                      <a:miter lim="400000"/>
                    </a:lnR>
                    <a:lnT w="0">
                      <a:miter lim="400000"/>
                    </a:lnT>
                    <a:lnB w="0">
                      <a:miter lim="400000"/>
                    </a:lnB>
                    <a:noFill/>
                  </a:tcPr>
                </a:tc>
              </a:tr>
              <a:tr h="413828">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Orderlies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75</a:t>
                      </a: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x  </a:t>
                      </a:r>
                    </a:p>
                  </a:txBody>
                  <a:tcPr marL="0" marR="0" marT="0" marB="0" anchor="t" anchorCtr="0" horzOverflow="overflow">
                    <a:lnL w="0">
                      <a:miter lim="400000"/>
                    </a:lnL>
                    <a:lnR w="0">
                      <a:miter lim="400000"/>
                    </a:lnR>
                    <a:lnT w="0">
                      <a:miter lim="400000"/>
                    </a:lnT>
                    <a:lnB w="0">
                      <a:miter lim="400000"/>
                    </a:lnB>
                    <a:noFill/>
                  </a:tcPr>
                </a:tc>
                <a:tc>
                  <a:txBody>
                    <a:bodyPr/>
                    <a:lstStyle/>
                    <a:p>
                      <a:pPr algn="l">
                        <a:lnSpc>
                          <a:spcPct val="115000"/>
                        </a:lnSpc>
                        <a:tabLst>
                          <a:tab pos="1295400" algn="l"/>
                        </a:tabLst>
                        <a:defRPr b="1" sz="3400">
                          <a:solidFill>
                            <a:srgbClr val="53585F"/>
                          </a:solidFill>
                          <a:latin typeface="+mn-lt"/>
                          <a:ea typeface="+mn-ea"/>
                          <a:cs typeface="+mn-cs"/>
                          <a:sym typeface="Arial"/>
                        </a:defRPr>
                      </a:pPr>
                      <a:r>
                        <a:rPr sz="2600"/>
                        <a:t>Orderly’s wage for 2 minutes</a:t>
                      </a:r>
                    </a:p>
                  </a:txBody>
                  <a:tcPr marL="0" marR="0" marT="0" marB="0" anchor="b"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r>
              <a:tr h="413828">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Administrators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10</a:t>
                      </a: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x  </a:t>
                      </a:r>
                    </a:p>
                  </a:txBody>
                  <a:tcPr marL="0" marR="0" marT="0" marB="0" anchor="t" anchorCtr="0" horzOverflow="overflow">
                    <a:lnL w="0">
                      <a:miter lim="400000"/>
                    </a:lnL>
                    <a:lnR w="0">
                      <a:miter lim="400000"/>
                    </a:lnR>
                    <a:lnT w="0">
                      <a:miter lim="400000"/>
                    </a:lnT>
                    <a:lnB w="0">
                      <a:miter lim="400000"/>
                    </a:lnB>
                    <a:noFill/>
                  </a:tcPr>
                </a:tc>
                <a:tc>
                  <a:txBody>
                    <a:bodyPr/>
                    <a:lstStyle/>
                    <a:p>
                      <a:pPr algn="l">
                        <a:lnSpc>
                          <a:spcPct val="115000"/>
                        </a:lnSpc>
                        <a:tabLst>
                          <a:tab pos="1295400" algn="l"/>
                        </a:tabLst>
                        <a:defRPr b="1" sz="3400">
                          <a:solidFill>
                            <a:srgbClr val="53585F"/>
                          </a:solidFill>
                          <a:latin typeface="+mn-lt"/>
                          <a:ea typeface="+mn-ea"/>
                          <a:cs typeface="+mn-cs"/>
                          <a:sym typeface="Arial"/>
                        </a:defRPr>
                      </a:pPr>
                      <a:r>
                        <a:rPr sz="2600"/>
                        <a:t>Admin’s wage for 2 minutes</a:t>
                      </a:r>
                    </a:p>
                  </a:txBody>
                  <a:tcPr marL="0" marR="0" marT="0" marB="0" anchor="b"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$20</a:t>
                      </a:r>
                    </a:p>
                  </a:txBody>
                  <a:tcPr marL="0" marR="0" marT="0" marB="0" anchor="t" anchorCtr="0" horzOverflow="overflow">
                    <a:lnL w="0">
                      <a:miter lim="400000"/>
                    </a:lnL>
                    <a:lnR w="0">
                      <a:miter lim="400000"/>
                    </a:lnR>
                    <a:lnT w="0">
                      <a:miter lim="400000"/>
                    </a:lnT>
                    <a:lnB w="0">
                      <a:miter lim="400000"/>
                    </a:lnB>
                    <a:noFill/>
                  </a:tcPr>
                </a:tc>
              </a:tr>
              <a:tr h="413828">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13828">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Total</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$170</a:t>
                      </a:r>
                    </a:p>
                  </a:txBody>
                  <a:tcPr marL="0" marR="0" marT="0" marB="0" anchor="t" anchorCtr="0" horzOverflow="overflow">
                    <a:lnL w="0">
                      <a:miter lim="400000"/>
                    </a:lnL>
                    <a:lnR w="0">
                      <a:miter lim="400000"/>
                    </a:lnR>
                    <a:lnT w="0">
                      <a:miter lim="400000"/>
                    </a:lnT>
                    <a:lnB w="0">
                      <a:miter lim="400000"/>
                    </a:lnB>
                    <a:noFill/>
                  </a:tcPr>
                </a:tc>
              </a:tr>
            </a:tbl>
          </a:graphicData>
        </a:graphic>
      </p:graphicFrame>
      <p:sp>
        <p:nvSpPr>
          <p:cNvPr id="238" name="WRV = Wage Replacement Value         SRV = Service Replacement Value         CBV = Community Benefit Value"/>
          <p:cNvSpPr txBox="1"/>
          <p:nvPr/>
        </p:nvSpPr>
        <p:spPr>
          <a:xfrm>
            <a:off x="180876" y="8559127"/>
            <a:ext cx="12816999" cy="3731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15000"/>
              </a:lnSpc>
              <a:buClrTx/>
              <a:tabLst>
                <a:tab pos="1295400" algn="l"/>
              </a:tabLst>
              <a:defRPr b="1" sz="1900">
                <a:solidFill>
                  <a:srgbClr val="53585F"/>
                </a:solidFill>
                <a:latin typeface="+mn-lt"/>
                <a:ea typeface="+mn-ea"/>
                <a:cs typeface="+mn-cs"/>
                <a:sym typeface="Arial"/>
              </a:defRPr>
            </a:pPr>
            <a:r>
              <a:rPr>
                <a:solidFill>
                  <a:srgbClr val="FFFFFF"/>
                </a:solidFill>
                <a:uFill>
                  <a:solidFill>
                    <a:srgbClr val="0085CC"/>
                  </a:solidFill>
                </a:uFill>
              </a:rPr>
              <a:t>WRV = Wage Replacement Value</a:t>
            </a:r>
            <a:r>
              <a:rPr>
                <a:uFill>
                  <a:solidFill>
                    <a:srgbClr val="0085CC"/>
                  </a:solidFill>
                </a:uFill>
              </a:rPr>
              <a:t>         </a:t>
            </a:r>
            <a:r>
              <a:rPr>
                <a:solidFill>
                  <a:srgbClr val="FFFFFF"/>
                </a:solidFill>
                <a:uFill>
                  <a:solidFill>
                    <a:srgbClr val="0085CC"/>
                  </a:solidFill>
                </a:uFill>
              </a:rPr>
              <a:t>SRV = Service Replacement Value</a:t>
            </a:r>
            <a:r>
              <a:rPr>
                <a:uFill>
                  <a:solidFill>
                    <a:srgbClr val="0085CC"/>
                  </a:solidFill>
                </a:uFill>
              </a:rPr>
              <a:t>         </a:t>
            </a:r>
            <a:r>
              <a:rPr>
                <a:solidFill>
                  <a:srgbClr val="FFFFFF"/>
                </a:solidFill>
                <a:uFill>
                  <a:solidFill>
                    <a:srgbClr val="0085CC"/>
                  </a:solidFill>
                </a:uFill>
              </a:rPr>
              <a:t>CBV = Community Benefit Value   </a:t>
            </a:r>
            <a:r>
              <a:rPr>
                <a:uFill>
                  <a:solidFill>
                    <a:srgbClr val="0085CC"/>
                  </a:solidFill>
                </a:uFill>
              </a:rPr>
              <a:t> </a:t>
            </a:r>
          </a:p>
        </p:txBody>
      </p:sp>
    </p:spTree>
  </p:cSld>
  <p:clrMapOvr>
    <a:masterClrMapping/>
  </p:clrMapOvr>
  <mc:AlternateContent xmlns:mc="http://schemas.openxmlformats.org/markup-compatibility/2006">
    <mc:Choice xmlns:p14="http://schemas.microsoft.com/office/powerpoint/2010/main" Requires="p14">
      <p:transition spd="slow" advClick="1" p14:dur="175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Text"/>
          <p:cNvSpPr txBox="1"/>
          <p:nvPr/>
        </p:nvSpPr>
        <p:spPr>
          <a:xfrm>
            <a:off x="313729" y="7778354"/>
            <a:ext cx="127001" cy="14674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spcBef>
                <a:spcPts val="400"/>
              </a:spcBef>
              <a:buClr>
                <a:srgbClr val="0085CC"/>
              </a:buClr>
              <a:buFont typeface="Arial"/>
              <a:tabLst>
                <a:tab pos="1295400" algn="l"/>
              </a:tabLst>
              <a:defRPr sz="3400">
                <a:solidFill>
                  <a:srgbClr val="606060"/>
                </a:solidFill>
                <a:uFill>
                  <a:solidFill>
                    <a:srgbClr val="606060"/>
                  </a:solidFill>
                </a:uFill>
              </a:defRPr>
            </a:pPr>
          </a:p>
        </p:txBody>
      </p:sp>
      <p:pic>
        <p:nvPicPr>
          <p:cNvPr id="243" name="Visitor Information.jpg" descr="Visitor Information.jpg"/>
          <p:cNvPicPr>
            <a:picLocks noChangeAspect="1"/>
          </p:cNvPicPr>
          <p:nvPr/>
        </p:nvPicPr>
        <p:blipFill>
          <a:blip r:embed="rId3">
            <a:extLst/>
          </a:blip>
          <a:srcRect l="0" t="52455" r="1350" b="19000"/>
          <a:stretch>
            <a:fillRect/>
          </a:stretch>
        </p:blipFill>
        <p:spPr>
          <a:xfrm>
            <a:off x="-1426635" y="-4132"/>
            <a:ext cx="16078203" cy="2616799"/>
          </a:xfrm>
          <a:prstGeom prst="rect">
            <a:avLst/>
          </a:prstGeom>
          <a:ln w="12700">
            <a:miter lim="400000"/>
          </a:ln>
        </p:spPr>
      </p:pic>
      <p:sp>
        <p:nvSpPr>
          <p:cNvPr id="244" name="WRV = Wage Replacement Value         SRV = Service Replacement Value         CBV = Community Benefit Value"/>
          <p:cNvSpPr txBox="1"/>
          <p:nvPr/>
        </p:nvSpPr>
        <p:spPr>
          <a:xfrm>
            <a:off x="180876" y="8559127"/>
            <a:ext cx="12816999" cy="3731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15000"/>
              </a:lnSpc>
              <a:buClrTx/>
              <a:tabLst>
                <a:tab pos="1295400" algn="l"/>
              </a:tabLst>
              <a:defRPr b="1" sz="1900">
                <a:solidFill>
                  <a:srgbClr val="53585F"/>
                </a:solidFill>
                <a:latin typeface="+mn-lt"/>
                <a:ea typeface="+mn-ea"/>
                <a:cs typeface="+mn-cs"/>
                <a:sym typeface="Arial"/>
              </a:defRPr>
            </a:pPr>
            <a:r>
              <a:rPr>
                <a:solidFill>
                  <a:srgbClr val="FFFFFF"/>
                </a:solidFill>
                <a:uFill>
                  <a:solidFill>
                    <a:srgbClr val="0085CC"/>
                  </a:solidFill>
                </a:uFill>
              </a:rPr>
              <a:t>WRV = Wage Replacement Value</a:t>
            </a:r>
            <a:r>
              <a:rPr>
                <a:uFill>
                  <a:solidFill>
                    <a:srgbClr val="0085CC"/>
                  </a:solidFill>
                </a:uFill>
              </a:rPr>
              <a:t>         </a:t>
            </a:r>
            <a:r>
              <a:rPr>
                <a:solidFill>
                  <a:srgbClr val="FFFFFF"/>
                </a:solidFill>
                <a:uFill>
                  <a:solidFill>
                    <a:srgbClr val="0085CC"/>
                  </a:solidFill>
                </a:uFill>
              </a:rPr>
              <a:t>SRV = Service Replacement Value</a:t>
            </a:r>
            <a:r>
              <a:rPr>
                <a:uFill>
                  <a:solidFill>
                    <a:srgbClr val="0085CC"/>
                  </a:solidFill>
                </a:uFill>
              </a:rPr>
              <a:t>         </a:t>
            </a:r>
            <a:r>
              <a:rPr>
                <a:solidFill>
                  <a:srgbClr val="FFFFFF"/>
                </a:solidFill>
                <a:uFill>
                  <a:solidFill>
                    <a:srgbClr val="0085CC"/>
                  </a:solidFill>
                </a:uFill>
              </a:rPr>
              <a:t>CBV = Community Benefit Value   </a:t>
            </a:r>
            <a:r>
              <a:rPr>
                <a:uFill>
                  <a:solidFill>
                    <a:srgbClr val="0085CC"/>
                  </a:solidFill>
                </a:uFill>
              </a:rPr>
              <a:t> </a:t>
            </a:r>
          </a:p>
        </p:txBody>
      </p:sp>
      <p:sp>
        <p:nvSpPr>
          <p:cNvPr id="245" name="POLL 4…"/>
          <p:cNvSpPr txBox="1"/>
          <p:nvPr/>
        </p:nvSpPr>
        <p:spPr>
          <a:xfrm>
            <a:off x="608688" y="1456624"/>
            <a:ext cx="10974861" cy="618279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914400">
              <a:buClrTx/>
              <a:defRPr sz="4500">
                <a:solidFill>
                  <a:srgbClr val="000000"/>
                </a:solidFill>
                <a:latin typeface="Calibri"/>
                <a:ea typeface="Calibri"/>
                <a:cs typeface="Calibri"/>
                <a:sym typeface="Calibri"/>
              </a:defRPr>
            </a:pPr>
            <a:r>
              <a:rPr b="1" sz="6700">
                <a:solidFill>
                  <a:srgbClr val="FFFFFF"/>
                </a:solidFill>
              </a:rPr>
              <a:t>POLL 4</a:t>
            </a:r>
          </a:p>
          <a:p>
            <a:pPr algn="l" defTabSz="914400">
              <a:buClrTx/>
              <a:defRPr sz="3700">
                <a:solidFill>
                  <a:srgbClr val="53585F"/>
                </a:solidFill>
                <a:latin typeface="Calibri"/>
                <a:ea typeface="Calibri"/>
                <a:cs typeface="Calibri"/>
                <a:sym typeface="Calibri"/>
              </a:defRPr>
            </a:pPr>
          </a:p>
          <a:p>
            <a:pPr algn="l" defTabSz="914400">
              <a:buClrTx/>
              <a:defRPr sz="3700">
                <a:solidFill>
                  <a:srgbClr val="53585F"/>
                </a:solidFill>
                <a:latin typeface="Calibri"/>
                <a:ea typeface="Calibri"/>
                <a:cs typeface="Calibri"/>
                <a:sym typeface="Calibri"/>
              </a:defRPr>
            </a:pPr>
            <a:r>
              <a:t>Where applicable, how interested do you think your upper management team would be in seeing the value of your volunteer engagement being presented in a similar manner, based on the value of the outputs.</a:t>
            </a:r>
          </a:p>
          <a:p>
            <a:pPr algn="l" defTabSz="914400">
              <a:buClrTx/>
              <a:defRPr sz="3700">
                <a:solidFill>
                  <a:srgbClr val="53585F"/>
                </a:solidFill>
                <a:latin typeface="Calibri"/>
                <a:ea typeface="Calibri"/>
                <a:cs typeface="Calibri"/>
                <a:sym typeface="Calibri"/>
              </a:defRPr>
            </a:pPr>
            <a:r>
              <a:t> </a:t>
            </a:r>
          </a:p>
          <a:p>
            <a:pPr algn="l" defTabSz="914400">
              <a:buClrTx/>
              <a:defRPr sz="3700">
                <a:solidFill>
                  <a:srgbClr val="53585F"/>
                </a:solidFill>
                <a:latin typeface="Calibri"/>
                <a:ea typeface="Calibri"/>
                <a:cs typeface="Calibri"/>
                <a:sym typeface="Calibri"/>
              </a:defRPr>
            </a:pPr>
            <a:r>
              <a:t>- Not at all</a:t>
            </a:r>
          </a:p>
          <a:p>
            <a:pPr algn="l" defTabSz="914400">
              <a:buClrTx/>
              <a:defRPr sz="3700">
                <a:solidFill>
                  <a:srgbClr val="53585F"/>
                </a:solidFill>
                <a:latin typeface="Calibri"/>
                <a:ea typeface="Calibri"/>
                <a:cs typeface="Calibri"/>
                <a:sym typeface="Calibri"/>
              </a:defRPr>
            </a:pPr>
            <a:r>
              <a:t>- Somewhat</a:t>
            </a:r>
          </a:p>
          <a:p>
            <a:pPr algn="l" defTabSz="914400">
              <a:buClrTx/>
              <a:defRPr sz="3700">
                <a:solidFill>
                  <a:srgbClr val="53585F"/>
                </a:solidFill>
                <a:latin typeface="Calibri"/>
                <a:ea typeface="Calibri"/>
                <a:cs typeface="Calibri"/>
                <a:sym typeface="Calibri"/>
              </a:defRPr>
            </a:pPr>
            <a:r>
              <a:t>- Very interested</a:t>
            </a:r>
          </a:p>
        </p:txBody>
      </p:sp>
    </p:spTree>
  </p:cSld>
  <p:clrMapOvr>
    <a:masterClrMapping/>
  </p:clrMapOvr>
  <mc:AlternateContent xmlns:mc="http://schemas.openxmlformats.org/markup-compatibility/2006">
    <mc:Choice xmlns:p14="http://schemas.microsoft.com/office/powerpoint/2010/main" Requires="p14">
      <p:transition spd="slow" advClick="1" p14:dur="175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Text"/>
          <p:cNvSpPr txBox="1"/>
          <p:nvPr/>
        </p:nvSpPr>
        <p:spPr>
          <a:xfrm>
            <a:off x="313729" y="7778354"/>
            <a:ext cx="127001" cy="14674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spcBef>
                <a:spcPts val="400"/>
              </a:spcBef>
              <a:buClr>
                <a:srgbClr val="0085CC"/>
              </a:buClr>
              <a:buFont typeface="Arial"/>
              <a:tabLst>
                <a:tab pos="1295400" algn="l"/>
              </a:tabLst>
              <a:defRPr sz="3400">
                <a:solidFill>
                  <a:srgbClr val="606060"/>
                </a:solidFill>
                <a:uFill>
                  <a:solidFill>
                    <a:srgbClr val="606060"/>
                  </a:solidFill>
                </a:uFill>
              </a:defRPr>
            </a:pPr>
          </a:p>
        </p:txBody>
      </p:sp>
      <p:pic>
        <p:nvPicPr>
          <p:cNvPr id="250" name="iStock-931710220.jpg" descr="iStock-931710220.jpg"/>
          <p:cNvPicPr>
            <a:picLocks noChangeAspect="1"/>
          </p:cNvPicPr>
          <p:nvPr/>
        </p:nvPicPr>
        <p:blipFill>
          <a:blip r:embed="rId3">
            <a:extLst/>
          </a:blip>
          <a:stretch>
            <a:fillRect/>
          </a:stretch>
        </p:blipFill>
        <p:spPr>
          <a:xfrm>
            <a:off x="-1294026" y="-45547"/>
            <a:ext cx="16399304" cy="922594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75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4" name="Visitor Information.jpg" descr="Visitor Information.jpg"/>
          <p:cNvPicPr>
            <a:picLocks noChangeAspect="1"/>
          </p:cNvPicPr>
          <p:nvPr/>
        </p:nvPicPr>
        <p:blipFill>
          <a:blip r:embed="rId3">
            <a:extLst/>
          </a:blip>
          <a:srcRect l="0" t="52455" r="1350" b="19000"/>
          <a:stretch>
            <a:fillRect/>
          </a:stretch>
        </p:blipFill>
        <p:spPr>
          <a:xfrm>
            <a:off x="-1426635" y="-4132"/>
            <a:ext cx="16078203" cy="2616799"/>
          </a:xfrm>
          <a:prstGeom prst="rect">
            <a:avLst/>
          </a:prstGeom>
          <a:ln w="12700">
            <a:miter lim="400000"/>
          </a:ln>
        </p:spPr>
      </p:pic>
      <p:pic>
        <p:nvPicPr>
          <p:cNvPr id="255" name="iStock-931710220.jpg" descr="iStock-931710220.jpg"/>
          <p:cNvPicPr>
            <a:picLocks noChangeAspect="1"/>
          </p:cNvPicPr>
          <p:nvPr/>
        </p:nvPicPr>
        <p:blipFill>
          <a:blip r:embed="rId4">
            <a:extLst/>
          </a:blip>
          <a:srcRect l="0" t="0" r="0" b="70745"/>
          <a:stretch>
            <a:fillRect/>
          </a:stretch>
        </p:blipFill>
        <p:spPr>
          <a:xfrm>
            <a:off x="-1294026" y="-45547"/>
            <a:ext cx="16399304" cy="2699024"/>
          </a:xfrm>
          <a:prstGeom prst="rect">
            <a:avLst/>
          </a:prstGeom>
          <a:ln w="12700">
            <a:miter lim="400000"/>
          </a:ln>
        </p:spPr>
      </p:pic>
      <p:sp>
        <p:nvSpPr>
          <p:cNvPr id="256" name="Text"/>
          <p:cNvSpPr txBox="1"/>
          <p:nvPr/>
        </p:nvSpPr>
        <p:spPr>
          <a:xfrm>
            <a:off x="313729" y="7778354"/>
            <a:ext cx="127001" cy="14674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spcBef>
                <a:spcPts val="400"/>
              </a:spcBef>
              <a:buClr>
                <a:srgbClr val="0085CC"/>
              </a:buClr>
              <a:buFont typeface="Arial"/>
              <a:tabLst>
                <a:tab pos="1295400" algn="l"/>
              </a:tabLst>
              <a:defRPr sz="3400">
                <a:solidFill>
                  <a:srgbClr val="606060"/>
                </a:solidFill>
                <a:uFill>
                  <a:solidFill>
                    <a:srgbClr val="606060"/>
                  </a:solidFill>
                </a:uFill>
              </a:defRPr>
            </a:pPr>
          </a:p>
        </p:txBody>
      </p:sp>
      <p:graphicFrame>
        <p:nvGraphicFramePr>
          <p:cNvPr id="257" name="Table 1"/>
          <p:cNvGraphicFramePr/>
          <p:nvPr/>
        </p:nvGraphicFramePr>
        <p:xfrm>
          <a:off x="314226" y="2993318"/>
          <a:ext cx="12098457" cy="5379776"/>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6844826"/>
                <a:gridCol w="1610243"/>
                <a:gridCol w="1099382"/>
                <a:gridCol w="2544003"/>
              </a:tblGrid>
              <a:tr h="496544">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FOCUS ON HOURS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WRV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145659">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70588">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Volunteer hours </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1,000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$30,000</a:t>
                      </a:r>
                    </a:p>
                  </a:txBody>
                  <a:tcPr marL="0" marR="0" marT="0" marB="0" anchor="t" anchorCtr="0" horzOverflow="overflow">
                    <a:lnL w="0">
                      <a:miter lim="400000"/>
                    </a:lnL>
                    <a:lnR w="0">
                      <a:miter lim="400000"/>
                    </a:lnR>
                    <a:lnT w="0">
                      <a:miter lim="400000"/>
                    </a:lnT>
                    <a:lnB w="0">
                      <a:miter lim="400000"/>
                    </a:lnB>
                    <a:noFill/>
                  </a:tcPr>
                </a:tc>
              </a:tr>
              <a:tr h="281284">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48937">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83144">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101600">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578740">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553975">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93290">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bl>
          </a:graphicData>
        </a:graphic>
      </p:graphicFrame>
      <p:sp>
        <p:nvSpPr>
          <p:cNvPr id="258" name="Rectangle"/>
          <p:cNvSpPr/>
          <p:nvPr/>
        </p:nvSpPr>
        <p:spPr>
          <a:xfrm>
            <a:off x="1154094" y="9721339"/>
            <a:ext cx="12552687" cy="3420040"/>
          </a:xfrm>
          <a:prstGeom prst="rect">
            <a:avLst/>
          </a:prstGeom>
          <a:blipFill>
            <a:blip r:embed="rId5"/>
          </a:blipFill>
          <a:ln w="12700">
            <a:miter lim="400000"/>
          </a:ln>
        </p:spPr>
        <p:txBody>
          <a:bodyPr lIns="50800" tIns="50800" rIns="50800" bIns="50800" anchor="ctr"/>
          <a:lstStyle/>
          <a:p>
            <a:pPr/>
          </a:p>
        </p:txBody>
      </p:sp>
      <p:sp>
        <p:nvSpPr>
          <p:cNvPr id="259" name="WRV = Wage Replacement Value         SRV = Service Replacement Value         CBV = Community Benefit Value"/>
          <p:cNvSpPr txBox="1"/>
          <p:nvPr/>
        </p:nvSpPr>
        <p:spPr>
          <a:xfrm>
            <a:off x="180876" y="8559127"/>
            <a:ext cx="12816999" cy="3731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15000"/>
              </a:lnSpc>
              <a:buClrTx/>
              <a:tabLst>
                <a:tab pos="1295400" algn="l"/>
              </a:tabLst>
              <a:defRPr b="1" sz="1900">
                <a:solidFill>
                  <a:srgbClr val="53585F"/>
                </a:solidFill>
                <a:latin typeface="+mn-lt"/>
                <a:ea typeface="+mn-ea"/>
                <a:cs typeface="+mn-cs"/>
                <a:sym typeface="Arial"/>
              </a:defRPr>
            </a:pPr>
            <a:r>
              <a:rPr>
                <a:solidFill>
                  <a:srgbClr val="FFFFFF"/>
                </a:solidFill>
                <a:uFill>
                  <a:solidFill>
                    <a:srgbClr val="0085CC"/>
                  </a:solidFill>
                </a:uFill>
              </a:rPr>
              <a:t>WRV = Wage Replacement Value</a:t>
            </a:r>
            <a:r>
              <a:rPr>
                <a:uFill>
                  <a:solidFill>
                    <a:srgbClr val="0085CC"/>
                  </a:solidFill>
                </a:uFill>
              </a:rPr>
              <a:t>         </a:t>
            </a:r>
            <a:r>
              <a:rPr>
                <a:solidFill>
                  <a:srgbClr val="FFFFFF"/>
                </a:solidFill>
                <a:uFill>
                  <a:solidFill>
                    <a:srgbClr val="0085CC"/>
                  </a:solidFill>
                </a:uFill>
              </a:rPr>
              <a:t>SRV = Service Replacement Value </a:t>
            </a:r>
            <a:r>
              <a:rPr>
                <a:uFill>
                  <a:solidFill>
                    <a:srgbClr val="0085CC"/>
                  </a:solidFill>
                </a:uFill>
              </a:rPr>
              <a:t>        </a:t>
            </a:r>
            <a:r>
              <a:rPr>
                <a:solidFill>
                  <a:srgbClr val="FFFFFF"/>
                </a:solidFill>
                <a:uFill>
                  <a:solidFill>
                    <a:srgbClr val="0085CC"/>
                  </a:solidFill>
                </a:uFill>
              </a:rPr>
              <a:t>CBV = Community Benefit Value</a:t>
            </a:r>
            <a:r>
              <a:rPr>
                <a:uFill>
                  <a:solidFill>
                    <a:srgbClr val="0085CC"/>
                  </a:solidFill>
                </a:uFill>
              </a:rPr>
              <a:t>    </a:t>
            </a:r>
          </a:p>
        </p:txBody>
      </p:sp>
    </p:spTree>
  </p:cSld>
  <p:clrMapOvr>
    <a:masterClrMapping/>
  </p:clrMapOvr>
  <mc:AlternateContent xmlns:mc="http://schemas.openxmlformats.org/markup-compatibility/2006">
    <mc:Choice xmlns:p14="http://schemas.microsoft.com/office/powerpoint/2010/main" Requires="p14">
      <p:transition spd="slow" advClick="1" p14:dur="175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10" grpId="1" fill="hold">
                                  <p:stCondLst>
                                    <p:cond delay="0"/>
                                  </p:stCondLst>
                                  <p:iterate type="el" backwards="0">
                                    <p:tmAbs val="0"/>
                                  </p:iterate>
                                  <p:childTnLst>
                                    <p:animEffect filter="fade" transition="out">
                                      <p:cBhvr>
                                        <p:cTn id="6" dur="1000" fill="hold"/>
                                        <p:tgtEl>
                                          <p:spTgt spid="258"/>
                                        </p:tgtEl>
                                      </p:cBhvr>
                                    </p:animEffect>
                                    <p:set>
                                      <p:cBhvr>
                                        <p:cTn id="7" fill="hold">
                                          <p:stCondLst>
                                            <p:cond delay="999"/>
                                          </p:stCondLst>
                                        </p:cTn>
                                        <p:tgtEl>
                                          <p:spTgt spid="25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8"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 name="Visitor Information.jpg" descr="Visitor Information.jpg"/>
          <p:cNvPicPr>
            <a:picLocks noChangeAspect="1"/>
          </p:cNvPicPr>
          <p:nvPr/>
        </p:nvPicPr>
        <p:blipFill>
          <a:blip r:embed="rId3">
            <a:extLst/>
          </a:blip>
          <a:srcRect l="0" t="52455" r="1350" b="19000"/>
          <a:stretch>
            <a:fillRect/>
          </a:stretch>
        </p:blipFill>
        <p:spPr>
          <a:xfrm>
            <a:off x="-1426635" y="-4132"/>
            <a:ext cx="16078203" cy="2616799"/>
          </a:xfrm>
          <a:prstGeom prst="rect">
            <a:avLst/>
          </a:prstGeom>
          <a:ln w="12700">
            <a:miter lim="400000"/>
          </a:ln>
        </p:spPr>
      </p:pic>
      <p:pic>
        <p:nvPicPr>
          <p:cNvPr id="264" name="iStock-931710220.jpg" descr="iStock-931710220.jpg"/>
          <p:cNvPicPr>
            <a:picLocks noChangeAspect="1"/>
          </p:cNvPicPr>
          <p:nvPr/>
        </p:nvPicPr>
        <p:blipFill>
          <a:blip r:embed="rId4">
            <a:extLst/>
          </a:blip>
          <a:srcRect l="0" t="0" r="0" b="70745"/>
          <a:stretch>
            <a:fillRect/>
          </a:stretch>
        </p:blipFill>
        <p:spPr>
          <a:xfrm>
            <a:off x="-1294026" y="-45547"/>
            <a:ext cx="16399304" cy="2699024"/>
          </a:xfrm>
          <a:prstGeom prst="rect">
            <a:avLst/>
          </a:prstGeom>
          <a:ln w="12700">
            <a:miter lim="400000"/>
          </a:ln>
        </p:spPr>
      </p:pic>
      <p:sp>
        <p:nvSpPr>
          <p:cNvPr id="265" name="Text"/>
          <p:cNvSpPr txBox="1"/>
          <p:nvPr/>
        </p:nvSpPr>
        <p:spPr>
          <a:xfrm>
            <a:off x="313729" y="7778354"/>
            <a:ext cx="127001" cy="14674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spcBef>
                <a:spcPts val="400"/>
              </a:spcBef>
              <a:buClr>
                <a:srgbClr val="0085CC"/>
              </a:buClr>
              <a:buFont typeface="Arial"/>
              <a:tabLst>
                <a:tab pos="1295400" algn="l"/>
              </a:tabLst>
              <a:defRPr sz="3400">
                <a:solidFill>
                  <a:srgbClr val="606060"/>
                </a:solidFill>
                <a:uFill>
                  <a:solidFill>
                    <a:srgbClr val="606060"/>
                  </a:solidFill>
                </a:uFill>
              </a:defRPr>
            </a:pPr>
          </a:p>
        </p:txBody>
      </p:sp>
      <p:graphicFrame>
        <p:nvGraphicFramePr>
          <p:cNvPr id="266" name="Table 1"/>
          <p:cNvGraphicFramePr/>
          <p:nvPr/>
        </p:nvGraphicFramePr>
        <p:xfrm>
          <a:off x="314226" y="2993318"/>
          <a:ext cx="12098457" cy="5379776"/>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6844826"/>
                <a:gridCol w="1610243"/>
                <a:gridCol w="1099382"/>
                <a:gridCol w="2544003"/>
              </a:tblGrid>
              <a:tr h="496544">
                <a:tc>
                  <a:txBody>
                    <a:bodyPr/>
                    <a:lstStyle/>
                    <a:p>
                      <a:pPr algn="l">
                        <a:lnSpc>
                          <a:spcPct val="115000"/>
                        </a:lnSpc>
                        <a:tabLst>
                          <a:tab pos="1295400" algn="l"/>
                        </a:tabLst>
                        <a:defRPr sz="1800">
                          <a:uFillTx/>
                        </a:defRPr>
                      </a:pPr>
                      <a:r>
                        <a:rPr b="1" sz="3400">
                          <a:solidFill>
                            <a:srgbClr val="959898"/>
                          </a:solidFill>
                          <a:uFill>
                            <a:solidFill>
                              <a:srgbClr val="000000"/>
                            </a:solidFill>
                          </a:uFill>
                          <a:latin typeface="+mn-lt"/>
                          <a:ea typeface="+mn-ea"/>
                          <a:cs typeface="+mn-cs"/>
                          <a:sym typeface="Arial"/>
                        </a:rPr>
                        <a:t>FOCUS ON HOURS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959898"/>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959898"/>
                          </a:solidFill>
                          <a:uFill>
                            <a:solidFill>
                              <a:srgbClr val="000000"/>
                            </a:solidFill>
                          </a:uFill>
                          <a:latin typeface="+mn-lt"/>
                          <a:ea typeface="+mn-ea"/>
                          <a:cs typeface="+mn-cs"/>
                          <a:sym typeface="Arial"/>
                        </a:rPr>
                        <a:t>WRV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959898"/>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145659">
                <a:tc>
                  <a:txBody>
                    <a:bodyPr/>
                    <a:lstStyle/>
                    <a:p>
                      <a:pPr algn="l">
                        <a:lnSpc>
                          <a:spcPct val="115000"/>
                        </a:lnSpc>
                        <a:tabLst>
                          <a:tab pos="1295400" algn="l"/>
                        </a:tabLst>
                        <a:defRPr b="1" sz="3400">
                          <a:solidFill>
                            <a:srgbClr val="959898"/>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959898"/>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959898"/>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959898"/>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74312">
                <a:tc>
                  <a:txBody>
                    <a:bodyPr/>
                    <a:lstStyle/>
                    <a:p>
                      <a:pPr algn="l">
                        <a:lnSpc>
                          <a:spcPct val="115000"/>
                        </a:lnSpc>
                        <a:tabLst>
                          <a:tab pos="1295400" algn="l"/>
                        </a:tabLst>
                        <a:defRPr sz="1800">
                          <a:uFillTx/>
                        </a:defRPr>
                      </a:pPr>
                      <a:r>
                        <a:rPr b="1" sz="3400">
                          <a:solidFill>
                            <a:srgbClr val="959898"/>
                          </a:solidFill>
                          <a:uFill>
                            <a:solidFill>
                              <a:srgbClr val="000000"/>
                            </a:solidFill>
                          </a:uFill>
                          <a:latin typeface="+mn-lt"/>
                          <a:ea typeface="+mn-ea"/>
                          <a:cs typeface="+mn-cs"/>
                          <a:sym typeface="Arial"/>
                        </a:rPr>
                        <a:t>Volunteer hours </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959898"/>
                          </a:solidFill>
                          <a:uFill>
                            <a:solidFill>
                              <a:srgbClr val="89A14D"/>
                            </a:solidFill>
                          </a:uFill>
                          <a:latin typeface="+mn-lt"/>
                          <a:ea typeface="+mn-ea"/>
                          <a:cs typeface="+mn-cs"/>
                          <a:sym typeface="Arial"/>
                        </a:rPr>
                        <a:t>1,000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959898"/>
                          </a:solidFill>
                          <a:uFill>
                            <a:solidFill>
                              <a:srgbClr val="89A14D"/>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959898"/>
                          </a:solidFill>
                          <a:uFill>
                            <a:solidFill>
                              <a:srgbClr val="000000"/>
                            </a:solidFill>
                          </a:uFill>
                          <a:latin typeface="+mn-lt"/>
                          <a:ea typeface="+mn-ea"/>
                          <a:cs typeface="+mn-cs"/>
                          <a:sym typeface="Arial"/>
                        </a:rPr>
                        <a:t>$30,000</a:t>
                      </a:r>
                    </a:p>
                  </a:txBody>
                  <a:tcPr marL="0" marR="0" marT="0" marB="0" anchor="t" anchorCtr="0" horzOverflow="overflow">
                    <a:lnL w="0">
                      <a:miter lim="400000"/>
                    </a:lnL>
                    <a:lnR w="0">
                      <a:miter lim="400000"/>
                    </a:lnR>
                    <a:lnT w="0">
                      <a:miter lim="400000"/>
                    </a:lnT>
                    <a:lnB w="0">
                      <a:miter lim="400000"/>
                    </a:lnB>
                    <a:noFill/>
                  </a:tcPr>
                </a:tc>
              </a:tr>
              <a:tr h="277561">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48937">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SRV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483144">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FOCUS ON OUTCOMES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101600">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578740">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(Free) Festival attendees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100,000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$50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$5,000,000</a:t>
                      </a:r>
                    </a:p>
                  </a:txBody>
                  <a:tcPr marL="0" marR="0" marT="0" marB="0" anchor="t" anchorCtr="0" horzOverflow="overflow">
                    <a:lnL w="0">
                      <a:miter lim="400000"/>
                    </a:lnL>
                    <a:lnR w="0">
                      <a:miter lim="400000"/>
                    </a:lnR>
                    <a:lnT w="0">
                      <a:miter lim="400000"/>
                    </a:lnT>
                    <a:lnB w="0">
                      <a:miter lim="400000"/>
                    </a:lnB>
                    <a:noFill/>
                  </a:tcPr>
                </a:tc>
              </a:tr>
              <a:tr h="55397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Incremental Tourism </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$1,000,000</a:t>
                      </a:r>
                    </a:p>
                  </a:txBody>
                  <a:tcPr marL="0" marR="0" marT="0" marB="0" anchor="t" anchorCtr="0" horzOverflow="overflow">
                    <a:lnL w="0">
                      <a:miter lim="400000"/>
                    </a:lnL>
                    <a:lnR w="0">
                      <a:miter lim="400000"/>
                    </a:lnR>
                    <a:lnT w="0">
                      <a:miter lim="400000"/>
                    </a:lnT>
                    <a:lnB w="0">
                      <a:miter lim="400000"/>
                    </a:lnB>
                    <a:noFill/>
                  </a:tcPr>
                </a:tc>
              </a:tr>
              <a:tr h="493290">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Total</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$6,000,000</a:t>
                      </a:r>
                    </a:p>
                  </a:txBody>
                  <a:tcPr marL="0" marR="0" marT="0" marB="0" anchor="t" anchorCtr="0" horzOverflow="overflow">
                    <a:lnL w="0">
                      <a:miter lim="400000"/>
                    </a:lnL>
                    <a:lnR w="0">
                      <a:miter lim="400000"/>
                    </a:lnR>
                    <a:lnT w="0">
                      <a:miter lim="400000"/>
                    </a:lnT>
                    <a:lnB w="0">
                      <a:miter lim="400000"/>
                    </a:lnB>
                    <a:noFill/>
                  </a:tcPr>
                </a:tc>
              </a:tr>
            </a:tbl>
          </a:graphicData>
        </a:graphic>
      </p:graphicFrame>
      <p:sp>
        <p:nvSpPr>
          <p:cNvPr id="267" name="Rectangle"/>
          <p:cNvSpPr/>
          <p:nvPr/>
        </p:nvSpPr>
        <p:spPr>
          <a:xfrm>
            <a:off x="1154094" y="9721339"/>
            <a:ext cx="12552687" cy="3420040"/>
          </a:xfrm>
          <a:prstGeom prst="rect">
            <a:avLst/>
          </a:prstGeom>
          <a:blipFill>
            <a:blip r:embed="rId5"/>
          </a:blipFill>
          <a:ln w="12700">
            <a:miter lim="400000"/>
          </a:ln>
        </p:spPr>
        <p:txBody>
          <a:bodyPr lIns="50800" tIns="50800" rIns="50800" bIns="50800" anchor="ctr"/>
          <a:lstStyle/>
          <a:p>
            <a:pPr/>
          </a:p>
        </p:txBody>
      </p:sp>
      <p:sp>
        <p:nvSpPr>
          <p:cNvPr id="268" name="WRV = Wage Replacement Value         SRV = Service Replacement Value         CBV = Community Benefit Value"/>
          <p:cNvSpPr txBox="1"/>
          <p:nvPr/>
        </p:nvSpPr>
        <p:spPr>
          <a:xfrm>
            <a:off x="180876" y="8559127"/>
            <a:ext cx="12816999" cy="3731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15000"/>
              </a:lnSpc>
              <a:buClrTx/>
              <a:tabLst>
                <a:tab pos="1295400" algn="l"/>
              </a:tabLst>
              <a:defRPr b="1" sz="1900">
                <a:solidFill>
                  <a:srgbClr val="53585F"/>
                </a:solidFill>
                <a:latin typeface="+mn-lt"/>
                <a:ea typeface="+mn-ea"/>
                <a:cs typeface="+mn-cs"/>
                <a:sym typeface="Arial"/>
              </a:defRPr>
            </a:pPr>
            <a:r>
              <a:rPr>
                <a:solidFill>
                  <a:srgbClr val="FFFFFF"/>
                </a:solidFill>
                <a:uFill>
                  <a:solidFill>
                    <a:srgbClr val="0085CC"/>
                  </a:solidFill>
                </a:uFill>
              </a:rPr>
              <a:t>WRV = Wage Replacement Value</a:t>
            </a:r>
            <a:r>
              <a:rPr>
                <a:uFill>
                  <a:solidFill>
                    <a:srgbClr val="0085CC"/>
                  </a:solidFill>
                </a:uFill>
              </a:rPr>
              <a:t>         </a:t>
            </a:r>
            <a:r>
              <a:rPr>
                <a:solidFill>
                  <a:srgbClr val="FFFFFF"/>
                </a:solidFill>
                <a:uFill>
                  <a:solidFill>
                    <a:srgbClr val="0085CC"/>
                  </a:solidFill>
                </a:uFill>
              </a:rPr>
              <a:t>SRV = Service Replacement Value </a:t>
            </a:r>
            <a:r>
              <a:rPr>
                <a:uFill>
                  <a:solidFill>
                    <a:srgbClr val="0085CC"/>
                  </a:solidFill>
                </a:uFill>
              </a:rPr>
              <a:t>        </a:t>
            </a:r>
            <a:r>
              <a:rPr>
                <a:solidFill>
                  <a:srgbClr val="FFFFFF"/>
                </a:solidFill>
                <a:uFill>
                  <a:solidFill>
                    <a:srgbClr val="0085CC"/>
                  </a:solidFill>
                </a:uFill>
              </a:rPr>
              <a:t>CBV = Community Benefit Value</a:t>
            </a:r>
            <a:r>
              <a:rPr>
                <a:uFill>
                  <a:solidFill>
                    <a:srgbClr val="0085CC"/>
                  </a:solidFill>
                </a:uFill>
              </a:rPr>
              <a:t>    </a:t>
            </a:r>
          </a:p>
        </p:txBody>
      </p:sp>
      <p:sp>
        <p:nvSpPr>
          <p:cNvPr id="269" name="Line"/>
          <p:cNvSpPr/>
          <p:nvPr/>
        </p:nvSpPr>
        <p:spPr>
          <a:xfrm>
            <a:off x="10264023" y="6520323"/>
            <a:ext cx="2107709" cy="1"/>
          </a:xfrm>
          <a:prstGeom prst="line">
            <a:avLst/>
          </a:prstGeom>
          <a:ln w="38100">
            <a:solidFill>
              <a:srgbClr val="53585F"/>
            </a:solidFill>
            <a:miter lim="400000"/>
          </a:ln>
        </p:spPr>
        <p:txBody>
          <a:bodyPr lIns="0" tIns="0" rIns="0" bIns="0"/>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75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10" grpId="1" fill="hold">
                                  <p:stCondLst>
                                    <p:cond delay="0"/>
                                  </p:stCondLst>
                                  <p:iterate type="el" backwards="0">
                                    <p:tmAbs val="0"/>
                                  </p:iterate>
                                  <p:childTnLst>
                                    <p:animEffect filter="fade" transition="out">
                                      <p:cBhvr>
                                        <p:cTn id="6" dur="1000" fill="hold"/>
                                        <p:tgtEl>
                                          <p:spTgt spid="267"/>
                                        </p:tgtEl>
                                      </p:cBhvr>
                                    </p:animEffect>
                                    <p:set>
                                      <p:cBhvr>
                                        <p:cTn id="7" fill="hold">
                                          <p:stCondLst>
                                            <p:cond delay="999"/>
                                          </p:stCondLst>
                                        </p:cTn>
                                        <p:tgtEl>
                                          <p:spTgt spid="26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7"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 name="Image" descr="Image"/>
          <p:cNvPicPr>
            <a:picLocks noChangeAspect="1"/>
          </p:cNvPicPr>
          <p:nvPr/>
        </p:nvPicPr>
        <p:blipFill>
          <a:blip r:embed="rId2">
            <a:extLst/>
          </a:blip>
          <a:srcRect l="0" t="130" r="0" b="0"/>
          <a:stretch>
            <a:fillRect/>
          </a:stretch>
        </p:blipFill>
        <p:spPr>
          <a:xfrm rot="10377">
            <a:off x="-87671" y="-143410"/>
            <a:ext cx="13860184" cy="991602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75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75" name="Table 1"/>
          <p:cNvGraphicFramePr/>
          <p:nvPr/>
        </p:nvGraphicFramePr>
        <p:xfrm>
          <a:off x="494334" y="3389682"/>
          <a:ext cx="12016133" cy="5858327"/>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9412005"/>
                <a:gridCol w="2604126"/>
              </a:tblGrid>
              <a:tr h="555096">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FOCUS ON OUTPUTS</a:t>
                      </a:r>
                    </a:p>
                  </a:txBody>
                  <a:tcPr marL="0" marR="0" marT="0" marB="0" anchor="t" anchorCtr="0" horzOverflow="overflow">
                    <a:lnL w="0">
                      <a:miter lim="400000"/>
                    </a:lnL>
                    <a:lnR w="0">
                      <a:miter lim="400000"/>
                    </a:lnR>
                    <a:lnT w="0">
                      <a:miter lim="400000"/>
                    </a:lnT>
                    <a:lnB w="0">
                      <a:miter lim="400000"/>
                    </a:lnB>
                    <a:noFill/>
                  </a:tcPr>
                </a:tc>
                <a:tc>
                  <a:txBody>
                    <a:bodyPr/>
                    <a:lstStyle/>
                    <a:p>
                      <a:pPr algn="l">
                        <a:spcBef>
                          <a:spcPts val="400"/>
                        </a:spcBef>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555096">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l">
                        <a:spcBef>
                          <a:spcPts val="400"/>
                        </a:spcBef>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646534">
                <a:tc>
                  <a:txBody>
                    <a:bodyPr/>
                    <a:lstStyle/>
                    <a:p>
                      <a:pPr algn="l">
                        <a:spcBef>
                          <a:spcPts val="400"/>
                        </a:spcBef>
                        <a:buClr>
                          <a:srgbClr val="0085CC"/>
                        </a:buClr>
                        <a:buFont typeface="Arial"/>
                        <a:tabLst>
                          <a:tab pos="1295400" algn="l"/>
                        </a:tabLst>
                        <a:defRPr b="1" sz="3400">
                          <a:solidFill>
                            <a:srgbClr val="606060"/>
                          </a:solidFill>
                          <a:latin typeface="+mn-lt"/>
                          <a:ea typeface="+mn-ea"/>
                          <a:cs typeface="+mn-cs"/>
                          <a:sym typeface="Arial"/>
                        </a:defRPr>
                      </a:pPr>
                      <a:r>
                        <a:t>Girl Scouts a</a:t>
                      </a:r>
                      <a:r>
                        <a:rPr>
                          <a:uFill>
                            <a:solidFill>
                              <a:srgbClr val="0085CC"/>
                            </a:solidFill>
                          </a:uFill>
                        </a:rPr>
                        <a:t>lumnae income</a:t>
                      </a:r>
                    </a:p>
                    <a:p>
                      <a:pPr algn="l">
                        <a:spcBef>
                          <a:spcPts val="400"/>
                        </a:spcBef>
                        <a:buClr>
                          <a:srgbClr val="0085CC"/>
                        </a:buClr>
                        <a:buFont typeface="Arial"/>
                        <a:tabLst>
                          <a:tab pos="1295400" algn="l"/>
                        </a:tabLst>
                        <a:defRPr b="1" sz="3400">
                          <a:solidFill>
                            <a:srgbClr val="606060"/>
                          </a:solidFill>
                          <a:latin typeface="+mn-lt"/>
                          <a:ea typeface="+mn-ea"/>
                          <a:cs typeface="+mn-cs"/>
                          <a:sym typeface="Arial"/>
                        </a:defRPr>
                      </a:pPr>
                      <a:r>
                        <a:t>Non-a</a:t>
                      </a:r>
                      <a:r>
                        <a:rPr>
                          <a:uFill>
                            <a:solidFill>
                              <a:srgbClr val="0085CC"/>
                            </a:solidFill>
                          </a:uFill>
                        </a:rPr>
                        <a:t>lumnae income</a:t>
                      </a:r>
                    </a:p>
                    <a:p>
                      <a:pPr algn="l">
                        <a:spcBef>
                          <a:spcPts val="400"/>
                        </a:spcBef>
                        <a:buClr>
                          <a:srgbClr val="0085CC"/>
                        </a:buClr>
                        <a:tabLst>
                          <a:tab pos="1295400" algn="l"/>
                        </a:tabLst>
                        <a:defRPr b="1" sz="3400">
                          <a:solidFill>
                            <a:srgbClr val="606060"/>
                          </a:solidFill>
                          <a:latin typeface="+mn-lt"/>
                          <a:ea typeface="+mn-ea"/>
                          <a:cs typeface="+mn-cs"/>
                          <a:sym typeface="Arial"/>
                        </a:defRPr>
                      </a:pPr>
                      <a:r>
                        <a:t>Difference</a:t>
                      </a:r>
                    </a:p>
                    <a:p>
                      <a:pPr algn="l">
                        <a:spcBef>
                          <a:spcPts val="400"/>
                        </a:spcBef>
                        <a:buClr>
                          <a:srgbClr val="0085CC"/>
                        </a:buClr>
                        <a:tabLst>
                          <a:tab pos="1295400" algn="l"/>
                        </a:tabLst>
                        <a:defRPr b="1" sz="3400">
                          <a:solidFill>
                            <a:srgbClr val="606060"/>
                          </a:solidFill>
                          <a:latin typeface="+mn-lt"/>
                          <a:ea typeface="+mn-ea"/>
                          <a:cs typeface="+mn-cs"/>
                          <a:sym typeface="Arial"/>
                        </a:defRPr>
                      </a:pPr>
                      <a:br/>
                    </a:p>
                  </a:txBody>
                  <a:tcPr marL="0" marR="0" marT="0" marB="0" anchor="t" anchorCtr="0" horzOverflow="overflow">
                    <a:lnL w="0">
                      <a:miter lim="400000"/>
                    </a:lnL>
                    <a:lnR w="0">
                      <a:miter lim="400000"/>
                    </a:lnR>
                    <a:lnT w="0">
                      <a:miter lim="400000"/>
                    </a:lnT>
                    <a:lnB w="0">
                      <a:miter lim="400000"/>
                    </a:lnB>
                    <a:noFill/>
                  </a:tcPr>
                </a:tc>
                <a:tc>
                  <a:txBody>
                    <a:bodyPr/>
                    <a:lstStyle/>
                    <a:p>
                      <a:pPr>
                        <a:spcBef>
                          <a:spcPts val="400"/>
                        </a:spcBef>
                        <a:buClr>
                          <a:srgbClr val="89A14D"/>
                        </a:buClr>
                        <a:buFont typeface="Arial"/>
                        <a:tabLst>
                          <a:tab pos="1295400" algn="l"/>
                        </a:tabLst>
                        <a:defRPr b="1" sz="3400">
                          <a:solidFill>
                            <a:srgbClr val="53585F"/>
                          </a:solidFill>
                          <a:latin typeface="+mn-lt"/>
                          <a:ea typeface="+mn-ea"/>
                          <a:cs typeface="+mn-cs"/>
                          <a:sym typeface="Arial"/>
                        </a:defRPr>
                      </a:pPr>
                      <a:r>
                        <a:rPr>
                          <a:uFill>
                            <a:solidFill>
                              <a:srgbClr val="89A14D"/>
                            </a:solidFill>
                          </a:uFill>
                        </a:rPr>
                        <a:t>$51,700</a:t>
                      </a:r>
                    </a:p>
                    <a:p>
                      <a:pPr>
                        <a:spcBef>
                          <a:spcPts val="400"/>
                        </a:spcBef>
                        <a:buClr>
                          <a:srgbClr val="89A14D"/>
                        </a:buClr>
                        <a:buFont typeface="Arial"/>
                        <a:tabLst>
                          <a:tab pos="1295400" algn="l"/>
                        </a:tabLst>
                        <a:defRPr b="1" sz="3400">
                          <a:solidFill>
                            <a:srgbClr val="53585F"/>
                          </a:solidFill>
                          <a:latin typeface="+mn-lt"/>
                          <a:ea typeface="+mn-ea"/>
                          <a:cs typeface="+mn-cs"/>
                          <a:sym typeface="Arial"/>
                        </a:defRPr>
                      </a:pPr>
                      <a:r>
                        <a:t>- </a:t>
                      </a:r>
                      <a:r>
                        <a:rPr u="sng">
                          <a:uFill>
                            <a:solidFill>
                              <a:srgbClr val="89A14D"/>
                            </a:solidFill>
                          </a:uFill>
                        </a:rPr>
                        <a:t>$42,200</a:t>
                      </a:r>
                    </a:p>
                    <a:p>
                      <a:pPr>
                        <a:spcBef>
                          <a:spcPts val="400"/>
                        </a:spcBef>
                        <a:buClr>
                          <a:srgbClr val="89A14D"/>
                        </a:buClr>
                        <a:buFont typeface="Arial"/>
                        <a:tabLst>
                          <a:tab pos="1295400" algn="l"/>
                        </a:tabLst>
                        <a:defRPr b="1" sz="3400">
                          <a:solidFill>
                            <a:srgbClr val="53585F"/>
                          </a:solidFill>
                          <a:latin typeface="+mn-lt"/>
                          <a:ea typeface="+mn-ea"/>
                          <a:cs typeface="+mn-cs"/>
                          <a:sym typeface="Arial"/>
                        </a:defRPr>
                      </a:pPr>
                      <a:r>
                        <a:t>$9,500</a:t>
                      </a:r>
                    </a:p>
                    <a:p>
                      <a:pPr>
                        <a:spcBef>
                          <a:spcPts val="400"/>
                        </a:spcBef>
                        <a:tabLst>
                          <a:tab pos="1295400" algn="l"/>
                        </a:tabLst>
                        <a:defRPr b="1" sz="3400">
                          <a:solidFill>
                            <a:srgbClr val="53585F"/>
                          </a:solidFill>
                          <a:latin typeface="+mn-lt"/>
                          <a:ea typeface="+mn-ea"/>
                          <a:cs typeface="+mn-cs"/>
                          <a:sym typeface="Arial"/>
                        </a:defRPr>
                      </a:pPr>
                      <a:br/>
                    </a:p>
                  </a:txBody>
                  <a:tcPr marL="0" marR="0" marT="0" marB="0" anchor="t" anchorCtr="0" horzOverflow="overflow">
                    <a:lnL w="0">
                      <a:miter lim="400000"/>
                    </a:lnL>
                    <a:lnR w="0">
                      <a:miter lim="400000"/>
                    </a:lnR>
                    <a:lnT w="0">
                      <a:miter lim="400000"/>
                    </a:lnT>
                    <a:lnB w="0">
                      <a:miter lim="400000"/>
                    </a:lnB>
                    <a:noFill/>
                  </a:tcPr>
                </a:tc>
              </a:tr>
              <a:tr h="101600">
                <a:tc gridSpan="2">
                  <a:txBody>
                    <a:bodyPr/>
                    <a:lstStyle/>
                    <a:p>
                      <a:pPr algn="l">
                        <a:spcBef>
                          <a:spcPts val="400"/>
                        </a:spcBef>
                        <a:tabLst>
                          <a:tab pos="1295400" algn="l"/>
                        </a:tabLst>
                        <a:defRPr sz="3400">
                          <a:solidFill>
                            <a:srgbClr val="606060"/>
                          </a:solidFill>
                          <a:latin typeface="Arial Black"/>
                          <a:ea typeface="Arial Black"/>
                          <a:cs typeface="Arial Black"/>
                          <a:sym typeface="Arial Black"/>
                        </a:defRPr>
                      </a:pPr>
                    </a:p>
                  </a:txBody>
                  <a:tcPr marL="0" marR="0" marT="0" marB="0" anchor="t" anchorCtr="0" horzOverflow="overflow">
                    <a:lnL w="0">
                      <a:miter lim="400000"/>
                    </a:lnL>
                    <a:lnT w="0">
                      <a:miter lim="400000"/>
                    </a:lnT>
                    <a:lnB w="0">
                      <a:miter lim="400000"/>
                    </a:lnB>
                    <a:noFill/>
                  </a:tcPr>
                </a:tc>
                <a:tc hMerge="1">
                  <a:tcPr/>
                </a:tc>
              </a:tr>
            </a:tbl>
          </a:graphicData>
        </a:graphic>
      </p:graphicFrame>
      <p:pic>
        <p:nvPicPr>
          <p:cNvPr id="276" name="Image" descr="Image"/>
          <p:cNvPicPr>
            <a:picLocks noChangeAspect="1"/>
          </p:cNvPicPr>
          <p:nvPr/>
        </p:nvPicPr>
        <p:blipFill>
          <a:blip r:embed="rId3">
            <a:extLst/>
          </a:blip>
          <a:srcRect l="0" t="0" r="0" b="59473"/>
          <a:stretch>
            <a:fillRect/>
          </a:stretch>
        </p:blipFill>
        <p:spPr>
          <a:xfrm rot="25433">
            <a:off x="-34780" y="-4516135"/>
            <a:ext cx="13084721" cy="7075884"/>
          </a:xfrm>
          <a:prstGeom prst="rect">
            <a:avLst/>
          </a:prstGeom>
          <a:ln w="12700">
            <a:miter lim="400000"/>
          </a:ln>
        </p:spPr>
      </p:pic>
      <p:pic>
        <p:nvPicPr>
          <p:cNvPr id="277" name="Image" descr="Image"/>
          <p:cNvPicPr>
            <a:picLocks noChangeAspect="1"/>
          </p:cNvPicPr>
          <p:nvPr/>
        </p:nvPicPr>
        <p:blipFill>
          <a:blip r:embed="rId4">
            <a:extLst/>
          </a:blip>
          <a:srcRect l="0" t="130" r="0" b="72211"/>
          <a:stretch>
            <a:fillRect/>
          </a:stretch>
        </p:blipFill>
        <p:spPr>
          <a:xfrm rot="10377">
            <a:off x="-76851" y="-143393"/>
            <a:ext cx="13860185" cy="274623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81" name="Table 1"/>
          <p:cNvGraphicFramePr/>
          <p:nvPr/>
        </p:nvGraphicFramePr>
        <p:xfrm>
          <a:off x="494334" y="3389682"/>
          <a:ext cx="12016133" cy="5858327"/>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9412005"/>
                <a:gridCol w="2604126"/>
              </a:tblGrid>
              <a:tr h="555096">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FOCUS ON OUTPUTS</a:t>
                      </a:r>
                    </a:p>
                  </a:txBody>
                  <a:tcPr marL="0" marR="0" marT="0" marB="0" anchor="t" anchorCtr="0" horzOverflow="overflow">
                    <a:lnL w="0">
                      <a:miter lim="400000"/>
                    </a:lnL>
                    <a:lnR w="0">
                      <a:miter lim="400000"/>
                    </a:lnR>
                    <a:lnT w="0">
                      <a:miter lim="400000"/>
                    </a:lnT>
                    <a:lnB w="0">
                      <a:miter lim="400000"/>
                    </a:lnB>
                    <a:noFill/>
                  </a:tcPr>
                </a:tc>
                <a:tc>
                  <a:txBody>
                    <a:bodyPr/>
                    <a:lstStyle/>
                    <a:p>
                      <a:pPr algn="l">
                        <a:spcBef>
                          <a:spcPts val="400"/>
                        </a:spcBef>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555096">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l">
                        <a:spcBef>
                          <a:spcPts val="400"/>
                        </a:spcBef>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646534">
                <a:tc>
                  <a:txBody>
                    <a:bodyPr/>
                    <a:lstStyle/>
                    <a:p>
                      <a:pPr algn="l">
                        <a:spcBef>
                          <a:spcPts val="400"/>
                        </a:spcBef>
                        <a:buClr>
                          <a:srgbClr val="0085CC"/>
                        </a:buClr>
                        <a:buFont typeface="Arial"/>
                        <a:tabLst>
                          <a:tab pos="1295400" algn="l"/>
                        </a:tabLst>
                        <a:defRPr b="1" sz="3400">
                          <a:solidFill>
                            <a:srgbClr val="606060"/>
                          </a:solidFill>
                          <a:latin typeface="+mn-lt"/>
                          <a:ea typeface="+mn-ea"/>
                          <a:cs typeface="+mn-cs"/>
                          <a:sym typeface="Arial"/>
                        </a:defRPr>
                      </a:pPr>
                      <a:r>
                        <a:t>Girl Scouts a</a:t>
                      </a:r>
                      <a:r>
                        <a:rPr>
                          <a:uFill>
                            <a:solidFill>
                              <a:srgbClr val="0085CC"/>
                            </a:solidFill>
                          </a:uFill>
                        </a:rPr>
                        <a:t>lumnae income</a:t>
                      </a:r>
                    </a:p>
                    <a:p>
                      <a:pPr algn="l">
                        <a:spcBef>
                          <a:spcPts val="400"/>
                        </a:spcBef>
                        <a:buClr>
                          <a:srgbClr val="0085CC"/>
                        </a:buClr>
                        <a:buFont typeface="Arial"/>
                        <a:tabLst>
                          <a:tab pos="1295400" algn="l"/>
                        </a:tabLst>
                        <a:defRPr b="1" sz="3400">
                          <a:solidFill>
                            <a:srgbClr val="606060"/>
                          </a:solidFill>
                          <a:latin typeface="+mn-lt"/>
                          <a:ea typeface="+mn-ea"/>
                          <a:cs typeface="+mn-cs"/>
                          <a:sym typeface="Arial"/>
                        </a:defRPr>
                      </a:pPr>
                      <a:r>
                        <a:t>Non-a</a:t>
                      </a:r>
                      <a:r>
                        <a:rPr>
                          <a:uFill>
                            <a:solidFill>
                              <a:srgbClr val="0085CC"/>
                            </a:solidFill>
                          </a:uFill>
                        </a:rPr>
                        <a:t>lumnae income</a:t>
                      </a:r>
                    </a:p>
                    <a:p>
                      <a:pPr algn="l">
                        <a:spcBef>
                          <a:spcPts val="400"/>
                        </a:spcBef>
                        <a:buClr>
                          <a:srgbClr val="0085CC"/>
                        </a:buClr>
                        <a:tabLst>
                          <a:tab pos="1295400" algn="l"/>
                        </a:tabLst>
                        <a:defRPr b="1" sz="3400">
                          <a:solidFill>
                            <a:srgbClr val="606060"/>
                          </a:solidFill>
                          <a:latin typeface="+mn-lt"/>
                          <a:ea typeface="+mn-ea"/>
                          <a:cs typeface="+mn-cs"/>
                          <a:sym typeface="Arial"/>
                        </a:defRPr>
                      </a:pPr>
                      <a:r>
                        <a:t>Difference</a:t>
                      </a:r>
                    </a:p>
                    <a:p>
                      <a:pPr algn="l">
                        <a:spcBef>
                          <a:spcPts val="400"/>
                        </a:spcBef>
                        <a:buClr>
                          <a:srgbClr val="0085CC"/>
                        </a:buClr>
                        <a:tabLst>
                          <a:tab pos="1295400" algn="l"/>
                        </a:tabLst>
                        <a:defRPr b="1" sz="3400">
                          <a:solidFill>
                            <a:srgbClr val="606060"/>
                          </a:solidFill>
                          <a:latin typeface="+mn-lt"/>
                          <a:ea typeface="+mn-ea"/>
                          <a:cs typeface="+mn-cs"/>
                          <a:sym typeface="Arial"/>
                        </a:defRPr>
                      </a:pPr>
                      <a:br/>
                      <a:r>
                        <a:t>Difference in income </a:t>
                      </a:r>
                      <a:br/>
                      <a:r>
                        <a:t>State income tax (7%) on $9,500 for 10 years</a:t>
                      </a:r>
                    </a:p>
                    <a:p>
                      <a:pPr algn="l">
                        <a:spcBef>
                          <a:spcPts val="400"/>
                        </a:spcBef>
                        <a:buClr>
                          <a:srgbClr val="0085CC"/>
                        </a:buClr>
                        <a:tabLst>
                          <a:tab pos="1295400" algn="l"/>
                        </a:tabLst>
                        <a:defRPr b="1" sz="3400">
                          <a:solidFill>
                            <a:srgbClr val="606060"/>
                          </a:solidFill>
                          <a:latin typeface="+mn-lt"/>
                          <a:ea typeface="+mn-ea"/>
                          <a:cs typeface="+mn-cs"/>
                          <a:sym typeface="Arial"/>
                        </a:defRPr>
                      </a:pPr>
                    </a:p>
                    <a:p>
                      <a:pPr algn="l">
                        <a:spcBef>
                          <a:spcPts val="400"/>
                        </a:spcBef>
                        <a:buClr>
                          <a:srgbClr val="0085CC"/>
                        </a:buClr>
                        <a:tabLst>
                          <a:tab pos="1295400" algn="l"/>
                        </a:tabLst>
                        <a:defRPr b="1" sz="3400">
                          <a:solidFill>
                            <a:srgbClr val="606060"/>
                          </a:solidFill>
                          <a:latin typeface="+mn-lt"/>
                          <a:ea typeface="+mn-ea"/>
                          <a:cs typeface="+mn-cs"/>
                          <a:sym typeface="Arial"/>
                        </a:defRPr>
                      </a:pPr>
                      <a:r>
                        <a:t>Additional income tax from 100 women</a:t>
                      </a:r>
                    </a:p>
                  </a:txBody>
                  <a:tcPr marL="0" marR="0" marT="0" marB="0" anchor="t" anchorCtr="0" horzOverflow="overflow">
                    <a:lnL w="0">
                      <a:miter lim="400000"/>
                    </a:lnL>
                    <a:lnR w="0">
                      <a:miter lim="400000"/>
                    </a:lnR>
                    <a:lnT w="0">
                      <a:miter lim="400000"/>
                    </a:lnT>
                    <a:lnB w="0">
                      <a:miter lim="400000"/>
                    </a:lnB>
                    <a:noFill/>
                  </a:tcPr>
                </a:tc>
                <a:tc>
                  <a:txBody>
                    <a:bodyPr/>
                    <a:lstStyle/>
                    <a:p>
                      <a:pPr>
                        <a:spcBef>
                          <a:spcPts val="400"/>
                        </a:spcBef>
                        <a:buClr>
                          <a:srgbClr val="89A14D"/>
                        </a:buClr>
                        <a:buFont typeface="Arial"/>
                        <a:tabLst>
                          <a:tab pos="1295400" algn="l"/>
                        </a:tabLst>
                        <a:defRPr b="1" sz="3400">
                          <a:solidFill>
                            <a:srgbClr val="53585F"/>
                          </a:solidFill>
                          <a:latin typeface="+mn-lt"/>
                          <a:ea typeface="+mn-ea"/>
                          <a:cs typeface="+mn-cs"/>
                          <a:sym typeface="Arial"/>
                        </a:defRPr>
                      </a:pPr>
                      <a:r>
                        <a:rPr>
                          <a:uFill>
                            <a:solidFill>
                              <a:srgbClr val="89A14D"/>
                            </a:solidFill>
                          </a:uFill>
                        </a:rPr>
                        <a:t>$51,700</a:t>
                      </a:r>
                    </a:p>
                    <a:p>
                      <a:pPr>
                        <a:spcBef>
                          <a:spcPts val="400"/>
                        </a:spcBef>
                        <a:buClr>
                          <a:srgbClr val="89A14D"/>
                        </a:buClr>
                        <a:buFont typeface="Arial"/>
                        <a:tabLst>
                          <a:tab pos="1295400" algn="l"/>
                        </a:tabLst>
                        <a:defRPr b="1" sz="3400">
                          <a:solidFill>
                            <a:srgbClr val="53585F"/>
                          </a:solidFill>
                          <a:latin typeface="+mn-lt"/>
                          <a:ea typeface="+mn-ea"/>
                          <a:cs typeface="+mn-cs"/>
                          <a:sym typeface="Arial"/>
                        </a:defRPr>
                      </a:pPr>
                      <a:r>
                        <a:t>- </a:t>
                      </a:r>
                      <a:r>
                        <a:rPr u="sng">
                          <a:uFill>
                            <a:solidFill>
                              <a:srgbClr val="89A14D"/>
                            </a:solidFill>
                          </a:uFill>
                        </a:rPr>
                        <a:t>$42,200</a:t>
                      </a:r>
                    </a:p>
                    <a:p>
                      <a:pPr>
                        <a:spcBef>
                          <a:spcPts val="400"/>
                        </a:spcBef>
                        <a:buClr>
                          <a:srgbClr val="89A14D"/>
                        </a:buClr>
                        <a:buFont typeface="Arial"/>
                        <a:tabLst>
                          <a:tab pos="1295400" algn="l"/>
                        </a:tabLst>
                        <a:defRPr b="1" sz="3400">
                          <a:solidFill>
                            <a:srgbClr val="53585F"/>
                          </a:solidFill>
                          <a:latin typeface="+mn-lt"/>
                          <a:ea typeface="+mn-ea"/>
                          <a:cs typeface="+mn-cs"/>
                          <a:sym typeface="Arial"/>
                        </a:defRPr>
                      </a:pPr>
                      <a:r>
                        <a:t>$9,500</a:t>
                      </a:r>
                    </a:p>
                    <a:p>
                      <a:pPr>
                        <a:spcBef>
                          <a:spcPts val="400"/>
                        </a:spcBef>
                        <a:tabLst>
                          <a:tab pos="1295400" algn="l"/>
                        </a:tabLst>
                        <a:defRPr b="1" sz="3400">
                          <a:solidFill>
                            <a:srgbClr val="53585F"/>
                          </a:solidFill>
                          <a:latin typeface="+mn-lt"/>
                          <a:ea typeface="+mn-ea"/>
                          <a:cs typeface="+mn-cs"/>
                          <a:sym typeface="Arial"/>
                        </a:defRPr>
                      </a:pPr>
                      <a:br/>
                      <a:r>
                        <a:t>$9,500</a:t>
                      </a:r>
                      <a:br/>
                      <a:r>
                        <a:t>x </a:t>
                      </a:r>
                      <a:r>
                        <a:rPr u="sng">
                          <a:uFill>
                            <a:solidFill>
                              <a:srgbClr val="89A14D"/>
                            </a:solidFill>
                          </a:uFill>
                        </a:rPr>
                        <a:t>$66,500</a:t>
                      </a:r>
                    </a:p>
                    <a:p>
                      <a:pPr>
                        <a:spcBef>
                          <a:spcPts val="400"/>
                        </a:spcBef>
                        <a:tabLst>
                          <a:tab pos="1295400" algn="l"/>
                        </a:tabLst>
                        <a:defRPr b="1" sz="3400">
                          <a:solidFill>
                            <a:srgbClr val="53585F"/>
                          </a:solidFill>
                          <a:latin typeface="+mn-lt"/>
                          <a:ea typeface="+mn-ea"/>
                          <a:cs typeface="+mn-cs"/>
                          <a:sym typeface="Arial"/>
                        </a:defRPr>
                      </a:pPr>
                    </a:p>
                    <a:p>
                      <a:pPr>
                        <a:spcBef>
                          <a:spcPts val="400"/>
                        </a:spcBef>
                        <a:tabLst>
                          <a:tab pos="1295400" algn="l"/>
                        </a:tabLst>
                        <a:defRPr b="1" sz="3400">
                          <a:solidFill>
                            <a:srgbClr val="53585F"/>
                          </a:solidFill>
                          <a:latin typeface="+mn-lt"/>
                          <a:ea typeface="+mn-ea"/>
                          <a:cs typeface="+mn-cs"/>
                          <a:sym typeface="Arial"/>
                        </a:defRPr>
                      </a:pPr>
                      <a:r>
                        <a:t>$665,000</a:t>
                      </a:r>
                    </a:p>
                  </a:txBody>
                  <a:tcPr marL="0" marR="0" marT="0" marB="0" anchor="t" anchorCtr="0" horzOverflow="overflow">
                    <a:lnL w="0">
                      <a:miter lim="400000"/>
                    </a:lnL>
                    <a:lnR w="0">
                      <a:miter lim="400000"/>
                    </a:lnR>
                    <a:lnT w="0">
                      <a:miter lim="400000"/>
                    </a:lnT>
                    <a:lnB w="0">
                      <a:miter lim="400000"/>
                    </a:lnB>
                    <a:noFill/>
                  </a:tcPr>
                </a:tc>
              </a:tr>
              <a:tr h="101600">
                <a:tc gridSpan="2">
                  <a:txBody>
                    <a:bodyPr/>
                    <a:lstStyle/>
                    <a:p>
                      <a:pPr algn="l">
                        <a:spcBef>
                          <a:spcPts val="400"/>
                        </a:spcBef>
                        <a:tabLst>
                          <a:tab pos="1295400" algn="l"/>
                        </a:tabLst>
                        <a:defRPr sz="3400">
                          <a:solidFill>
                            <a:srgbClr val="606060"/>
                          </a:solidFill>
                          <a:latin typeface="Arial Black"/>
                          <a:ea typeface="Arial Black"/>
                          <a:cs typeface="Arial Black"/>
                          <a:sym typeface="Arial Black"/>
                        </a:defRPr>
                      </a:pPr>
                    </a:p>
                  </a:txBody>
                  <a:tcPr marL="0" marR="0" marT="0" marB="0" anchor="t" anchorCtr="0" horzOverflow="overflow">
                    <a:lnL w="0">
                      <a:miter lim="400000"/>
                    </a:lnL>
                    <a:lnT w="0">
                      <a:miter lim="400000"/>
                    </a:lnT>
                    <a:lnB w="0">
                      <a:miter lim="400000"/>
                    </a:lnB>
                    <a:noFill/>
                  </a:tcPr>
                </a:tc>
                <a:tc hMerge="1">
                  <a:tcPr/>
                </a:tc>
              </a:tr>
            </a:tbl>
          </a:graphicData>
        </a:graphic>
      </p:graphicFrame>
      <p:pic>
        <p:nvPicPr>
          <p:cNvPr id="282" name="Image" descr="Image"/>
          <p:cNvPicPr>
            <a:picLocks noChangeAspect="1"/>
          </p:cNvPicPr>
          <p:nvPr/>
        </p:nvPicPr>
        <p:blipFill>
          <a:blip r:embed="rId2">
            <a:extLst/>
          </a:blip>
          <a:srcRect l="0" t="0" r="0" b="59473"/>
          <a:stretch>
            <a:fillRect/>
          </a:stretch>
        </p:blipFill>
        <p:spPr>
          <a:xfrm rot="25433">
            <a:off x="-34780" y="-4516135"/>
            <a:ext cx="13084721" cy="7075884"/>
          </a:xfrm>
          <a:prstGeom prst="rect">
            <a:avLst/>
          </a:prstGeom>
          <a:ln w="12700">
            <a:miter lim="400000"/>
          </a:ln>
        </p:spPr>
      </p:pic>
      <p:pic>
        <p:nvPicPr>
          <p:cNvPr id="283" name="Image" descr="Image"/>
          <p:cNvPicPr>
            <a:picLocks noChangeAspect="1"/>
          </p:cNvPicPr>
          <p:nvPr/>
        </p:nvPicPr>
        <p:blipFill>
          <a:blip r:embed="rId3">
            <a:extLst/>
          </a:blip>
          <a:srcRect l="0" t="130" r="0" b="72211"/>
          <a:stretch>
            <a:fillRect/>
          </a:stretch>
        </p:blipFill>
        <p:spPr>
          <a:xfrm rot="10377">
            <a:off x="-76851" y="-143393"/>
            <a:ext cx="13860185" cy="274623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100…"/>
          <p:cNvSpPr txBox="1"/>
          <p:nvPr/>
        </p:nvSpPr>
        <p:spPr>
          <a:xfrm>
            <a:off x="7573652" y="5323014"/>
            <a:ext cx="4390877" cy="334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buClrTx/>
              <a:defRPr sz="6000">
                <a:solidFill>
                  <a:srgbClr val="EDB958"/>
                </a:solidFill>
                <a:uFillTx/>
                <a:latin typeface="Arial Black"/>
                <a:ea typeface="Arial Black"/>
                <a:cs typeface="Arial Black"/>
                <a:sym typeface="Arial Black"/>
              </a:defRPr>
            </a:pPr>
            <a:r>
              <a:t>$100</a:t>
            </a:r>
          </a:p>
          <a:p>
            <a:pPr defTabSz="584200">
              <a:buClrTx/>
              <a:defRPr sz="6000">
                <a:solidFill>
                  <a:srgbClr val="EDB958"/>
                </a:solidFill>
                <a:uFillTx/>
                <a:latin typeface="Arial Black"/>
                <a:ea typeface="Arial Black"/>
                <a:cs typeface="Arial Black"/>
                <a:sym typeface="Arial Black"/>
              </a:defRPr>
            </a:pPr>
            <a:br/>
            <a:r>
              <a:t>Shopper B</a:t>
            </a:r>
          </a:p>
        </p:txBody>
      </p:sp>
      <p:pic>
        <p:nvPicPr>
          <p:cNvPr id="286" name="Image" descr="Image"/>
          <p:cNvPicPr>
            <a:picLocks noChangeAspect="1"/>
          </p:cNvPicPr>
          <p:nvPr/>
        </p:nvPicPr>
        <p:blipFill>
          <a:blip r:embed="rId3">
            <a:extLst/>
          </a:blip>
          <a:stretch>
            <a:fillRect/>
          </a:stretch>
        </p:blipFill>
        <p:spPr>
          <a:xfrm>
            <a:off x="6345766" y="-143934"/>
            <a:ext cx="4648201" cy="9296401"/>
          </a:xfrm>
          <a:prstGeom prst="rect">
            <a:avLst/>
          </a:prstGeom>
          <a:ln w="12700">
            <a:miter lim="400000"/>
          </a:ln>
        </p:spPr>
      </p:pic>
      <p:sp>
        <p:nvSpPr>
          <p:cNvPr id="287" name="Questions?"/>
          <p:cNvSpPr txBox="1"/>
          <p:nvPr/>
        </p:nvSpPr>
        <p:spPr>
          <a:xfrm>
            <a:off x="1288638" y="2516481"/>
            <a:ext cx="4180657" cy="9529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6000">
                <a:solidFill>
                  <a:srgbClr val="53585F"/>
                </a:solidFill>
                <a:latin typeface="+mn-lt"/>
                <a:ea typeface="+mn-ea"/>
                <a:cs typeface="+mn-cs"/>
                <a:sym typeface="Arial"/>
              </a:defRPr>
            </a:lvl1pPr>
          </a:lstStyle>
          <a:p>
            <a:pPr/>
            <a:r>
              <a:t>Questions? </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8" name="Image"/>
          <p:cNvGrpSpPr/>
          <p:nvPr/>
        </p:nvGrpSpPr>
        <p:grpSpPr>
          <a:xfrm rot="21174584">
            <a:off x="746186" y="492609"/>
            <a:ext cx="4809543" cy="5362677"/>
            <a:chOff x="0" y="0"/>
            <a:chExt cx="4809542" cy="5362675"/>
          </a:xfrm>
        </p:grpSpPr>
        <p:pic>
          <p:nvPicPr>
            <p:cNvPr id="47" name="Image" descr="Image"/>
            <p:cNvPicPr>
              <a:picLocks noChangeAspect="1"/>
            </p:cNvPicPr>
            <p:nvPr/>
          </p:nvPicPr>
          <p:blipFill>
            <a:blip r:embed="rId2">
              <a:extLst/>
            </a:blip>
            <a:stretch>
              <a:fillRect/>
            </a:stretch>
          </p:blipFill>
          <p:spPr>
            <a:xfrm>
              <a:off x="127000" y="88900"/>
              <a:ext cx="4555543" cy="5032476"/>
            </a:xfrm>
            <a:prstGeom prst="rect">
              <a:avLst/>
            </a:prstGeom>
            <a:ln>
              <a:noFill/>
            </a:ln>
            <a:effectLst/>
          </p:spPr>
        </p:pic>
        <p:pic>
          <p:nvPicPr>
            <p:cNvPr id="46" name="Image" descr="Image"/>
            <p:cNvPicPr>
              <a:picLocks noChangeAspect="0"/>
            </p:cNvPicPr>
            <p:nvPr/>
          </p:nvPicPr>
          <p:blipFill>
            <a:blip r:embed="rId3">
              <a:extLst/>
            </a:blip>
            <a:stretch>
              <a:fillRect/>
            </a:stretch>
          </p:blipFill>
          <p:spPr>
            <a:xfrm>
              <a:off x="0" y="0"/>
              <a:ext cx="4809543" cy="5362676"/>
            </a:xfrm>
            <a:prstGeom prst="rect">
              <a:avLst/>
            </a:prstGeom>
            <a:effectLst/>
          </p:spPr>
        </p:pic>
      </p:grpSp>
      <p:grpSp>
        <p:nvGrpSpPr>
          <p:cNvPr id="51" name="pasted-movie.png"/>
          <p:cNvGrpSpPr/>
          <p:nvPr/>
        </p:nvGrpSpPr>
        <p:grpSpPr>
          <a:xfrm rot="525042">
            <a:off x="7376884" y="435435"/>
            <a:ext cx="4603162" cy="5477025"/>
            <a:chOff x="0" y="0"/>
            <a:chExt cx="4603161" cy="5477023"/>
          </a:xfrm>
        </p:grpSpPr>
        <p:pic>
          <p:nvPicPr>
            <p:cNvPr id="50" name="pasted-movie.png" descr="pasted-movie.png"/>
            <p:cNvPicPr>
              <a:picLocks noChangeAspect="1"/>
            </p:cNvPicPr>
            <p:nvPr/>
          </p:nvPicPr>
          <p:blipFill>
            <a:blip r:embed="rId4">
              <a:extLst/>
            </a:blip>
            <a:srcRect l="9799" t="0" r="9966" b="0"/>
            <a:stretch>
              <a:fillRect/>
            </a:stretch>
          </p:blipFill>
          <p:spPr>
            <a:xfrm>
              <a:off x="127000" y="88900"/>
              <a:ext cx="4349162" cy="5146824"/>
            </a:xfrm>
            <a:prstGeom prst="rect">
              <a:avLst/>
            </a:prstGeom>
            <a:ln>
              <a:noFill/>
            </a:ln>
            <a:effectLst/>
          </p:spPr>
        </p:pic>
        <p:pic>
          <p:nvPicPr>
            <p:cNvPr id="49" name="pasted-movie.png" descr="pasted-movie.png"/>
            <p:cNvPicPr>
              <a:picLocks noChangeAspect="0"/>
            </p:cNvPicPr>
            <p:nvPr/>
          </p:nvPicPr>
          <p:blipFill>
            <a:blip r:embed="rId5">
              <a:extLst/>
            </a:blip>
            <a:stretch>
              <a:fillRect/>
            </a:stretch>
          </p:blipFill>
          <p:spPr>
            <a:xfrm>
              <a:off x="-1" y="0"/>
              <a:ext cx="4603163" cy="5477024"/>
            </a:xfrm>
            <a:prstGeom prst="rect">
              <a:avLst/>
            </a:prstGeom>
            <a:effectLst/>
          </p:spPr>
        </p:pic>
      </p:grpSp>
      <p:sp>
        <p:nvSpPr>
          <p:cNvPr id="52" name="The Wage Replacement Value…"/>
          <p:cNvSpPr txBox="1"/>
          <p:nvPr/>
        </p:nvSpPr>
        <p:spPr>
          <a:xfrm>
            <a:off x="211383" y="6149885"/>
            <a:ext cx="5605873" cy="20153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3000">
                <a:solidFill>
                  <a:srgbClr val="53585F"/>
                </a:solidFill>
                <a:latin typeface="+mn-lt"/>
                <a:ea typeface="+mn-ea"/>
                <a:cs typeface="+mn-cs"/>
                <a:sym typeface="Arial"/>
              </a:defRPr>
            </a:pPr>
            <a:r>
              <a:t>The </a:t>
            </a:r>
            <a:r>
              <a:rPr b="1">
                <a:solidFill>
                  <a:srgbClr val="FFFFFF"/>
                </a:solidFill>
              </a:rPr>
              <a:t>Wage</a:t>
            </a:r>
            <a:r>
              <a:t> </a:t>
            </a:r>
            <a:r>
              <a:rPr>
                <a:solidFill>
                  <a:srgbClr val="FFFFFF"/>
                </a:solidFill>
              </a:rPr>
              <a:t>Replacement Value</a:t>
            </a:r>
            <a:endParaRPr>
              <a:solidFill>
                <a:srgbClr val="FFFFFF"/>
              </a:solidFill>
            </a:endParaRPr>
          </a:p>
          <a:p>
            <a:pPr algn="l">
              <a:defRPr sz="3000">
                <a:solidFill>
                  <a:srgbClr val="53585F"/>
                </a:solidFill>
                <a:latin typeface="+mn-lt"/>
                <a:ea typeface="+mn-ea"/>
                <a:cs typeface="+mn-cs"/>
                <a:sym typeface="Arial"/>
              </a:defRPr>
            </a:pPr>
            <a:r>
              <a:t>of Peter’s time (2 hours x $30)…</a:t>
            </a:r>
          </a:p>
          <a:p>
            <a:pPr algn="l">
              <a:defRPr b="1" sz="3400">
                <a:solidFill>
                  <a:srgbClr val="53585F"/>
                </a:solidFill>
                <a:latin typeface="+mn-lt"/>
                <a:ea typeface="+mn-ea"/>
                <a:cs typeface="+mn-cs"/>
                <a:sym typeface="Arial"/>
              </a:defRPr>
            </a:pPr>
            <a:br/>
            <a:r>
              <a:rPr sz="4000"/>
              <a:t>$60</a:t>
            </a:r>
          </a:p>
        </p:txBody>
      </p:sp>
      <p:sp>
        <p:nvSpPr>
          <p:cNvPr id="53" name="The Service Replacement Value…"/>
          <p:cNvSpPr txBox="1"/>
          <p:nvPr/>
        </p:nvSpPr>
        <p:spPr>
          <a:xfrm>
            <a:off x="6986375" y="6111785"/>
            <a:ext cx="5635266" cy="20915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3000">
                <a:solidFill>
                  <a:srgbClr val="53585F"/>
                </a:solidFill>
                <a:latin typeface="+mn-lt"/>
                <a:ea typeface="+mn-ea"/>
                <a:cs typeface="+mn-cs"/>
                <a:sym typeface="Arial"/>
              </a:defRPr>
            </a:pPr>
            <a:r>
              <a:t>The </a:t>
            </a:r>
            <a:r>
              <a:rPr b="1">
                <a:solidFill>
                  <a:srgbClr val="FFFFFF"/>
                </a:solidFill>
              </a:rPr>
              <a:t>Service</a:t>
            </a:r>
            <a:r>
              <a:t> </a:t>
            </a:r>
            <a:r>
              <a:rPr>
                <a:solidFill>
                  <a:srgbClr val="FFFFFF"/>
                </a:solidFill>
              </a:rPr>
              <a:t>Replacement Value</a:t>
            </a:r>
            <a:endParaRPr>
              <a:solidFill>
                <a:srgbClr val="FFFFFF"/>
              </a:solidFill>
            </a:endParaRPr>
          </a:p>
          <a:p>
            <a:pPr algn="l">
              <a:defRPr sz="3000">
                <a:solidFill>
                  <a:srgbClr val="53585F"/>
                </a:solidFill>
                <a:latin typeface="+mn-lt"/>
                <a:ea typeface="+mn-ea"/>
                <a:cs typeface="+mn-cs"/>
                <a:sym typeface="Arial"/>
              </a:defRPr>
            </a:pPr>
            <a:r>
              <a:t>(2 taxis @ $85 each way)…</a:t>
            </a:r>
          </a:p>
          <a:p>
            <a:pPr algn="l">
              <a:defRPr b="1" sz="4000">
                <a:solidFill>
                  <a:srgbClr val="53585F"/>
                </a:solidFill>
                <a:latin typeface="+mn-lt"/>
                <a:ea typeface="+mn-ea"/>
                <a:cs typeface="+mn-cs"/>
                <a:sym typeface="Arial"/>
              </a:defRPr>
            </a:pPr>
          </a:p>
          <a:p>
            <a:pPr algn="l">
              <a:defRPr b="1" sz="4000">
                <a:solidFill>
                  <a:srgbClr val="53585F"/>
                </a:solidFill>
                <a:latin typeface="+mn-lt"/>
                <a:ea typeface="+mn-ea"/>
                <a:cs typeface="+mn-cs"/>
                <a:sym typeface="Arial"/>
              </a:defRPr>
            </a:pPr>
            <a:r>
              <a:t>$170</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1" name="Image" descr="Image"/>
          <p:cNvPicPr>
            <a:picLocks noChangeAspect="1"/>
          </p:cNvPicPr>
          <p:nvPr/>
        </p:nvPicPr>
        <p:blipFill>
          <a:blip r:embed="rId2">
            <a:extLst/>
          </a:blip>
          <a:stretch>
            <a:fillRect/>
          </a:stretch>
        </p:blipFill>
        <p:spPr>
          <a:xfrm>
            <a:off x="-1035050" y="946150"/>
            <a:ext cx="6235700" cy="5956300"/>
          </a:xfrm>
          <a:prstGeom prst="rect">
            <a:avLst/>
          </a:prstGeom>
          <a:ln w="12700">
            <a:miter lim="400000"/>
          </a:ln>
        </p:spPr>
      </p:pic>
      <p:sp>
        <p:nvSpPr>
          <p:cNvPr id="292" name="For reporting value to the community, focus on OUTPUTS rather than inputs.…"/>
          <p:cNvSpPr txBox="1"/>
          <p:nvPr/>
        </p:nvSpPr>
        <p:spPr>
          <a:xfrm>
            <a:off x="4914900" y="1969746"/>
            <a:ext cx="7235872" cy="22481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76249" indent="-476249" algn="l">
              <a:buClrTx/>
              <a:buSzPct val="100000"/>
              <a:buAutoNum type="arabicPeriod" startAt="1"/>
              <a:defRPr sz="3000">
                <a:solidFill>
                  <a:srgbClr val="000000"/>
                </a:solidFill>
                <a:latin typeface="+mn-lt"/>
                <a:ea typeface="+mn-ea"/>
                <a:cs typeface="+mn-cs"/>
                <a:sym typeface="Arial"/>
              </a:defRPr>
            </a:pPr>
            <a:r>
              <a:t>For reporting value to the community, focus on OUTPUTS rather than inputs.</a:t>
            </a:r>
            <a:br/>
          </a:p>
          <a:p>
            <a:pPr marL="476249" indent="-476249" algn="l">
              <a:buClrTx/>
              <a:buSzPct val="100000"/>
              <a:buAutoNum type="arabicPeriod" startAt="1"/>
              <a:defRPr sz="3000">
                <a:solidFill>
                  <a:srgbClr val="000000"/>
                </a:solidFill>
                <a:latin typeface="+mn-lt"/>
                <a:ea typeface="+mn-ea"/>
                <a:cs typeface="+mn-cs"/>
                <a:sym typeface="Arial"/>
              </a:defRPr>
            </a:pPr>
            <a:r>
              <a:t>Treat volunteer time as something you SPEND.</a:t>
            </a:r>
          </a:p>
        </p:txBody>
      </p:sp>
      <p:sp>
        <p:nvSpPr>
          <p:cNvPr id="293" name="Takeaways"/>
          <p:cNvSpPr txBox="1"/>
          <p:nvPr/>
        </p:nvSpPr>
        <p:spPr>
          <a:xfrm>
            <a:off x="1373305" y="506102"/>
            <a:ext cx="3381152" cy="8419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200">
                <a:solidFill>
                  <a:srgbClr val="000000"/>
                </a:solidFill>
                <a:latin typeface="+mn-lt"/>
                <a:ea typeface="+mn-ea"/>
                <a:cs typeface="+mn-cs"/>
                <a:sym typeface="Arial"/>
              </a:defRPr>
            </a:lvl1pPr>
          </a:lstStyle>
          <a:p>
            <a:pPr/>
            <a:r>
              <a:t>Takeaways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5" name="pasted-movie.png" descr="pasted-movie.png"/>
          <p:cNvPicPr>
            <a:picLocks noChangeAspect="1"/>
          </p:cNvPicPr>
          <p:nvPr/>
        </p:nvPicPr>
        <p:blipFill>
          <a:blip r:embed="rId3">
            <a:extLst/>
          </a:blip>
          <a:srcRect l="0" t="0" r="1929" b="0"/>
          <a:stretch>
            <a:fillRect/>
          </a:stretch>
        </p:blipFill>
        <p:spPr>
          <a:xfrm>
            <a:off x="535554" y="1495071"/>
            <a:ext cx="4745320" cy="4838701"/>
          </a:xfrm>
          <a:prstGeom prst="rect">
            <a:avLst/>
          </a:prstGeom>
          <a:ln w="12700">
            <a:miter lim="400000"/>
          </a:ln>
        </p:spPr>
      </p:pic>
      <p:sp>
        <p:nvSpPr>
          <p:cNvPr id="296" name="Rob Jackson"/>
          <p:cNvSpPr txBox="1"/>
          <p:nvPr/>
        </p:nvSpPr>
        <p:spPr>
          <a:xfrm>
            <a:off x="458071" y="636080"/>
            <a:ext cx="3402683"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584200">
              <a:buClrTx/>
              <a:defRPr sz="3700">
                <a:solidFill>
                  <a:srgbClr val="53585F"/>
                </a:solidFill>
                <a:uFillTx/>
                <a:latin typeface="Arial Black"/>
                <a:ea typeface="Arial Black"/>
                <a:cs typeface="Arial Black"/>
                <a:sym typeface="Arial Black"/>
              </a:defRPr>
            </a:lvl1pPr>
          </a:lstStyle>
          <a:p>
            <a:pPr/>
            <a:r>
              <a:t>Rob Jackson</a:t>
            </a:r>
          </a:p>
        </p:txBody>
      </p:sp>
      <p:pic>
        <p:nvPicPr>
          <p:cNvPr id="297" name="Image" descr="Image"/>
          <p:cNvPicPr>
            <a:picLocks noChangeAspect="1"/>
          </p:cNvPicPr>
          <p:nvPr/>
        </p:nvPicPr>
        <p:blipFill>
          <a:blip r:embed="rId4">
            <a:extLst/>
          </a:blip>
          <a:stretch>
            <a:fillRect/>
          </a:stretch>
        </p:blipFill>
        <p:spPr>
          <a:xfrm>
            <a:off x="5579035" y="1391856"/>
            <a:ext cx="3759201" cy="3086101"/>
          </a:xfrm>
          <a:prstGeom prst="rect">
            <a:avLst/>
          </a:prstGeom>
          <a:ln w="12700">
            <a:miter lim="400000"/>
          </a:ln>
        </p:spPr>
      </p:pic>
      <p:sp>
        <p:nvSpPr>
          <p:cNvPr id="298" name="“Volunteers want to make a difference and not have their time wasted. We need to get better at demonstrating their impact so they can easily see the former, because it is immediately obvious if we are doing the latter.”…"/>
          <p:cNvSpPr txBox="1"/>
          <p:nvPr/>
        </p:nvSpPr>
        <p:spPr>
          <a:xfrm>
            <a:off x="5911925" y="1416315"/>
            <a:ext cx="6858717" cy="38672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3500">
                <a:solidFill>
                  <a:srgbClr val="53585F"/>
                </a:solidFill>
                <a:latin typeface="+mn-lt"/>
                <a:ea typeface="+mn-ea"/>
                <a:cs typeface="+mn-cs"/>
                <a:sym typeface="Arial"/>
              </a:defRPr>
            </a:pPr>
            <a:r>
              <a:t>“Volunteers want to make a difference and not have their time wasted. We need to get better at demonstrating their impact so they can easily see the former, because it is immediately obvious if we are doing the latter.”</a:t>
            </a:r>
          </a:p>
          <a:p>
            <a:pPr algn="l">
              <a:defRPr sz="3500">
                <a:solidFill>
                  <a:srgbClr val="53585F"/>
                </a:solidFill>
                <a:latin typeface="+mn-lt"/>
                <a:ea typeface="+mn-ea"/>
                <a:cs typeface="+mn-cs"/>
                <a:sym typeface="Arial"/>
              </a:defRPr>
            </a:pPr>
            <a:r>
              <a:rPr sz="1500"/>
              <a:t>© Rob Jackson - Rob Jackson Consulting</a:t>
            </a:r>
          </a:p>
        </p:txBody>
      </p:sp>
      <p:pic>
        <p:nvPicPr>
          <p:cNvPr id="299" name="Image" descr="Image"/>
          <p:cNvPicPr>
            <a:picLocks noChangeAspect="1"/>
          </p:cNvPicPr>
          <p:nvPr/>
        </p:nvPicPr>
        <p:blipFill>
          <a:blip r:embed="rId5">
            <a:extLst/>
          </a:blip>
          <a:stretch>
            <a:fillRect/>
          </a:stretch>
        </p:blipFill>
        <p:spPr>
          <a:xfrm>
            <a:off x="10261255" y="6612366"/>
            <a:ext cx="1808704" cy="180870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3" name="iStock-1140878774.jpg" descr="iStock-1140878774.jpg"/>
          <p:cNvPicPr>
            <a:picLocks noChangeAspect="1"/>
          </p:cNvPicPr>
          <p:nvPr/>
        </p:nvPicPr>
        <p:blipFill>
          <a:blip r:embed="rId2">
            <a:extLst/>
          </a:blip>
          <a:stretch>
            <a:fillRect/>
          </a:stretch>
        </p:blipFill>
        <p:spPr>
          <a:xfrm>
            <a:off x="-709925" y="-7067"/>
            <a:ext cx="13729653" cy="91531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YEAR        HOURS            TREES…"/>
          <p:cNvSpPr txBox="1"/>
          <p:nvPr/>
        </p:nvSpPr>
        <p:spPr>
          <a:xfrm>
            <a:off x="-3608169" y="1435435"/>
            <a:ext cx="12361003" cy="340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defTabSz="584200">
              <a:buClrTx/>
              <a:defRPr sz="3700">
                <a:solidFill>
                  <a:srgbClr val="53585F"/>
                </a:solidFill>
                <a:uFillTx/>
                <a:latin typeface="Arial Black"/>
                <a:ea typeface="Arial Black"/>
                <a:cs typeface="Arial Black"/>
                <a:sym typeface="Arial Black"/>
              </a:defRPr>
            </a:pPr>
            <a:r>
              <a:t>YEAR        HOURS            TREES          </a:t>
            </a:r>
          </a:p>
          <a:p>
            <a:pPr lvl="1" indent="228600" defTabSz="584200">
              <a:buClrTx/>
              <a:defRPr sz="3700">
                <a:solidFill>
                  <a:srgbClr val="53585F"/>
                </a:solidFill>
                <a:uFillTx/>
                <a:latin typeface="Arial Black"/>
                <a:ea typeface="Arial Black"/>
                <a:cs typeface="Arial Black"/>
                <a:sym typeface="Arial Black"/>
              </a:defRPr>
            </a:pPr>
            <a:r>
              <a:t>2022          10,000       1,000,000                          </a:t>
            </a:r>
          </a:p>
          <a:p>
            <a:pPr defTabSz="584200">
              <a:buClrTx/>
              <a:defRPr sz="3700">
                <a:solidFill>
                  <a:srgbClr val="53585F"/>
                </a:solidFill>
                <a:uFillTx/>
                <a:latin typeface="Arial Black"/>
                <a:ea typeface="Arial Black"/>
                <a:cs typeface="Arial Black"/>
                <a:sym typeface="Arial Black"/>
              </a:defRPr>
            </a:pPr>
            <a:r>
              <a:t>2021            9,000       1,000,000                     2020            8,000       1,000,000                        </a:t>
            </a:r>
          </a:p>
          <a:p>
            <a:pPr defTabSz="584200">
              <a:buClrTx/>
              <a:defRPr sz="3700">
                <a:solidFill>
                  <a:srgbClr val="212121"/>
                </a:solidFill>
                <a:uFillTx/>
                <a:latin typeface="Arial Black"/>
                <a:ea typeface="Arial Black"/>
                <a:cs typeface="Arial Black"/>
                <a:sym typeface="Arial Black"/>
              </a:defRPr>
            </a:pPr>
            <a:r>
              <a:rPr>
                <a:solidFill>
                  <a:srgbClr val="53585F"/>
                </a:solidFill>
              </a:rPr>
              <a:t>            </a:t>
            </a:r>
            <a:r>
              <a:t>    </a:t>
            </a:r>
          </a:p>
        </p:txBody>
      </p:sp>
      <p:sp>
        <p:nvSpPr>
          <p:cNvPr id="306" name="Volunteer Hours Report"/>
          <p:cNvSpPr txBox="1"/>
          <p:nvPr/>
        </p:nvSpPr>
        <p:spPr>
          <a:xfrm>
            <a:off x="458530" y="636080"/>
            <a:ext cx="6170229"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buClrTx/>
              <a:defRPr sz="3700">
                <a:solidFill>
                  <a:srgbClr val="53585F"/>
                </a:solidFill>
                <a:uFillTx/>
                <a:latin typeface="Arial Black"/>
                <a:ea typeface="Arial Black"/>
                <a:cs typeface="Arial Black"/>
                <a:sym typeface="Arial Black"/>
              </a:defRPr>
            </a:lvl1pPr>
          </a:lstStyle>
          <a:p>
            <a:pPr/>
            <a:r>
              <a:t>Volunteer Hours Report</a:t>
            </a:r>
          </a:p>
        </p:txBody>
      </p:sp>
      <p:pic>
        <p:nvPicPr>
          <p:cNvPr id="307" name="isolated reporting.png" descr="isolated reporting.png"/>
          <p:cNvPicPr>
            <a:picLocks noChangeAspect="1"/>
          </p:cNvPicPr>
          <p:nvPr/>
        </p:nvPicPr>
        <p:blipFill>
          <a:blip r:embed="rId3">
            <a:extLst/>
          </a:blip>
          <a:stretch>
            <a:fillRect/>
          </a:stretch>
        </p:blipFill>
        <p:spPr>
          <a:xfrm>
            <a:off x="5090397" y="3887408"/>
            <a:ext cx="7906509" cy="5271007"/>
          </a:xfrm>
          <a:prstGeom prst="rect">
            <a:avLst/>
          </a:prstGeom>
          <a:ln w="12700">
            <a:miter lim="400000"/>
          </a:ln>
        </p:spPr>
      </p:pic>
      <p:sp>
        <p:nvSpPr>
          <p:cNvPr id="308" name="YEAR       EXPENSE            TREES…"/>
          <p:cNvSpPr txBox="1"/>
          <p:nvPr/>
        </p:nvSpPr>
        <p:spPr>
          <a:xfrm>
            <a:off x="-3299136" y="5490343"/>
            <a:ext cx="12361003" cy="340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defTabSz="584200">
              <a:buClrTx/>
              <a:defRPr sz="3700">
                <a:solidFill>
                  <a:srgbClr val="53585F"/>
                </a:solidFill>
                <a:uFillTx/>
                <a:latin typeface="Arial Black"/>
                <a:ea typeface="Arial Black"/>
                <a:cs typeface="Arial Black"/>
                <a:sym typeface="Arial Black"/>
              </a:defRPr>
            </a:pPr>
            <a:r>
              <a:t>YEAR       </a:t>
            </a:r>
            <a:r>
              <a:rPr>
                <a:solidFill>
                  <a:srgbClr val="FFFFFF"/>
                </a:solidFill>
              </a:rPr>
              <a:t>EXPENSE</a:t>
            </a:r>
            <a:r>
              <a:rPr>
                <a:solidFill>
                  <a:srgbClr val="DCDEE0"/>
                </a:solidFill>
              </a:rPr>
              <a:t> </a:t>
            </a:r>
            <a:r>
              <a:t>           TREES          </a:t>
            </a:r>
          </a:p>
          <a:p>
            <a:pPr lvl="1" indent="228600" defTabSz="584200">
              <a:buClrTx/>
              <a:defRPr sz="3700">
                <a:solidFill>
                  <a:srgbClr val="53585F"/>
                </a:solidFill>
                <a:uFillTx/>
                <a:latin typeface="Arial Black"/>
                <a:ea typeface="Arial Black"/>
                <a:cs typeface="Arial Black"/>
                <a:sym typeface="Arial Black"/>
              </a:defRPr>
            </a:pPr>
            <a:r>
              <a:t>2022          $10,000       1,000,000                          </a:t>
            </a:r>
          </a:p>
          <a:p>
            <a:pPr defTabSz="584200">
              <a:buClrTx/>
              <a:defRPr sz="3700">
                <a:solidFill>
                  <a:srgbClr val="53585F"/>
                </a:solidFill>
                <a:uFillTx/>
                <a:latin typeface="Arial Black"/>
                <a:ea typeface="Arial Black"/>
                <a:cs typeface="Arial Black"/>
                <a:sym typeface="Arial Black"/>
              </a:defRPr>
            </a:pPr>
            <a:r>
              <a:t>2021            $9,000       1,000,000                     2020            $8,000       1,000,000                        </a:t>
            </a:r>
          </a:p>
          <a:p>
            <a:pPr defTabSz="584200">
              <a:buClrTx/>
              <a:defRPr sz="3700">
                <a:solidFill>
                  <a:srgbClr val="212121"/>
                </a:solidFill>
                <a:uFillTx/>
                <a:latin typeface="Arial Black"/>
                <a:ea typeface="Arial Black"/>
                <a:cs typeface="Arial Black"/>
                <a:sym typeface="Arial Black"/>
              </a:defRPr>
            </a:pPr>
            <a:r>
              <a:rPr>
                <a:solidFill>
                  <a:srgbClr val="53585F"/>
                </a:solidFill>
              </a:rPr>
              <a:t>            </a:t>
            </a:r>
            <a:r>
              <a:t>    </a:t>
            </a:r>
          </a:p>
        </p:txBody>
      </p:sp>
      <p:sp>
        <p:nvSpPr>
          <p:cNvPr id="309" name="Supplier Expense Hours Report"/>
          <p:cNvSpPr txBox="1"/>
          <p:nvPr/>
        </p:nvSpPr>
        <p:spPr>
          <a:xfrm>
            <a:off x="364206" y="4712780"/>
            <a:ext cx="8152619"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buClrTx/>
              <a:defRPr sz="3700">
                <a:solidFill>
                  <a:srgbClr val="53585F"/>
                </a:solidFill>
                <a:uFillTx/>
                <a:latin typeface="Arial Black"/>
                <a:ea typeface="Arial Black"/>
                <a:cs typeface="Arial Black"/>
                <a:sym typeface="Arial Black"/>
              </a:defRPr>
            </a:lvl1pPr>
          </a:lstStyle>
          <a:p>
            <a:pPr/>
            <a:r>
              <a:t>Supplier Expense Hours Report</a:t>
            </a:r>
          </a:p>
        </p:txBody>
      </p:sp>
      <p:sp>
        <p:nvSpPr>
          <p:cNvPr id="310" name="Rectangle"/>
          <p:cNvSpPr/>
          <p:nvPr/>
        </p:nvSpPr>
        <p:spPr>
          <a:xfrm>
            <a:off x="160866" y="4834466"/>
            <a:ext cx="9012189" cy="3420040"/>
          </a:xfrm>
          <a:prstGeom prst="rect">
            <a:avLst/>
          </a:prstGeom>
          <a:blipFill>
            <a:blip r:embed="rId4"/>
          </a:blipFill>
          <a:ln w="12700">
            <a:miter lim="400000"/>
          </a:ln>
        </p:spPr>
        <p:txBody>
          <a:bodyPr lIns="50800" tIns="50800" rIns="50800" bIns="50800" anchor="ctr"/>
          <a:lstStyle/>
          <a:p>
            <a:pPr/>
          </a:p>
        </p:txBody>
      </p:sp>
      <p:pic>
        <p:nvPicPr>
          <p:cNvPr id="311" name="Image" descr="Image"/>
          <p:cNvPicPr>
            <a:picLocks noChangeAspect="1"/>
          </p:cNvPicPr>
          <p:nvPr/>
        </p:nvPicPr>
        <p:blipFill>
          <a:blip r:embed="rId5">
            <a:extLst/>
          </a:blip>
          <a:stretch>
            <a:fillRect/>
          </a:stretch>
        </p:blipFill>
        <p:spPr>
          <a:xfrm>
            <a:off x="5579035" y="1391856"/>
            <a:ext cx="3759201" cy="30861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YEAR        HOURS            TREES…"/>
          <p:cNvSpPr txBox="1"/>
          <p:nvPr/>
        </p:nvSpPr>
        <p:spPr>
          <a:xfrm>
            <a:off x="-3608169" y="1435435"/>
            <a:ext cx="12361003" cy="340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defTabSz="584200">
              <a:buClrTx/>
              <a:defRPr sz="3700">
                <a:solidFill>
                  <a:srgbClr val="53585F"/>
                </a:solidFill>
                <a:uFillTx/>
                <a:latin typeface="Arial Black"/>
                <a:ea typeface="Arial Black"/>
                <a:cs typeface="Arial Black"/>
                <a:sym typeface="Arial Black"/>
              </a:defRPr>
            </a:pPr>
            <a:r>
              <a:t>YEAR        HOURS            TREES          </a:t>
            </a:r>
          </a:p>
          <a:p>
            <a:pPr lvl="1" indent="228600" defTabSz="584200">
              <a:buClrTx/>
              <a:defRPr sz="3700">
                <a:solidFill>
                  <a:srgbClr val="53585F"/>
                </a:solidFill>
                <a:uFillTx/>
                <a:latin typeface="Arial Black"/>
                <a:ea typeface="Arial Black"/>
                <a:cs typeface="Arial Black"/>
                <a:sym typeface="Arial Black"/>
              </a:defRPr>
            </a:pPr>
            <a:r>
              <a:t>2022          10,000       1,000,000                          </a:t>
            </a:r>
          </a:p>
          <a:p>
            <a:pPr defTabSz="584200">
              <a:buClrTx/>
              <a:defRPr sz="3700">
                <a:solidFill>
                  <a:srgbClr val="53585F"/>
                </a:solidFill>
                <a:uFillTx/>
                <a:latin typeface="Arial Black"/>
                <a:ea typeface="Arial Black"/>
                <a:cs typeface="Arial Black"/>
                <a:sym typeface="Arial Black"/>
              </a:defRPr>
            </a:pPr>
            <a:r>
              <a:t>2021            9,000       1,000,000                     2020            8,000       1,000,000                        </a:t>
            </a:r>
          </a:p>
          <a:p>
            <a:pPr defTabSz="584200">
              <a:buClrTx/>
              <a:defRPr sz="3700">
                <a:solidFill>
                  <a:srgbClr val="212121"/>
                </a:solidFill>
                <a:uFillTx/>
                <a:latin typeface="Arial Black"/>
                <a:ea typeface="Arial Black"/>
                <a:cs typeface="Arial Black"/>
                <a:sym typeface="Arial Black"/>
              </a:defRPr>
            </a:pPr>
            <a:r>
              <a:rPr>
                <a:solidFill>
                  <a:srgbClr val="53585F"/>
                </a:solidFill>
              </a:rPr>
              <a:t>            </a:t>
            </a:r>
            <a:r>
              <a:t>    </a:t>
            </a:r>
          </a:p>
        </p:txBody>
      </p:sp>
      <p:sp>
        <p:nvSpPr>
          <p:cNvPr id="316" name="Volunteer Hours Report"/>
          <p:cNvSpPr txBox="1"/>
          <p:nvPr/>
        </p:nvSpPr>
        <p:spPr>
          <a:xfrm>
            <a:off x="458530" y="636080"/>
            <a:ext cx="6170229"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buClrTx/>
              <a:defRPr sz="3700">
                <a:solidFill>
                  <a:srgbClr val="53585F"/>
                </a:solidFill>
                <a:uFillTx/>
                <a:latin typeface="Arial Black"/>
                <a:ea typeface="Arial Black"/>
                <a:cs typeface="Arial Black"/>
                <a:sym typeface="Arial Black"/>
              </a:defRPr>
            </a:lvl1pPr>
          </a:lstStyle>
          <a:p>
            <a:pPr/>
            <a:r>
              <a:t>Volunteer Hours Report</a:t>
            </a:r>
          </a:p>
        </p:txBody>
      </p:sp>
      <p:pic>
        <p:nvPicPr>
          <p:cNvPr id="317" name="isolated reporting.png" descr="isolated reporting.png"/>
          <p:cNvPicPr>
            <a:picLocks noChangeAspect="1"/>
          </p:cNvPicPr>
          <p:nvPr/>
        </p:nvPicPr>
        <p:blipFill>
          <a:blip r:embed="rId3">
            <a:extLst/>
          </a:blip>
          <a:stretch>
            <a:fillRect/>
          </a:stretch>
        </p:blipFill>
        <p:spPr>
          <a:xfrm>
            <a:off x="5090397" y="3887408"/>
            <a:ext cx="7906509" cy="5271007"/>
          </a:xfrm>
          <a:prstGeom prst="rect">
            <a:avLst/>
          </a:prstGeom>
          <a:ln w="12700">
            <a:miter lim="400000"/>
          </a:ln>
        </p:spPr>
      </p:pic>
      <p:sp>
        <p:nvSpPr>
          <p:cNvPr id="318" name="YEAR       EXPENSE            TREES…"/>
          <p:cNvSpPr txBox="1"/>
          <p:nvPr/>
        </p:nvSpPr>
        <p:spPr>
          <a:xfrm>
            <a:off x="-3299136" y="5490343"/>
            <a:ext cx="12361003" cy="340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defTabSz="584200">
              <a:buClrTx/>
              <a:defRPr sz="3700">
                <a:solidFill>
                  <a:srgbClr val="53585F"/>
                </a:solidFill>
                <a:uFillTx/>
                <a:latin typeface="Arial Black"/>
                <a:ea typeface="Arial Black"/>
                <a:cs typeface="Arial Black"/>
                <a:sym typeface="Arial Black"/>
              </a:defRPr>
            </a:pPr>
            <a:r>
              <a:t>YEAR       </a:t>
            </a:r>
            <a:r>
              <a:rPr>
                <a:solidFill>
                  <a:srgbClr val="FFFFFF"/>
                </a:solidFill>
              </a:rPr>
              <a:t>EXPENSE</a:t>
            </a:r>
            <a:r>
              <a:rPr>
                <a:solidFill>
                  <a:srgbClr val="DCDEE0"/>
                </a:solidFill>
              </a:rPr>
              <a:t> </a:t>
            </a:r>
            <a:r>
              <a:t>           TREES          </a:t>
            </a:r>
          </a:p>
          <a:p>
            <a:pPr lvl="1" indent="228600" defTabSz="584200">
              <a:buClrTx/>
              <a:defRPr sz="3700">
                <a:solidFill>
                  <a:srgbClr val="53585F"/>
                </a:solidFill>
                <a:uFillTx/>
                <a:latin typeface="Arial Black"/>
                <a:ea typeface="Arial Black"/>
                <a:cs typeface="Arial Black"/>
                <a:sym typeface="Arial Black"/>
              </a:defRPr>
            </a:pPr>
            <a:r>
              <a:t>2022        $100,000       1,000,000                          </a:t>
            </a:r>
          </a:p>
          <a:p>
            <a:pPr defTabSz="584200">
              <a:buClrTx/>
              <a:defRPr sz="3700">
                <a:solidFill>
                  <a:srgbClr val="53585F"/>
                </a:solidFill>
                <a:uFillTx/>
                <a:latin typeface="Arial Black"/>
                <a:ea typeface="Arial Black"/>
                <a:cs typeface="Arial Black"/>
                <a:sym typeface="Arial Black"/>
              </a:defRPr>
            </a:pPr>
            <a:r>
              <a:t>2021          $90,000       1,000,000                     2020          $80,000       1,000,000                        </a:t>
            </a:r>
          </a:p>
          <a:p>
            <a:pPr defTabSz="584200">
              <a:buClrTx/>
              <a:defRPr sz="3700">
                <a:solidFill>
                  <a:srgbClr val="212121"/>
                </a:solidFill>
                <a:uFillTx/>
                <a:latin typeface="Arial Black"/>
                <a:ea typeface="Arial Black"/>
                <a:cs typeface="Arial Black"/>
                <a:sym typeface="Arial Black"/>
              </a:defRPr>
            </a:pPr>
            <a:r>
              <a:rPr>
                <a:solidFill>
                  <a:srgbClr val="53585F"/>
                </a:solidFill>
              </a:rPr>
              <a:t>            </a:t>
            </a:r>
            <a:r>
              <a:t>    </a:t>
            </a:r>
          </a:p>
        </p:txBody>
      </p:sp>
      <p:sp>
        <p:nvSpPr>
          <p:cNvPr id="319" name="Supplier Expense Hours Report"/>
          <p:cNvSpPr txBox="1"/>
          <p:nvPr/>
        </p:nvSpPr>
        <p:spPr>
          <a:xfrm>
            <a:off x="364206" y="4712780"/>
            <a:ext cx="8152619"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buClrTx/>
              <a:defRPr sz="3700">
                <a:solidFill>
                  <a:srgbClr val="53585F"/>
                </a:solidFill>
                <a:uFillTx/>
                <a:latin typeface="Arial Black"/>
                <a:ea typeface="Arial Black"/>
                <a:cs typeface="Arial Black"/>
                <a:sym typeface="Arial Black"/>
              </a:defRPr>
            </a:lvl1pPr>
          </a:lstStyle>
          <a:p>
            <a:pPr/>
            <a:r>
              <a:t>Supplier Expense Hours Report</a:t>
            </a:r>
          </a:p>
        </p:txBody>
      </p:sp>
      <p:sp>
        <p:nvSpPr>
          <p:cNvPr id="320" name="Rectangle"/>
          <p:cNvSpPr/>
          <p:nvPr/>
        </p:nvSpPr>
        <p:spPr>
          <a:xfrm>
            <a:off x="147702" y="4876800"/>
            <a:ext cx="9012189" cy="3420040"/>
          </a:xfrm>
          <a:prstGeom prst="rect">
            <a:avLst/>
          </a:prstGeom>
          <a:blipFill>
            <a:blip r:embed="rId4"/>
          </a:blipFill>
          <a:ln w="12700">
            <a:miter lim="400000"/>
          </a:ln>
        </p:spPr>
        <p:txBody>
          <a:bodyPr lIns="50800" tIns="50800" rIns="50800" bIns="50800" anchor="ctr"/>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10" grpId="1" fill="hold">
                                  <p:stCondLst>
                                    <p:cond delay="0"/>
                                  </p:stCondLst>
                                  <p:iterate type="el" backwards="0">
                                    <p:tmAbs val="0"/>
                                  </p:iterate>
                                  <p:childTnLst>
                                    <p:animEffect filter="fade" transition="out">
                                      <p:cBhvr>
                                        <p:cTn id="6" dur="1000" fill="hold"/>
                                        <p:tgtEl>
                                          <p:spTgt spid="320"/>
                                        </p:tgtEl>
                                      </p:cBhvr>
                                    </p:animEffect>
                                    <p:set>
                                      <p:cBhvr>
                                        <p:cTn id="7" fill="hold">
                                          <p:stCondLst>
                                            <p:cond delay="999"/>
                                          </p:stCondLst>
                                        </p:cTn>
                                        <p:tgtEl>
                                          <p:spTgt spid="32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0"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24" name="YEAR        HOURS            TREES…"/>
          <p:cNvSpPr txBox="1"/>
          <p:nvPr/>
        </p:nvSpPr>
        <p:spPr>
          <a:xfrm>
            <a:off x="-3608169" y="1435435"/>
            <a:ext cx="12361003" cy="340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defTabSz="584200">
              <a:buClrTx/>
              <a:defRPr sz="3700">
                <a:solidFill>
                  <a:srgbClr val="53585F"/>
                </a:solidFill>
                <a:uFillTx/>
                <a:latin typeface="Arial Black"/>
                <a:ea typeface="Arial Black"/>
                <a:cs typeface="Arial Black"/>
                <a:sym typeface="Arial Black"/>
              </a:defRPr>
            </a:pPr>
            <a:r>
              <a:t>YEAR        HOURS            TREES          </a:t>
            </a:r>
          </a:p>
          <a:p>
            <a:pPr lvl="1" indent="228600" defTabSz="584200">
              <a:buClrTx/>
              <a:defRPr sz="3700">
                <a:solidFill>
                  <a:srgbClr val="53585F"/>
                </a:solidFill>
                <a:uFillTx/>
                <a:latin typeface="Arial Black"/>
                <a:ea typeface="Arial Black"/>
                <a:cs typeface="Arial Black"/>
                <a:sym typeface="Arial Black"/>
              </a:defRPr>
            </a:pPr>
            <a:r>
              <a:t>2022          10,000       1,000,000                          </a:t>
            </a:r>
          </a:p>
          <a:p>
            <a:pPr defTabSz="584200">
              <a:buClrTx/>
              <a:defRPr sz="3700">
                <a:solidFill>
                  <a:srgbClr val="53585F"/>
                </a:solidFill>
                <a:uFillTx/>
                <a:latin typeface="Arial Black"/>
                <a:ea typeface="Arial Black"/>
                <a:cs typeface="Arial Black"/>
                <a:sym typeface="Arial Black"/>
              </a:defRPr>
            </a:pPr>
            <a:r>
              <a:t>2021            9,000       1,000,000                     2020            8,000       1,000,000                        </a:t>
            </a:r>
          </a:p>
          <a:p>
            <a:pPr defTabSz="584200">
              <a:buClrTx/>
              <a:defRPr sz="3700">
                <a:solidFill>
                  <a:srgbClr val="212121"/>
                </a:solidFill>
                <a:uFillTx/>
                <a:latin typeface="Arial Black"/>
                <a:ea typeface="Arial Black"/>
                <a:cs typeface="Arial Black"/>
                <a:sym typeface="Arial Black"/>
              </a:defRPr>
            </a:pPr>
            <a:r>
              <a:rPr>
                <a:solidFill>
                  <a:srgbClr val="53585F"/>
                </a:solidFill>
              </a:rPr>
              <a:t>            </a:t>
            </a:r>
            <a:r>
              <a:t>    </a:t>
            </a:r>
          </a:p>
        </p:txBody>
      </p:sp>
      <p:sp>
        <p:nvSpPr>
          <p:cNvPr id="325" name="Volunteer Hours Report"/>
          <p:cNvSpPr txBox="1"/>
          <p:nvPr/>
        </p:nvSpPr>
        <p:spPr>
          <a:xfrm>
            <a:off x="458530" y="636080"/>
            <a:ext cx="6170229"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buClrTx/>
              <a:defRPr sz="3700">
                <a:solidFill>
                  <a:srgbClr val="53585F"/>
                </a:solidFill>
                <a:uFillTx/>
                <a:latin typeface="Arial Black"/>
                <a:ea typeface="Arial Black"/>
                <a:cs typeface="Arial Black"/>
                <a:sym typeface="Arial Black"/>
              </a:defRPr>
            </a:lvl1pPr>
          </a:lstStyle>
          <a:p>
            <a:pPr/>
            <a:r>
              <a:t>Volunteer Hours Report</a:t>
            </a:r>
          </a:p>
        </p:txBody>
      </p:sp>
      <p:pic>
        <p:nvPicPr>
          <p:cNvPr id="326" name="isolated reporting.png" descr="isolated reporting.png"/>
          <p:cNvPicPr>
            <a:picLocks noChangeAspect="1"/>
          </p:cNvPicPr>
          <p:nvPr/>
        </p:nvPicPr>
        <p:blipFill>
          <a:blip r:embed="rId2">
            <a:extLst/>
          </a:blip>
          <a:stretch>
            <a:fillRect/>
          </a:stretch>
        </p:blipFill>
        <p:spPr>
          <a:xfrm>
            <a:off x="5090397" y="3887408"/>
            <a:ext cx="7906509" cy="5271007"/>
          </a:xfrm>
          <a:prstGeom prst="rect">
            <a:avLst/>
          </a:prstGeom>
          <a:ln w="12700">
            <a:miter lim="400000"/>
          </a:ln>
        </p:spPr>
      </p:pic>
      <p:sp>
        <p:nvSpPr>
          <p:cNvPr id="327" name="YEAR       EXPENSE            TREES…"/>
          <p:cNvSpPr txBox="1"/>
          <p:nvPr/>
        </p:nvSpPr>
        <p:spPr>
          <a:xfrm>
            <a:off x="-3299136" y="5490343"/>
            <a:ext cx="12361003" cy="340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defTabSz="584200">
              <a:buClrTx/>
              <a:defRPr sz="3700">
                <a:solidFill>
                  <a:srgbClr val="53585F"/>
                </a:solidFill>
                <a:uFillTx/>
                <a:latin typeface="Arial Black"/>
                <a:ea typeface="Arial Black"/>
                <a:cs typeface="Arial Black"/>
                <a:sym typeface="Arial Black"/>
              </a:defRPr>
            </a:pPr>
            <a:r>
              <a:t>YEAR       </a:t>
            </a:r>
            <a:r>
              <a:rPr>
                <a:solidFill>
                  <a:srgbClr val="FFFFFF"/>
                </a:solidFill>
              </a:rPr>
              <a:t>EXPENSE</a:t>
            </a:r>
            <a:r>
              <a:rPr>
                <a:solidFill>
                  <a:srgbClr val="DCDEE0"/>
                </a:solidFill>
              </a:rPr>
              <a:t> </a:t>
            </a:r>
            <a:r>
              <a:t>           TREES          </a:t>
            </a:r>
          </a:p>
          <a:p>
            <a:pPr lvl="1" indent="228600" defTabSz="584200">
              <a:buClrTx/>
              <a:defRPr sz="3700">
                <a:solidFill>
                  <a:srgbClr val="53585F"/>
                </a:solidFill>
                <a:uFillTx/>
                <a:latin typeface="Arial Black"/>
                <a:ea typeface="Arial Black"/>
                <a:cs typeface="Arial Black"/>
                <a:sym typeface="Arial Black"/>
              </a:defRPr>
            </a:pPr>
            <a:r>
              <a:t>2022          $10,000       1,000,000                          </a:t>
            </a:r>
          </a:p>
          <a:p>
            <a:pPr defTabSz="584200">
              <a:buClrTx/>
              <a:defRPr sz="3700">
                <a:solidFill>
                  <a:srgbClr val="53585F"/>
                </a:solidFill>
                <a:uFillTx/>
                <a:latin typeface="Arial Black"/>
                <a:ea typeface="Arial Black"/>
                <a:cs typeface="Arial Black"/>
                <a:sym typeface="Arial Black"/>
              </a:defRPr>
            </a:pPr>
            <a:r>
              <a:t>2021            $9,000       1,000,000                     2020            $8,000       1,000,000                        </a:t>
            </a:r>
          </a:p>
          <a:p>
            <a:pPr defTabSz="584200">
              <a:buClrTx/>
              <a:defRPr sz="3700">
                <a:solidFill>
                  <a:srgbClr val="212121"/>
                </a:solidFill>
                <a:uFillTx/>
                <a:latin typeface="Arial Black"/>
                <a:ea typeface="Arial Black"/>
                <a:cs typeface="Arial Black"/>
                <a:sym typeface="Arial Black"/>
              </a:defRPr>
            </a:pPr>
            <a:r>
              <a:rPr>
                <a:solidFill>
                  <a:srgbClr val="53585F"/>
                </a:solidFill>
              </a:rPr>
              <a:t>            </a:t>
            </a:r>
            <a:r>
              <a:t>    </a:t>
            </a:r>
          </a:p>
        </p:txBody>
      </p:sp>
      <p:sp>
        <p:nvSpPr>
          <p:cNvPr id="328" name="Supplier Expense Hours Report"/>
          <p:cNvSpPr txBox="1"/>
          <p:nvPr/>
        </p:nvSpPr>
        <p:spPr>
          <a:xfrm>
            <a:off x="364206" y="4712780"/>
            <a:ext cx="8152619"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buClrTx/>
              <a:defRPr sz="3700">
                <a:solidFill>
                  <a:srgbClr val="53585F"/>
                </a:solidFill>
                <a:uFillTx/>
                <a:latin typeface="Arial Black"/>
                <a:ea typeface="Arial Black"/>
                <a:cs typeface="Arial Black"/>
                <a:sym typeface="Arial Black"/>
              </a:defRPr>
            </a:lvl1pPr>
          </a:lstStyle>
          <a:p>
            <a:pPr/>
            <a:r>
              <a:t>Supplier Expense Hours Report</a:t>
            </a:r>
          </a:p>
        </p:txBody>
      </p:sp>
      <p:sp>
        <p:nvSpPr>
          <p:cNvPr id="329" name="Rectangle"/>
          <p:cNvSpPr/>
          <p:nvPr/>
        </p:nvSpPr>
        <p:spPr>
          <a:xfrm>
            <a:off x="160866" y="4834466"/>
            <a:ext cx="9012189" cy="3420040"/>
          </a:xfrm>
          <a:prstGeom prst="rect">
            <a:avLst/>
          </a:prstGeom>
          <a:blipFill>
            <a:blip r:embed="rId3"/>
          </a:blipFill>
          <a:ln w="12700">
            <a:miter lim="400000"/>
          </a:ln>
        </p:spPr>
        <p:txBody>
          <a:bodyPr lIns="50800" tIns="50800" rIns="50800" bIns="50800" anchor="ctr"/>
          <a:lstStyle/>
          <a:p>
            <a:pPr/>
          </a:p>
        </p:txBody>
      </p:sp>
      <p:sp>
        <p:nvSpPr>
          <p:cNvPr id="330" name="Ts/HOUR               100…"/>
          <p:cNvSpPr txBox="1"/>
          <p:nvPr/>
        </p:nvSpPr>
        <p:spPr>
          <a:xfrm>
            <a:off x="9468598" y="1435435"/>
            <a:ext cx="2825788" cy="340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defTabSz="584200">
              <a:buClrTx/>
              <a:defRPr sz="3700">
                <a:solidFill>
                  <a:srgbClr val="53585F"/>
                </a:solidFill>
                <a:uFillTx/>
                <a:latin typeface="Arial Black"/>
                <a:ea typeface="Arial Black"/>
                <a:cs typeface="Arial Black"/>
                <a:sym typeface="Arial Black"/>
              </a:defRPr>
            </a:pPr>
            <a:r>
              <a:t>Ts/HOUR               100             </a:t>
            </a:r>
          </a:p>
          <a:p>
            <a:pPr defTabSz="584200">
              <a:buClrTx/>
              <a:defRPr sz="3700">
                <a:solidFill>
                  <a:srgbClr val="53585F"/>
                </a:solidFill>
                <a:uFillTx/>
                <a:latin typeface="Arial Black"/>
                <a:ea typeface="Arial Black"/>
                <a:cs typeface="Arial Black"/>
                <a:sym typeface="Arial Black"/>
              </a:defRPr>
            </a:pPr>
            <a:r>
              <a:t>111</a:t>
            </a:r>
          </a:p>
          <a:p>
            <a:pPr defTabSz="584200">
              <a:buClrTx/>
              <a:defRPr sz="3700">
                <a:solidFill>
                  <a:srgbClr val="53585F"/>
                </a:solidFill>
                <a:uFillTx/>
                <a:latin typeface="Arial Black"/>
                <a:ea typeface="Arial Black"/>
                <a:cs typeface="Arial Black"/>
                <a:sym typeface="Arial Black"/>
              </a:defRPr>
            </a:pPr>
            <a:r>
              <a:t>          125            </a:t>
            </a:r>
          </a:p>
          <a:p>
            <a:pPr defTabSz="584200">
              <a:buClrTx/>
              <a:defRPr sz="3700">
                <a:solidFill>
                  <a:srgbClr val="212121"/>
                </a:solidFill>
                <a:uFillTx/>
                <a:latin typeface="Arial Black"/>
                <a:ea typeface="Arial Black"/>
                <a:cs typeface="Arial Black"/>
                <a:sym typeface="Arial Black"/>
              </a:defRPr>
            </a:pPr>
            <a:r>
              <a:rPr>
                <a:solidFill>
                  <a:srgbClr val="53585F"/>
                </a:solidFill>
              </a:rPr>
              <a:t>            </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10" grpId="1" fill="hold">
                                  <p:stCondLst>
                                    <p:cond delay="0"/>
                                  </p:stCondLst>
                                  <p:iterate type="el" backwards="0">
                                    <p:tmAbs val="0"/>
                                  </p:iterate>
                                  <p:childTnLst>
                                    <p:animEffect filter="fade" transition="out">
                                      <p:cBhvr>
                                        <p:cTn id="6" dur="1000" fill="hold"/>
                                        <p:tgtEl>
                                          <p:spTgt spid="329"/>
                                        </p:tgtEl>
                                      </p:cBhvr>
                                    </p:animEffect>
                                    <p:set>
                                      <p:cBhvr>
                                        <p:cTn id="7" fill="hold">
                                          <p:stCondLst>
                                            <p:cond delay="999"/>
                                          </p:stCondLst>
                                        </p:cTn>
                                        <p:tgtEl>
                                          <p:spTgt spid="32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9" grpId="1"/>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4" name="Image"/>
          <p:cNvGrpSpPr/>
          <p:nvPr/>
        </p:nvGrpSpPr>
        <p:grpSpPr>
          <a:xfrm rot="263516">
            <a:off x="5359612" y="2346813"/>
            <a:ext cx="3795294" cy="5059974"/>
            <a:chOff x="0" y="0"/>
            <a:chExt cx="3795293" cy="5059973"/>
          </a:xfrm>
        </p:grpSpPr>
        <p:pic>
          <p:nvPicPr>
            <p:cNvPr id="333" name="Image" descr="Image"/>
            <p:cNvPicPr>
              <a:picLocks noChangeAspect="1"/>
            </p:cNvPicPr>
            <p:nvPr/>
          </p:nvPicPr>
          <p:blipFill>
            <a:blip r:embed="rId2">
              <a:extLst/>
            </a:blip>
            <a:stretch>
              <a:fillRect/>
            </a:stretch>
          </p:blipFill>
          <p:spPr>
            <a:xfrm>
              <a:off x="101600" y="63500"/>
              <a:ext cx="3592094" cy="4805974"/>
            </a:xfrm>
            <a:prstGeom prst="rect">
              <a:avLst/>
            </a:prstGeom>
            <a:ln>
              <a:noFill/>
            </a:ln>
            <a:effectLst/>
          </p:spPr>
        </p:pic>
        <p:pic>
          <p:nvPicPr>
            <p:cNvPr id="332" name="Image" descr="Image"/>
            <p:cNvPicPr>
              <a:picLocks noChangeAspect="0"/>
            </p:cNvPicPr>
            <p:nvPr/>
          </p:nvPicPr>
          <p:blipFill>
            <a:blip r:embed="rId3">
              <a:extLst/>
            </a:blip>
            <a:stretch>
              <a:fillRect/>
            </a:stretch>
          </p:blipFill>
          <p:spPr>
            <a:xfrm>
              <a:off x="-1" y="0"/>
              <a:ext cx="3795295" cy="5059974"/>
            </a:xfrm>
            <a:prstGeom prst="rect">
              <a:avLst/>
            </a:prstGeom>
            <a:effectLst/>
          </p:spPr>
        </p:pic>
      </p:grpSp>
      <p:grpSp>
        <p:nvGrpSpPr>
          <p:cNvPr id="337" name="Image"/>
          <p:cNvGrpSpPr/>
          <p:nvPr/>
        </p:nvGrpSpPr>
        <p:grpSpPr>
          <a:xfrm rot="460668">
            <a:off x="6878876" y="1282096"/>
            <a:ext cx="5589193" cy="3899313"/>
            <a:chOff x="0" y="0"/>
            <a:chExt cx="5589191" cy="3899311"/>
          </a:xfrm>
        </p:grpSpPr>
        <p:pic>
          <p:nvPicPr>
            <p:cNvPr id="336" name="Image" descr="Image"/>
            <p:cNvPicPr>
              <a:picLocks noChangeAspect="1"/>
            </p:cNvPicPr>
            <p:nvPr/>
          </p:nvPicPr>
          <p:blipFill>
            <a:blip r:embed="rId4">
              <a:extLst/>
            </a:blip>
            <a:stretch>
              <a:fillRect/>
            </a:stretch>
          </p:blipFill>
          <p:spPr>
            <a:xfrm>
              <a:off x="139700" y="88899"/>
              <a:ext cx="5309792" cy="3531013"/>
            </a:xfrm>
            <a:prstGeom prst="rect">
              <a:avLst/>
            </a:prstGeom>
            <a:ln>
              <a:noFill/>
            </a:ln>
            <a:effectLst/>
          </p:spPr>
        </p:pic>
        <p:pic>
          <p:nvPicPr>
            <p:cNvPr id="335" name="Image" descr="Image"/>
            <p:cNvPicPr>
              <a:picLocks noChangeAspect="0"/>
            </p:cNvPicPr>
            <p:nvPr/>
          </p:nvPicPr>
          <p:blipFill>
            <a:blip r:embed="rId5">
              <a:extLst/>
            </a:blip>
            <a:stretch>
              <a:fillRect/>
            </a:stretch>
          </p:blipFill>
          <p:spPr>
            <a:xfrm>
              <a:off x="0" y="-1"/>
              <a:ext cx="5589192" cy="3899313"/>
            </a:xfrm>
            <a:prstGeom prst="rect">
              <a:avLst/>
            </a:prstGeom>
            <a:effectLst/>
          </p:spPr>
        </p:pic>
      </p:grpSp>
      <p:grpSp>
        <p:nvGrpSpPr>
          <p:cNvPr id="340" name="Image"/>
          <p:cNvGrpSpPr/>
          <p:nvPr/>
        </p:nvGrpSpPr>
        <p:grpSpPr>
          <a:xfrm rot="21172711">
            <a:off x="525154" y="1470797"/>
            <a:ext cx="5769346" cy="3970206"/>
            <a:chOff x="0" y="0"/>
            <a:chExt cx="5769345" cy="3970205"/>
          </a:xfrm>
        </p:grpSpPr>
        <p:pic>
          <p:nvPicPr>
            <p:cNvPr id="339" name="Image" descr="Image"/>
            <p:cNvPicPr>
              <a:picLocks noChangeAspect="1"/>
            </p:cNvPicPr>
            <p:nvPr/>
          </p:nvPicPr>
          <p:blipFill>
            <a:blip r:embed="rId6">
              <a:extLst/>
            </a:blip>
            <a:stretch>
              <a:fillRect/>
            </a:stretch>
          </p:blipFill>
          <p:spPr>
            <a:xfrm>
              <a:off x="139699" y="88900"/>
              <a:ext cx="5489947" cy="3601906"/>
            </a:xfrm>
            <a:prstGeom prst="rect">
              <a:avLst/>
            </a:prstGeom>
            <a:ln>
              <a:noFill/>
            </a:ln>
            <a:effectLst/>
          </p:spPr>
        </p:pic>
        <p:pic>
          <p:nvPicPr>
            <p:cNvPr id="338" name="Image" descr="Image"/>
            <p:cNvPicPr>
              <a:picLocks noChangeAspect="0"/>
            </p:cNvPicPr>
            <p:nvPr/>
          </p:nvPicPr>
          <p:blipFill>
            <a:blip r:embed="rId7">
              <a:extLst/>
            </a:blip>
            <a:stretch>
              <a:fillRect/>
            </a:stretch>
          </p:blipFill>
          <p:spPr>
            <a:xfrm>
              <a:off x="0" y="0"/>
              <a:ext cx="5769346" cy="3970206"/>
            </a:xfrm>
            <a:prstGeom prst="rect">
              <a:avLst/>
            </a:prstGeom>
            <a:effectLst/>
          </p:spPr>
        </p:pic>
      </p:grpSp>
      <p:grpSp>
        <p:nvGrpSpPr>
          <p:cNvPr id="343" name="Image"/>
          <p:cNvGrpSpPr/>
          <p:nvPr/>
        </p:nvGrpSpPr>
        <p:grpSpPr>
          <a:xfrm rot="21504723">
            <a:off x="4448780" y="4950218"/>
            <a:ext cx="5616959" cy="3795331"/>
            <a:chOff x="0" y="0"/>
            <a:chExt cx="5616957" cy="3795330"/>
          </a:xfrm>
        </p:grpSpPr>
        <p:pic>
          <p:nvPicPr>
            <p:cNvPr id="342" name="Image" descr="Image"/>
            <p:cNvPicPr>
              <a:picLocks noChangeAspect="1"/>
            </p:cNvPicPr>
            <p:nvPr/>
          </p:nvPicPr>
          <p:blipFill>
            <a:blip r:embed="rId8">
              <a:extLst/>
            </a:blip>
            <a:stretch>
              <a:fillRect/>
            </a:stretch>
          </p:blipFill>
          <p:spPr>
            <a:xfrm>
              <a:off x="101600" y="63500"/>
              <a:ext cx="5413758" cy="3541331"/>
            </a:xfrm>
            <a:prstGeom prst="rect">
              <a:avLst/>
            </a:prstGeom>
            <a:ln>
              <a:noFill/>
            </a:ln>
            <a:effectLst/>
          </p:spPr>
        </p:pic>
        <p:pic>
          <p:nvPicPr>
            <p:cNvPr id="341" name="Image" descr="Image"/>
            <p:cNvPicPr>
              <a:picLocks noChangeAspect="0"/>
            </p:cNvPicPr>
            <p:nvPr/>
          </p:nvPicPr>
          <p:blipFill>
            <a:blip r:embed="rId9">
              <a:extLst/>
            </a:blip>
            <a:stretch>
              <a:fillRect/>
            </a:stretch>
          </p:blipFill>
          <p:spPr>
            <a:xfrm>
              <a:off x="0" y="0"/>
              <a:ext cx="5616958" cy="3795331"/>
            </a:xfrm>
            <a:prstGeom prst="rect">
              <a:avLst/>
            </a:prstGeom>
            <a:effectLst/>
          </p:spPr>
        </p:pic>
      </p:grpSp>
      <p:grpSp>
        <p:nvGrpSpPr>
          <p:cNvPr id="346" name="Image"/>
          <p:cNvGrpSpPr/>
          <p:nvPr/>
        </p:nvGrpSpPr>
        <p:grpSpPr>
          <a:xfrm rot="133740">
            <a:off x="3686294" y="2761250"/>
            <a:ext cx="5873764" cy="4067164"/>
            <a:chOff x="0" y="0"/>
            <a:chExt cx="5873762" cy="4067162"/>
          </a:xfrm>
        </p:grpSpPr>
        <p:pic>
          <p:nvPicPr>
            <p:cNvPr id="345" name="Image" descr="Image"/>
            <p:cNvPicPr>
              <a:picLocks noChangeAspect="1"/>
            </p:cNvPicPr>
            <p:nvPr/>
          </p:nvPicPr>
          <p:blipFill>
            <a:blip r:embed="rId10">
              <a:extLst/>
            </a:blip>
            <a:stretch>
              <a:fillRect/>
            </a:stretch>
          </p:blipFill>
          <p:spPr>
            <a:xfrm>
              <a:off x="127000" y="76200"/>
              <a:ext cx="5619763" cy="3736963"/>
            </a:xfrm>
            <a:prstGeom prst="rect">
              <a:avLst/>
            </a:prstGeom>
            <a:ln>
              <a:noFill/>
            </a:ln>
            <a:effectLst/>
          </p:spPr>
        </p:pic>
        <p:pic>
          <p:nvPicPr>
            <p:cNvPr id="344" name="Image" descr="Image"/>
            <p:cNvPicPr>
              <a:picLocks noChangeAspect="0"/>
            </p:cNvPicPr>
            <p:nvPr/>
          </p:nvPicPr>
          <p:blipFill>
            <a:blip r:embed="rId11">
              <a:extLst/>
            </a:blip>
            <a:stretch>
              <a:fillRect/>
            </a:stretch>
          </p:blipFill>
          <p:spPr>
            <a:xfrm>
              <a:off x="0" y="0"/>
              <a:ext cx="5873763" cy="4067163"/>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334"/>
                                        </p:tgtEl>
                                        <p:attrNameLst>
                                          <p:attrName>style.visibility</p:attrName>
                                        </p:attrNameLst>
                                      </p:cBhvr>
                                      <p:to>
                                        <p:strVal val="visible"/>
                                      </p:to>
                                    </p:set>
                                    <p:animEffect filter="fade" transition="in">
                                      <p:cBhvr>
                                        <p:cTn id="7" dur="1000"/>
                                        <p:tgtEl>
                                          <p:spTgt spid="33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340"/>
                                        </p:tgtEl>
                                        <p:attrNameLst>
                                          <p:attrName>style.visibility</p:attrName>
                                        </p:attrNameLst>
                                      </p:cBhvr>
                                      <p:to>
                                        <p:strVal val="visible"/>
                                      </p:to>
                                    </p:set>
                                    <p:animEffect filter="fade" transition="in">
                                      <p:cBhvr>
                                        <p:cTn id="12" dur="500"/>
                                        <p:tgtEl>
                                          <p:spTgt spid="34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337"/>
                                        </p:tgtEl>
                                        <p:attrNameLst>
                                          <p:attrName>style.visibility</p:attrName>
                                        </p:attrNameLst>
                                      </p:cBhvr>
                                      <p:to>
                                        <p:strVal val="visible"/>
                                      </p:to>
                                    </p:set>
                                    <p:animEffect filter="fade" transition="in">
                                      <p:cBhvr>
                                        <p:cTn id="17" dur="500"/>
                                        <p:tgtEl>
                                          <p:spTgt spid="337"/>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343"/>
                                        </p:tgtEl>
                                        <p:attrNameLst>
                                          <p:attrName>style.visibility</p:attrName>
                                        </p:attrNameLst>
                                      </p:cBhvr>
                                      <p:to>
                                        <p:strVal val="visible"/>
                                      </p:to>
                                    </p:set>
                                    <p:animEffect filter="fade" transition="in">
                                      <p:cBhvr>
                                        <p:cTn id="22" dur="500"/>
                                        <p:tgtEl>
                                          <p:spTgt spid="343"/>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16" presetID="23" grpId="5" fill="hold">
                                  <p:stCondLst>
                                    <p:cond delay="0"/>
                                  </p:stCondLst>
                                  <p:iterate type="el" backwards="0">
                                    <p:tmAbs val="0"/>
                                  </p:iterate>
                                  <p:childTnLst>
                                    <p:set>
                                      <p:cBhvr>
                                        <p:cTn id="26" fill="hold"/>
                                        <p:tgtEl>
                                          <p:spTgt spid="346"/>
                                        </p:tgtEl>
                                        <p:attrNameLst>
                                          <p:attrName>style.visibility</p:attrName>
                                        </p:attrNameLst>
                                      </p:cBhvr>
                                      <p:to>
                                        <p:strVal val="visible"/>
                                      </p:to>
                                    </p:set>
                                    <p:anim calcmode="lin" valueType="num">
                                      <p:cBhvr>
                                        <p:cTn id="27" dur="750" fill="hold"/>
                                        <p:tgtEl>
                                          <p:spTgt spid="346"/>
                                        </p:tgtEl>
                                        <p:attrNameLst>
                                          <p:attrName>ppt_w</p:attrName>
                                        </p:attrNameLst>
                                      </p:cBhvr>
                                      <p:tavLst>
                                        <p:tav tm="0">
                                          <p:val>
                                            <p:fltVal val="0"/>
                                          </p:val>
                                        </p:tav>
                                        <p:tav tm="100000">
                                          <p:val>
                                            <p:strVal val="#ppt_w"/>
                                          </p:val>
                                        </p:tav>
                                      </p:tavLst>
                                    </p:anim>
                                    <p:anim calcmode="lin" valueType="num">
                                      <p:cBhvr>
                                        <p:cTn id="28" dur="750" fill="hold"/>
                                        <p:tgtEl>
                                          <p:spTgt spid="3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6" grpId="5"/>
      <p:bldP build="whole" bldLvl="1" animBg="1" rev="0" advAuto="0" spid="340" grpId="2"/>
      <p:bldP build="whole" bldLvl="1" animBg="1" rev="0" advAuto="0" spid="334" grpId="1"/>
      <p:bldP build="whole" bldLvl="1" animBg="1" rev="0" advAuto="0" spid="343" grpId="4"/>
      <p:bldP build="whole" bldLvl="1" animBg="1" rev="0" advAuto="0" spid="337" grpId="3"/>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0" name="Image"/>
          <p:cNvGrpSpPr/>
          <p:nvPr/>
        </p:nvGrpSpPr>
        <p:grpSpPr>
          <a:xfrm rot="82165">
            <a:off x="4170006" y="1678705"/>
            <a:ext cx="4400248" cy="3365964"/>
            <a:chOff x="0" y="0"/>
            <a:chExt cx="4400247" cy="3365963"/>
          </a:xfrm>
        </p:grpSpPr>
        <p:pic>
          <p:nvPicPr>
            <p:cNvPr id="349" name="Image" descr="Image"/>
            <p:cNvPicPr>
              <a:picLocks noChangeAspect="1"/>
            </p:cNvPicPr>
            <p:nvPr/>
          </p:nvPicPr>
          <p:blipFill>
            <a:blip r:embed="rId3">
              <a:extLst/>
            </a:blip>
            <a:stretch>
              <a:fillRect/>
            </a:stretch>
          </p:blipFill>
          <p:spPr>
            <a:xfrm>
              <a:off x="127000" y="76199"/>
              <a:ext cx="4146248" cy="3035765"/>
            </a:xfrm>
            <a:prstGeom prst="rect">
              <a:avLst/>
            </a:prstGeom>
            <a:ln>
              <a:noFill/>
            </a:ln>
            <a:effectLst/>
          </p:spPr>
        </p:pic>
        <p:pic>
          <p:nvPicPr>
            <p:cNvPr id="348" name="Image" descr="Image"/>
            <p:cNvPicPr>
              <a:picLocks noChangeAspect="0"/>
            </p:cNvPicPr>
            <p:nvPr/>
          </p:nvPicPr>
          <p:blipFill>
            <a:blip r:embed="rId4">
              <a:extLst/>
            </a:blip>
            <a:stretch>
              <a:fillRect/>
            </a:stretch>
          </p:blipFill>
          <p:spPr>
            <a:xfrm>
              <a:off x="0" y="0"/>
              <a:ext cx="4400248" cy="3365964"/>
            </a:xfrm>
            <a:prstGeom prst="rect">
              <a:avLst/>
            </a:prstGeom>
            <a:effectLst/>
          </p:spPr>
        </p:pic>
      </p:grpSp>
      <p:grpSp>
        <p:nvGrpSpPr>
          <p:cNvPr id="353" name="Image"/>
          <p:cNvGrpSpPr/>
          <p:nvPr/>
        </p:nvGrpSpPr>
        <p:grpSpPr>
          <a:xfrm rot="540461">
            <a:off x="8437538" y="2135670"/>
            <a:ext cx="3791808" cy="3463688"/>
            <a:chOff x="0" y="0"/>
            <a:chExt cx="3791806" cy="3463686"/>
          </a:xfrm>
        </p:grpSpPr>
        <p:pic>
          <p:nvPicPr>
            <p:cNvPr id="352" name="Image" descr="Image"/>
            <p:cNvPicPr>
              <a:picLocks noChangeAspect="1"/>
            </p:cNvPicPr>
            <p:nvPr/>
          </p:nvPicPr>
          <p:blipFill>
            <a:blip r:embed="rId5">
              <a:extLst/>
            </a:blip>
            <a:stretch>
              <a:fillRect/>
            </a:stretch>
          </p:blipFill>
          <p:spPr>
            <a:xfrm>
              <a:off x="127000" y="76200"/>
              <a:ext cx="3537807" cy="3133487"/>
            </a:xfrm>
            <a:prstGeom prst="rect">
              <a:avLst/>
            </a:prstGeom>
            <a:ln>
              <a:noFill/>
            </a:ln>
            <a:effectLst/>
          </p:spPr>
        </p:pic>
        <p:pic>
          <p:nvPicPr>
            <p:cNvPr id="351" name="Image" descr="Image"/>
            <p:cNvPicPr>
              <a:picLocks noChangeAspect="0"/>
            </p:cNvPicPr>
            <p:nvPr/>
          </p:nvPicPr>
          <p:blipFill>
            <a:blip r:embed="rId6">
              <a:extLst/>
            </a:blip>
            <a:stretch>
              <a:fillRect/>
            </a:stretch>
          </p:blipFill>
          <p:spPr>
            <a:xfrm>
              <a:off x="0" y="0"/>
              <a:ext cx="3791807" cy="3463687"/>
            </a:xfrm>
            <a:prstGeom prst="rect">
              <a:avLst/>
            </a:prstGeom>
            <a:effectLst/>
          </p:spPr>
        </p:pic>
      </p:grpSp>
      <p:grpSp>
        <p:nvGrpSpPr>
          <p:cNvPr id="356" name="Image"/>
          <p:cNvGrpSpPr/>
          <p:nvPr/>
        </p:nvGrpSpPr>
        <p:grpSpPr>
          <a:xfrm rot="82165">
            <a:off x="4162842" y="1673460"/>
            <a:ext cx="4414575" cy="3376454"/>
            <a:chOff x="0" y="0"/>
            <a:chExt cx="4414574" cy="3376452"/>
          </a:xfrm>
        </p:grpSpPr>
        <p:pic>
          <p:nvPicPr>
            <p:cNvPr id="355" name="Image" descr="Image"/>
            <p:cNvPicPr>
              <a:picLocks noChangeAspect="1"/>
            </p:cNvPicPr>
            <p:nvPr/>
          </p:nvPicPr>
          <p:blipFill>
            <a:blip r:embed="rId7">
              <a:extLst/>
            </a:blip>
            <a:stretch>
              <a:fillRect/>
            </a:stretch>
          </p:blipFill>
          <p:spPr>
            <a:xfrm>
              <a:off x="127000" y="76200"/>
              <a:ext cx="4160575" cy="3046254"/>
            </a:xfrm>
            <a:prstGeom prst="rect">
              <a:avLst/>
            </a:prstGeom>
            <a:ln>
              <a:noFill/>
            </a:ln>
            <a:effectLst/>
          </p:spPr>
        </p:pic>
        <p:pic>
          <p:nvPicPr>
            <p:cNvPr id="354" name="Image" descr="Image"/>
            <p:cNvPicPr>
              <a:picLocks noChangeAspect="0"/>
            </p:cNvPicPr>
            <p:nvPr/>
          </p:nvPicPr>
          <p:blipFill>
            <a:blip r:embed="rId8">
              <a:extLst/>
            </a:blip>
            <a:stretch>
              <a:fillRect/>
            </a:stretch>
          </p:blipFill>
          <p:spPr>
            <a:xfrm>
              <a:off x="-1" y="0"/>
              <a:ext cx="4414576" cy="3376453"/>
            </a:xfrm>
            <a:prstGeom prst="rect">
              <a:avLst/>
            </a:prstGeom>
            <a:effectLst/>
          </p:spPr>
        </p:pic>
      </p:grpSp>
      <p:grpSp>
        <p:nvGrpSpPr>
          <p:cNvPr id="359" name="Image"/>
          <p:cNvGrpSpPr/>
          <p:nvPr/>
        </p:nvGrpSpPr>
        <p:grpSpPr>
          <a:xfrm rot="20871876">
            <a:off x="868639" y="2104740"/>
            <a:ext cx="3405518" cy="3605736"/>
            <a:chOff x="0" y="0"/>
            <a:chExt cx="3405516" cy="3605735"/>
          </a:xfrm>
        </p:grpSpPr>
        <p:pic>
          <p:nvPicPr>
            <p:cNvPr id="358" name="Image" descr="Image"/>
            <p:cNvPicPr>
              <a:picLocks noChangeAspect="1"/>
            </p:cNvPicPr>
            <p:nvPr/>
          </p:nvPicPr>
          <p:blipFill>
            <a:blip r:embed="rId9">
              <a:extLst/>
            </a:blip>
            <a:stretch>
              <a:fillRect/>
            </a:stretch>
          </p:blipFill>
          <p:spPr>
            <a:xfrm>
              <a:off x="126999" y="76200"/>
              <a:ext cx="3151518" cy="3275536"/>
            </a:xfrm>
            <a:prstGeom prst="rect">
              <a:avLst/>
            </a:prstGeom>
            <a:ln>
              <a:noFill/>
            </a:ln>
            <a:effectLst/>
          </p:spPr>
        </p:pic>
        <p:pic>
          <p:nvPicPr>
            <p:cNvPr id="357" name="Image" descr="Image"/>
            <p:cNvPicPr>
              <a:picLocks noChangeAspect="0"/>
            </p:cNvPicPr>
            <p:nvPr/>
          </p:nvPicPr>
          <p:blipFill>
            <a:blip r:embed="rId10">
              <a:extLst/>
            </a:blip>
            <a:stretch>
              <a:fillRect/>
            </a:stretch>
          </p:blipFill>
          <p:spPr>
            <a:xfrm>
              <a:off x="0" y="0"/>
              <a:ext cx="3405517" cy="3605736"/>
            </a:xfrm>
            <a:prstGeom prst="rect">
              <a:avLst/>
            </a:prstGeom>
            <a:effectLst/>
          </p:spPr>
        </p:pic>
      </p:grpSp>
      <p:grpSp>
        <p:nvGrpSpPr>
          <p:cNvPr id="362" name="Image"/>
          <p:cNvGrpSpPr/>
          <p:nvPr/>
        </p:nvGrpSpPr>
        <p:grpSpPr>
          <a:xfrm rot="540461">
            <a:off x="8439597" y="2134194"/>
            <a:ext cx="3764539" cy="3439535"/>
            <a:chOff x="0" y="0"/>
            <a:chExt cx="3764537" cy="3439533"/>
          </a:xfrm>
        </p:grpSpPr>
        <p:pic>
          <p:nvPicPr>
            <p:cNvPr id="361" name="Image" descr="Image"/>
            <p:cNvPicPr>
              <a:picLocks noChangeAspect="1"/>
            </p:cNvPicPr>
            <p:nvPr/>
          </p:nvPicPr>
          <p:blipFill>
            <a:blip r:embed="rId11">
              <a:extLst/>
            </a:blip>
            <a:stretch>
              <a:fillRect/>
            </a:stretch>
          </p:blipFill>
          <p:spPr>
            <a:xfrm>
              <a:off x="126999" y="76200"/>
              <a:ext cx="3510539" cy="3109334"/>
            </a:xfrm>
            <a:prstGeom prst="rect">
              <a:avLst/>
            </a:prstGeom>
            <a:ln>
              <a:noFill/>
            </a:ln>
            <a:effectLst/>
          </p:spPr>
        </p:pic>
        <p:pic>
          <p:nvPicPr>
            <p:cNvPr id="360" name="Image" descr="Image"/>
            <p:cNvPicPr>
              <a:picLocks noChangeAspect="0"/>
            </p:cNvPicPr>
            <p:nvPr/>
          </p:nvPicPr>
          <p:blipFill>
            <a:blip r:embed="rId12">
              <a:extLst/>
            </a:blip>
            <a:stretch>
              <a:fillRect/>
            </a:stretch>
          </p:blipFill>
          <p:spPr>
            <a:xfrm>
              <a:off x="0" y="0"/>
              <a:ext cx="3764538" cy="3439534"/>
            </a:xfrm>
            <a:prstGeom prst="rect">
              <a:avLst/>
            </a:prstGeom>
            <a:effectLst/>
          </p:spPr>
        </p:pic>
      </p:grpSp>
      <p:pic>
        <p:nvPicPr>
          <p:cNvPr id="363" name="Image" descr="Image"/>
          <p:cNvPicPr>
            <a:picLocks noChangeAspect="1"/>
          </p:cNvPicPr>
          <p:nvPr/>
        </p:nvPicPr>
        <p:blipFill>
          <a:blip r:embed="rId13">
            <a:extLst/>
          </a:blip>
          <a:stretch>
            <a:fillRect/>
          </a:stretch>
        </p:blipFill>
        <p:spPr>
          <a:xfrm rot="546209">
            <a:off x="7029875" y="6267782"/>
            <a:ext cx="4094082" cy="1828801"/>
          </a:xfrm>
          <a:prstGeom prst="rect">
            <a:avLst/>
          </a:prstGeom>
          <a:ln w="12700">
            <a:miter lim="400000"/>
          </a:ln>
          <a:effectLst>
            <a:outerShdw sx="100000" sy="100000" kx="0" ky="0" algn="b" rotWithShape="0" blurRad="63500" dist="25400" dir="5400000">
              <a:srgbClr val="000000">
                <a:alpha val="50000"/>
              </a:srgbClr>
            </a:outerShdw>
          </a:effectLst>
        </p:spPr>
      </p:pic>
      <p:pic>
        <p:nvPicPr>
          <p:cNvPr id="364" name="Image" descr="Image"/>
          <p:cNvPicPr>
            <a:picLocks noChangeAspect="1"/>
          </p:cNvPicPr>
          <p:nvPr/>
        </p:nvPicPr>
        <p:blipFill>
          <a:blip r:embed="rId14">
            <a:extLst/>
          </a:blip>
          <a:srcRect l="0" t="0" r="0" b="0"/>
          <a:stretch>
            <a:fillRect/>
          </a:stretch>
        </p:blipFill>
        <p:spPr>
          <a:xfrm rot="21068421">
            <a:off x="-5259367" y="6264200"/>
            <a:ext cx="4338383" cy="1835891"/>
          </a:xfrm>
          <a:prstGeom prst="rect">
            <a:avLst/>
          </a:prstGeom>
          <a:ln w="12700">
            <a:miter lim="400000"/>
          </a:ln>
          <a:effectLst>
            <a:outerShdw sx="100000" sy="100000" kx="0" ky="0" algn="b" rotWithShape="0" blurRad="0" dist="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359"/>
                                        </p:tgtEl>
                                        <p:attrNameLst>
                                          <p:attrName>style.visibility</p:attrName>
                                        </p:attrNameLst>
                                      </p:cBhvr>
                                      <p:to>
                                        <p:strVal val="visible"/>
                                      </p:to>
                                    </p:set>
                                    <p:animEffect filter="fade" transition="in">
                                      <p:cBhvr>
                                        <p:cTn id="7" dur="500"/>
                                        <p:tgtEl>
                                          <p:spTgt spid="359"/>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356"/>
                                        </p:tgtEl>
                                        <p:attrNameLst>
                                          <p:attrName>style.visibility</p:attrName>
                                        </p:attrNameLst>
                                      </p:cBhvr>
                                      <p:to>
                                        <p:strVal val="visible"/>
                                      </p:to>
                                    </p:set>
                                    <p:animEffect filter="fade" transition="in">
                                      <p:cBhvr>
                                        <p:cTn id="11" dur="1250"/>
                                        <p:tgtEl>
                                          <p:spTgt spid="356"/>
                                        </p:tgtEl>
                                      </p:cBhvr>
                                    </p:animEffect>
                                  </p:childTnLst>
                                </p:cTn>
                              </p:par>
                            </p:childTnLst>
                          </p:cTn>
                        </p:par>
                        <p:par>
                          <p:cTn id="12" fill="hold">
                            <p:stCondLst>
                              <p:cond delay="1750"/>
                            </p:stCondLst>
                            <p:childTnLst>
                              <p:par>
                                <p:cTn id="13" presetClass="entr" nodeType="afterEffect" presetID="10" grpId="3" fill="hold">
                                  <p:stCondLst>
                                    <p:cond delay="0"/>
                                  </p:stCondLst>
                                  <p:iterate type="el" backwards="0">
                                    <p:tmAbs val="0"/>
                                  </p:iterate>
                                  <p:childTnLst>
                                    <p:set>
                                      <p:cBhvr>
                                        <p:cTn id="14" fill="hold"/>
                                        <p:tgtEl>
                                          <p:spTgt spid="362"/>
                                        </p:tgtEl>
                                        <p:attrNameLst>
                                          <p:attrName>style.visibility</p:attrName>
                                        </p:attrNameLst>
                                      </p:cBhvr>
                                      <p:to>
                                        <p:strVal val="visible"/>
                                      </p:to>
                                    </p:set>
                                    <p:animEffect filter="fade" transition="in">
                                      <p:cBhvr>
                                        <p:cTn id="15" dur="2000"/>
                                        <p:tgtEl>
                                          <p:spTgt spid="362"/>
                                        </p:tgtEl>
                                      </p:cBhvr>
                                    </p:animEffect>
                                  </p:childTnLst>
                                </p:cTn>
                              </p:par>
                            </p:childTnLst>
                          </p:cTn>
                        </p:par>
                      </p:childTnLst>
                    </p:cTn>
                  </p:par>
                  <p:par>
                    <p:cTn id="16" fill="hold">
                      <p:stCondLst>
                        <p:cond delay="indefinite"/>
                      </p:stCondLst>
                      <p:childTnLst>
                        <p:par>
                          <p:cTn id="17" fill="hold">
                            <p:stCondLst>
                              <p:cond delay="0"/>
                            </p:stCondLst>
                            <p:childTnLst>
                              <p:par>
                                <p:cTn id="18" presetClass="path" nodeType="clickEffect" presetSubtype="0" presetID="-1" grpId="4" accel="50000" decel="50000" fill="hold">
                                  <p:stCondLst>
                                    <p:cond delay="0"/>
                                  </p:stCondLst>
                                  <p:childTnLst>
                                    <p:animMotion path="M 0.000000 0.000000 L -0.482397 -0.296875" origin="layout" pathEditMode="relative">
                                      <p:cBhvr>
                                        <p:cTn id="19" dur="1000" fill="hold"/>
                                        <p:tgtEl>
                                          <p:spTgt spid="363"/>
                                        </p:tgtEl>
                                        <p:attrNameLst>
                                          <p:attrName>ppt_x</p:attrName>
                                          <p:attrName>ppt_y</p:attrName>
                                        </p:attrNameLst>
                                      </p:cBhvr>
                                    </p:animMotion>
                                  </p:childTnLst>
                                </p:cTn>
                              </p:par>
                            </p:childTnLst>
                          </p:cTn>
                        </p:par>
                        <p:par>
                          <p:cTn id="20" fill="hold">
                            <p:stCondLst>
                              <p:cond delay="0"/>
                            </p:stCondLst>
                            <p:childTnLst>
                              <p:par>
                                <p:cTn id="21" presetClass="emph" nodeType="withEffect" presetSubtype="0" presetID="6" grpId="5" accel="50000" decel="50000" fill="hold">
                                  <p:stCondLst>
                                    <p:cond delay="0"/>
                                  </p:stCondLst>
                                  <p:childTnLst>
                                    <p:animScale>
                                      <p:cBhvr>
                                        <p:cTn id="22" dur="1000" fill="hold"/>
                                        <p:tgtEl>
                                          <p:spTgt spid="363"/>
                                        </p:tgtEl>
                                      </p:cBhvr>
                                      <p:by x="49752" y="49752"/>
                                    </p:animScale>
                                  </p:childTnLst>
                                </p:cTn>
                              </p:par>
                            </p:childTnLst>
                          </p:cTn>
                        </p:par>
                        <p:par>
                          <p:cTn id="23" fill="hold">
                            <p:stCondLst>
                              <p:cond delay="0"/>
                            </p:stCondLst>
                            <p:childTnLst>
                              <p:par>
                                <p:cTn id="24" presetClass="path" nodeType="withEffect" presetSubtype="0" presetID="-1" grpId="6" accel="50000" decel="50000" fill="hold">
                                  <p:stCondLst>
                                    <p:cond delay="0"/>
                                  </p:stCondLst>
                                  <p:childTnLst>
                                    <p:animMotion path="M 0.000000 0.000000 L -0.451832 -0.213941" origin="layout" pathEditMode="relative">
                                      <p:cBhvr>
                                        <p:cTn id="25" dur="1000" fill="hold"/>
                                        <p:tgtEl>
                                          <p:spTgt spid="364"/>
                                        </p:tgtEl>
                                        <p:attrNameLst>
                                          <p:attrName>ppt_x</p:attrName>
                                          <p:attrName>ppt_y</p:attrName>
                                        </p:attrNameLst>
                                      </p:cBhvr>
                                    </p:animMotion>
                                  </p:childTnLst>
                                </p:cTn>
                              </p:par>
                            </p:childTnLst>
                          </p:cTn>
                        </p:par>
                        <p:par>
                          <p:cTn id="26" fill="hold">
                            <p:stCondLst>
                              <p:cond delay="0"/>
                            </p:stCondLst>
                            <p:childTnLst>
                              <p:par>
                                <p:cTn id="27" presetClass="emph" nodeType="withEffect" presetSubtype="0" presetID="6" grpId="7" accel="50000" decel="50000" fill="hold">
                                  <p:stCondLst>
                                    <p:cond delay="0"/>
                                  </p:stCondLst>
                                  <p:childTnLst>
                                    <p:animScale>
                                      <p:cBhvr>
                                        <p:cTn id="28" dur="1000" fill="hold"/>
                                        <p:tgtEl>
                                          <p:spTgt spid="364"/>
                                        </p:tgtEl>
                                      </p:cBhvr>
                                      <p:by x="48204" y="48204"/>
                                    </p:animScale>
                                  </p:childTnLst>
                                </p:cTn>
                              </p:par>
                            </p:childTnLst>
                          </p:cTn>
                        </p:par>
                        <p:par>
                          <p:cTn id="29" fill="hold">
                            <p:stCondLst>
                              <p:cond delay="0"/>
                            </p:stCondLst>
                            <p:childTnLst>
                              <p:par>
                                <p:cTn id="30" presetClass="emph" nodeType="withEffect" presetID="9" grpId="8" fill="hold">
                                  <p:stCondLst>
                                    <p:cond delay="0"/>
                                  </p:stCondLst>
                                  <p:childTnLst>
                                    <p:set>
                                      <p:cBhvr>
                                        <p:cTn id="31" dur="indefinite" fill="hold"/>
                                        <p:tgtEl>
                                          <p:spTgt spid="356"/>
                                        </p:tgtEl>
                                        <p:attrNameLst>
                                          <p:attrName>style.opacity</p:attrName>
                                        </p:attrNameLst>
                                      </p:cBhvr>
                                      <p:to>
                                        <p:strVal val="0.10"/>
                                      </p:to>
                                    </p:set>
                                    <p:animEffect filter="image" prLst="opacity: 0.10; ">
                                      <p:cBhvr>
                                        <p:cTn id="32" dur="indefinite" fill="hold"/>
                                        <p:tgtEl>
                                          <p:spTgt spid="356"/>
                                        </p:tgtEl>
                                      </p:cBhvr>
                                    </p:animEffect>
                                  </p:childTnLst>
                                </p:cTn>
                              </p:par>
                            </p:childTnLst>
                          </p:cTn>
                        </p:par>
                        <p:par>
                          <p:cTn id="33" fill="hold">
                            <p:stCondLst>
                              <p:cond delay="0"/>
                            </p:stCondLst>
                            <p:childTnLst>
                              <p:par>
                                <p:cTn id="34" presetClass="emph" nodeType="withEffect" presetID="9" grpId="9" fill="hold">
                                  <p:stCondLst>
                                    <p:cond delay="0"/>
                                  </p:stCondLst>
                                  <p:childTnLst>
                                    <p:set>
                                      <p:cBhvr>
                                        <p:cTn id="35" dur="indefinite" fill="hold"/>
                                        <p:tgtEl>
                                          <p:spTgt spid="362"/>
                                        </p:tgtEl>
                                        <p:attrNameLst>
                                          <p:attrName>style.opacity</p:attrName>
                                        </p:attrNameLst>
                                      </p:cBhvr>
                                      <p:to>
                                        <p:strVal val="0.10"/>
                                      </p:to>
                                    </p:set>
                                    <p:animEffect filter="image" prLst="opacity: 0.10; ">
                                      <p:cBhvr>
                                        <p:cTn id="36" dur="indefinite" fill="hold"/>
                                        <p:tgtEl>
                                          <p:spTgt spid="362"/>
                                        </p:tgtEl>
                                      </p:cBhvr>
                                    </p:animEffect>
                                  </p:childTnLst>
                                </p:cTn>
                              </p:par>
                            </p:childTnLst>
                          </p:cTn>
                        </p:par>
                        <p:par>
                          <p:cTn id="37" fill="hold">
                            <p:stCondLst>
                              <p:cond delay="3500"/>
                            </p:stCondLst>
                            <p:childTnLst>
                              <p:par>
                                <p:cTn id="38" presetClass="entr" nodeType="afterEffect" presetID="10" grpId="10" fill="hold">
                                  <p:stCondLst>
                                    <p:cond delay="0"/>
                                  </p:stCondLst>
                                  <p:iterate type="el" backwards="0">
                                    <p:tmAbs val="0"/>
                                  </p:iterate>
                                  <p:childTnLst>
                                    <p:set>
                                      <p:cBhvr>
                                        <p:cTn id="39" fill="hold"/>
                                        <p:tgtEl>
                                          <p:spTgt spid="350"/>
                                        </p:tgtEl>
                                        <p:attrNameLst>
                                          <p:attrName>style.visibility</p:attrName>
                                        </p:attrNameLst>
                                      </p:cBhvr>
                                      <p:to>
                                        <p:strVal val="visible"/>
                                      </p:to>
                                    </p:set>
                                    <p:animEffect filter="fade" transition="in">
                                      <p:cBhvr>
                                        <p:cTn id="40" dur="499"/>
                                        <p:tgtEl>
                                          <p:spTgt spid="350"/>
                                        </p:tgtEl>
                                      </p:cBhvr>
                                    </p:animEffect>
                                  </p:childTnLst>
                                </p:cTn>
                              </p:par>
                            </p:childTnLst>
                          </p:cTn>
                        </p:par>
                        <p:par>
                          <p:cTn id="41" fill="hold">
                            <p:stCondLst>
                              <p:cond delay="3999"/>
                            </p:stCondLst>
                            <p:childTnLst>
                              <p:par>
                                <p:cTn id="42" presetClass="entr" nodeType="afterEffect" presetID="10" grpId="11" fill="hold">
                                  <p:stCondLst>
                                    <p:cond delay="0"/>
                                  </p:stCondLst>
                                  <p:iterate type="el" backwards="0">
                                    <p:tmAbs val="0"/>
                                  </p:iterate>
                                  <p:childTnLst>
                                    <p:set>
                                      <p:cBhvr>
                                        <p:cTn id="43" fill="hold"/>
                                        <p:tgtEl>
                                          <p:spTgt spid="353"/>
                                        </p:tgtEl>
                                        <p:attrNameLst>
                                          <p:attrName>style.visibility</p:attrName>
                                        </p:attrNameLst>
                                      </p:cBhvr>
                                      <p:to>
                                        <p:strVal val="visible"/>
                                      </p:to>
                                    </p:set>
                                    <p:animEffect filter="fade" transition="in">
                                      <p:cBhvr>
                                        <p:cTn id="44" dur="1750"/>
                                        <p:tgtEl>
                                          <p:spTgt spid="3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2" grpId="9"/>
      <p:bldP build="whole" bldLvl="1" animBg="1" rev="0" advAuto="0" spid="364" grpId="7"/>
      <p:bldP build="whole" bldLvl="1" animBg="1" rev="0" advAuto="0" spid="353" grpId="11"/>
      <p:bldP build="whole" bldLvl="1" animBg="1" rev="0" advAuto="0" spid="356" grpId="2"/>
      <p:bldP build="whole" bldLvl="1" animBg="1" rev="0" advAuto="0" spid="363" grpId="5"/>
      <p:bldP build="whole" bldLvl="1" animBg="1" rev="0" advAuto="0" spid="359" grpId="1"/>
      <p:bldP build="whole" bldLvl="1" animBg="1" rev="0" advAuto="0" spid="350" grpId="10"/>
      <p:bldP build="whole" bldLvl="1" animBg="1" rev="0" advAuto="0" spid="362" grpId="3"/>
      <p:bldP build="whole" bldLvl="1" animBg="1" rev="0" advAuto="0" spid="356" grpId="8"/>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0" name="droppedImage.png"/>
          <p:cNvGrpSpPr/>
          <p:nvPr/>
        </p:nvGrpSpPr>
        <p:grpSpPr>
          <a:xfrm rot="803833">
            <a:off x="8368335" y="2611529"/>
            <a:ext cx="4311377" cy="2988552"/>
            <a:chOff x="0" y="0"/>
            <a:chExt cx="4311375" cy="2988550"/>
          </a:xfrm>
        </p:grpSpPr>
        <p:pic>
          <p:nvPicPr>
            <p:cNvPr id="369" name="droppedImage.png" descr="droppedImage.png"/>
            <p:cNvPicPr>
              <a:picLocks noChangeAspect="1"/>
            </p:cNvPicPr>
            <p:nvPr/>
          </p:nvPicPr>
          <p:blipFill>
            <a:blip r:embed="rId2">
              <a:extLst/>
            </a:blip>
            <a:stretch>
              <a:fillRect/>
            </a:stretch>
          </p:blipFill>
          <p:spPr>
            <a:xfrm>
              <a:off x="76199" y="50799"/>
              <a:ext cx="4158977" cy="2772652"/>
            </a:xfrm>
            <a:prstGeom prst="rect">
              <a:avLst/>
            </a:prstGeom>
            <a:ln>
              <a:noFill/>
            </a:ln>
            <a:effectLst/>
          </p:spPr>
        </p:pic>
        <p:pic>
          <p:nvPicPr>
            <p:cNvPr id="368" name="droppedImage.png" descr="droppedImage.png"/>
            <p:cNvPicPr>
              <a:picLocks noChangeAspect="0"/>
            </p:cNvPicPr>
            <p:nvPr/>
          </p:nvPicPr>
          <p:blipFill>
            <a:blip r:embed="rId3">
              <a:extLst/>
            </a:blip>
            <a:stretch>
              <a:fillRect/>
            </a:stretch>
          </p:blipFill>
          <p:spPr>
            <a:xfrm>
              <a:off x="-1" y="0"/>
              <a:ext cx="4311377" cy="2988551"/>
            </a:xfrm>
            <a:prstGeom prst="rect">
              <a:avLst/>
            </a:prstGeom>
            <a:effectLst/>
          </p:spPr>
        </p:pic>
      </p:grpSp>
      <p:grpSp>
        <p:nvGrpSpPr>
          <p:cNvPr id="373" name="image27.jpg"/>
          <p:cNvGrpSpPr/>
          <p:nvPr/>
        </p:nvGrpSpPr>
        <p:grpSpPr>
          <a:xfrm rot="163416">
            <a:off x="4371963" y="1701666"/>
            <a:ext cx="4626594" cy="3392296"/>
            <a:chOff x="0" y="0"/>
            <a:chExt cx="4626593" cy="3392294"/>
          </a:xfrm>
        </p:grpSpPr>
        <p:pic>
          <p:nvPicPr>
            <p:cNvPr id="372" name="image27.jpg" descr="image27.jpg"/>
            <p:cNvPicPr>
              <a:picLocks noChangeAspect="0"/>
            </p:cNvPicPr>
            <p:nvPr/>
          </p:nvPicPr>
          <p:blipFill>
            <a:blip r:embed="rId4">
              <a:extLst/>
            </a:blip>
            <a:srcRect l="0" t="118" r="13518" b="0"/>
            <a:stretch>
              <a:fillRect/>
            </a:stretch>
          </p:blipFill>
          <p:spPr>
            <a:xfrm>
              <a:off x="76781" y="50800"/>
              <a:ext cx="4473613" cy="3172634"/>
            </a:xfrm>
            <a:prstGeom prst="rect">
              <a:avLst/>
            </a:prstGeom>
            <a:ln>
              <a:noFill/>
            </a:ln>
            <a:effectLst/>
          </p:spPr>
        </p:pic>
        <p:pic>
          <p:nvPicPr>
            <p:cNvPr id="371" name="image27.jpg" descr="image27.jpg"/>
            <p:cNvPicPr>
              <a:picLocks noChangeAspect="0"/>
            </p:cNvPicPr>
            <p:nvPr/>
          </p:nvPicPr>
          <p:blipFill>
            <a:blip r:embed="rId5">
              <a:extLst/>
            </a:blip>
            <a:stretch>
              <a:fillRect/>
            </a:stretch>
          </p:blipFill>
          <p:spPr>
            <a:xfrm>
              <a:off x="-1" y="-1"/>
              <a:ext cx="4626595" cy="3392296"/>
            </a:xfrm>
            <a:prstGeom prst="rect">
              <a:avLst/>
            </a:prstGeom>
            <a:effectLst/>
          </p:spPr>
        </p:pic>
      </p:grpSp>
      <p:grpSp>
        <p:nvGrpSpPr>
          <p:cNvPr id="376" name="droppedImage.png"/>
          <p:cNvGrpSpPr/>
          <p:nvPr/>
        </p:nvGrpSpPr>
        <p:grpSpPr>
          <a:xfrm rot="803833">
            <a:off x="8368335" y="2611529"/>
            <a:ext cx="4311377" cy="2988552"/>
            <a:chOff x="0" y="0"/>
            <a:chExt cx="4311375" cy="2988550"/>
          </a:xfrm>
        </p:grpSpPr>
        <p:pic>
          <p:nvPicPr>
            <p:cNvPr id="375" name="droppedImage.png" descr="droppedImage.png"/>
            <p:cNvPicPr>
              <a:picLocks noChangeAspect="1"/>
            </p:cNvPicPr>
            <p:nvPr/>
          </p:nvPicPr>
          <p:blipFill>
            <a:blip r:embed="rId6">
              <a:extLst/>
            </a:blip>
            <a:stretch>
              <a:fillRect/>
            </a:stretch>
          </p:blipFill>
          <p:spPr>
            <a:xfrm>
              <a:off x="76200" y="50799"/>
              <a:ext cx="4158976" cy="2772652"/>
            </a:xfrm>
            <a:prstGeom prst="rect">
              <a:avLst/>
            </a:prstGeom>
            <a:ln>
              <a:noFill/>
            </a:ln>
            <a:effectLst/>
          </p:spPr>
        </p:pic>
        <p:pic>
          <p:nvPicPr>
            <p:cNvPr id="374" name="droppedImage.png" descr="droppedImage.png"/>
            <p:cNvPicPr>
              <a:picLocks noChangeAspect="0"/>
            </p:cNvPicPr>
            <p:nvPr/>
          </p:nvPicPr>
          <p:blipFill>
            <a:blip r:embed="rId3">
              <a:extLst/>
            </a:blip>
            <a:stretch>
              <a:fillRect/>
            </a:stretch>
          </p:blipFill>
          <p:spPr>
            <a:xfrm>
              <a:off x="-1" y="0"/>
              <a:ext cx="4311377" cy="2988551"/>
            </a:xfrm>
            <a:prstGeom prst="rect">
              <a:avLst/>
            </a:prstGeom>
            <a:effectLst/>
          </p:spPr>
        </p:pic>
      </p:grpSp>
      <p:grpSp>
        <p:nvGrpSpPr>
          <p:cNvPr id="379" name="image27.jpg"/>
          <p:cNvGrpSpPr/>
          <p:nvPr/>
        </p:nvGrpSpPr>
        <p:grpSpPr>
          <a:xfrm rot="163416">
            <a:off x="4371963" y="1701666"/>
            <a:ext cx="4626594" cy="3392296"/>
            <a:chOff x="0" y="0"/>
            <a:chExt cx="4626593" cy="3392294"/>
          </a:xfrm>
        </p:grpSpPr>
        <p:pic>
          <p:nvPicPr>
            <p:cNvPr id="378" name="image27.jpg" descr="image27.jpg"/>
            <p:cNvPicPr>
              <a:picLocks noChangeAspect="0"/>
            </p:cNvPicPr>
            <p:nvPr/>
          </p:nvPicPr>
          <p:blipFill>
            <a:blip r:embed="rId7">
              <a:extLst/>
            </a:blip>
            <a:srcRect l="0" t="118" r="13518" b="0"/>
            <a:stretch>
              <a:fillRect/>
            </a:stretch>
          </p:blipFill>
          <p:spPr>
            <a:xfrm>
              <a:off x="76781" y="50800"/>
              <a:ext cx="4473613" cy="3172634"/>
            </a:xfrm>
            <a:prstGeom prst="rect">
              <a:avLst/>
            </a:prstGeom>
            <a:ln>
              <a:noFill/>
            </a:ln>
            <a:effectLst/>
          </p:spPr>
        </p:pic>
        <p:pic>
          <p:nvPicPr>
            <p:cNvPr id="377" name="image27.jpg" descr="image27.jpg"/>
            <p:cNvPicPr>
              <a:picLocks noChangeAspect="0"/>
            </p:cNvPicPr>
            <p:nvPr/>
          </p:nvPicPr>
          <p:blipFill>
            <a:blip r:embed="rId5">
              <a:extLst/>
            </a:blip>
            <a:stretch>
              <a:fillRect/>
            </a:stretch>
          </p:blipFill>
          <p:spPr>
            <a:xfrm>
              <a:off x="-1" y="-1"/>
              <a:ext cx="4626595" cy="3392296"/>
            </a:xfrm>
            <a:prstGeom prst="rect">
              <a:avLst/>
            </a:prstGeom>
            <a:effectLst/>
          </p:spPr>
        </p:pic>
      </p:grpSp>
      <p:grpSp>
        <p:nvGrpSpPr>
          <p:cNvPr id="382" name="Image"/>
          <p:cNvGrpSpPr/>
          <p:nvPr/>
        </p:nvGrpSpPr>
        <p:grpSpPr>
          <a:xfrm rot="20950426">
            <a:off x="290833" y="2166084"/>
            <a:ext cx="4538879" cy="3127280"/>
            <a:chOff x="0" y="0"/>
            <a:chExt cx="4538877" cy="3127279"/>
          </a:xfrm>
        </p:grpSpPr>
        <p:pic>
          <p:nvPicPr>
            <p:cNvPr id="381" name="Image" descr="Image"/>
            <p:cNvPicPr>
              <a:picLocks noChangeAspect="1"/>
            </p:cNvPicPr>
            <p:nvPr/>
          </p:nvPicPr>
          <p:blipFill>
            <a:blip r:embed="rId8">
              <a:extLst/>
            </a:blip>
            <a:stretch>
              <a:fillRect/>
            </a:stretch>
          </p:blipFill>
          <p:spPr>
            <a:xfrm>
              <a:off x="76200" y="50800"/>
              <a:ext cx="4386479" cy="2911380"/>
            </a:xfrm>
            <a:prstGeom prst="rect">
              <a:avLst/>
            </a:prstGeom>
            <a:ln>
              <a:noFill/>
            </a:ln>
            <a:effectLst/>
          </p:spPr>
        </p:pic>
        <p:pic>
          <p:nvPicPr>
            <p:cNvPr id="380" name="Image" descr="Image"/>
            <p:cNvPicPr>
              <a:picLocks noChangeAspect="0"/>
            </p:cNvPicPr>
            <p:nvPr/>
          </p:nvPicPr>
          <p:blipFill>
            <a:blip r:embed="rId9">
              <a:extLst/>
            </a:blip>
            <a:stretch>
              <a:fillRect/>
            </a:stretch>
          </p:blipFill>
          <p:spPr>
            <a:xfrm>
              <a:off x="0" y="0"/>
              <a:ext cx="4538878" cy="3127280"/>
            </a:xfrm>
            <a:prstGeom prst="rect">
              <a:avLst/>
            </a:prstGeom>
            <a:effectLst/>
          </p:spPr>
        </p:pic>
      </p:grpSp>
      <p:pic>
        <p:nvPicPr>
          <p:cNvPr id="383" name="Image" descr="Image"/>
          <p:cNvPicPr>
            <a:picLocks noChangeAspect="1"/>
          </p:cNvPicPr>
          <p:nvPr/>
        </p:nvPicPr>
        <p:blipFill>
          <a:blip r:embed="rId10">
            <a:extLst/>
          </a:blip>
          <a:srcRect l="180" t="156" r="300" b="172"/>
          <a:stretch>
            <a:fillRect/>
          </a:stretch>
        </p:blipFill>
        <p:spPr>
          <a:xfrm>
            <a:off x="5772248" y="5976293"/>
            <a:ext cx="1826023" cy="1828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32" y="0"/>
                </a:moveTo>
                <a:cubicBezTo>
                  <a:pt x="10077" y="13"/>
                  <a:pt x="9487" y="30"/>
                  <a:pt x="9474" y="52"/>
                </a:cubicBezTo>
                <a:cubicBezTo>
                  <a:pt x="9445" y="98"/>
                  <a:pt x="9332" y="131"/>
                  <a:pt x="9220" y="131"/>
                </a:cubicBezTo>
                <a:cubicBezTo>
                  <a:pt x="8967" y="131"/>
                  <a:pt x="8413" y="262"/>
                  <a:pt x="7544" y="525"/>
                </a:cubicBezTo>
                <a:cubicBezTo>
                  <a:pt x="5517" y="1139"/>
                  <a:pt x="3335" y="2691"/>
                  <a:pt x="2108" y="4392"/>
                </a:cubicBezTo>
                <a:cubicBezTo>
                  <a:pt x="1088" y="5806"/>
                  <a:pt x="360" y="7611"/>
                  <a:pt x="169" y="9188"/>
                </a:cubicBezTo>
                <a:cubicBezTo>
                  <a:pt x="143" y="9405"/>
                  <a:pt x="81" y="9606"/>
                  <a:pt x="38" y="9633"/>
                </a:cubicBezTo>
                <a:cubicBezTo>
                  <a:pt x="21" y="9643"/>
                  <a:pt x="12" y="10256"/>
                  <a:pt x="0" y="10772"/>
                </a:cubicBezTo>
                <a:cubicBezTo>
                  <a:pt x="13" y="11308"/>
                  <a:pt x="27" y="11881"/>
                  <a:pt x="47" y="11902"/>
                </a:cubicBezTo>
                <a:cubicBezTo>
                  <a:pt x="94" y="11948"/>
                  <a:pt x="165" y="12224"/>
                  <a:pt x="207" y="12520"/>
                </a:cubicBezTo>
                <a:cubicBezTo>
                  <a:pt x="384" y="13787"/>
                  <a:pt x="830" y="15011"/>
                  <a:pt x="1624" y="16397"/>
                </a:cubicBezTo>
                <a:cubicBezTo>
                  <a:pt x="2324" y="17617"/>
                  <a:pt x="3989" y="19275"/>
                  <a:pt x="5211" y="19973"/>
                </a:cubicBezTo>
                <a:cubicBezTo>
                  <a:pt x="6651" y="20796"/>
                  <a:pt x="8034" y="21279"/>
                  <a:pt x="9366" y="21427"/>
                </a:cubicBezTo>
                <a:cubicBezTo>
                  <a:pt x="9630" y="21456"/>
                  <a:pt x="9865" y="21515"/>
                  <a:pt x="9892" y="21558"/>
                </a:cubicBezTo>
                <a:cubicBezTo>
                  <a:pt x="9902" y="21574"/>
                  <a:pt x="10512" y="21588"/>
                  <a:pt x="11037" y="21600"/>
                </a:cubicBezTo>
                <a:cubicBezTo>
                  <a:pt x="11498" y="21586"/>
                  <a:pt x="11812" y="21566"/>
                  <a:pt x="11835" y="21544"/>
                </a:cubicBezTo>
                <a:cubicBezTo>
                  <a:pt x="11886" y="21493"/>
                  <a:pt x="12216" y="21419"/>
                  <a:pt x="12568" y="21380"/>
                </a:cubicBezTo>
                <a:cubicBezTo>
                  <a:pt x="12919" y="21340"/>
                  <a:pt x="13609" y="21177"/>
                  <a:pt x="14103" y="21009"/>
                </a:cubicBezTo>
                <a:cubicBezTo>
                  <a:pt x="15770" y="20445"/>
                  <a:pt x="17182" y="19562"/>
                  <a:pt x="18403" y="18328"/>
                </a:cubicBezTo>
                <a:cubicBezTo>
                  <a:pt x="20241" y="16471"/>
                  <a:pt x="21324" y="14140"/>
                  <a:pt x="21473" y="11700"/>
                </a:cubicBezTo>
                <a:cubicBezTo>
                  <a:pt x="21502" y="11226"/>
                  <a:pt x="21556" y="10819"/>
                  <a:pt x="21595" y="10795"/>
                </a:cubicBezTo>
                <a:cubicBezTo>
                  <a:pt x="21597" y="10794"/>
                  <a:pt x="21598" y="10644"/>
                  <a:pt x="21600" y="10631"/>
                </a:cubicBezTo>
                <a:cubicBezTo>
                  <a:pt x="21597" y="10604"/>
                  <a:pt x="21594" y="10389"/>
                  <a:pt x="21591" y="10388"/>
                </a:cubicBezTo>
                <a:cubicBezTo>
                  <a:pt x="21550" y="10362"/>
                  <a:pt x="21492" y="10013"/>
                  <a:pt x="21459" y="9609"/>
                </a:cubicBezTo>
                <a:cubicBezTo>
                  <a:pt x="21399" y="8872"/>
                  <a:pt x="21039" y="7273"/>
                  <a:pt x="20900" y="7125"/>
                </a:cubicBezTo>
                <a:cubicBezTo>
                  <a:pt x="20860" y="7081"/>
                  <a:pt x="20825" y="6999"/>
                  <a:pt x="20825" y="6942"/>
                </a:cubicBezTo>
                <a:cubicBezTo>
                  <a:pt x="20825" y="6712"/>
                  <a:pt x="20189" y="5476"/>
                  <a:pt x="19666" y="4692"/>
                </a:cubicBezTo>
                <a:cubicBezTo>
                  <a:pt x="18085" y="2324"/>
                  <a:pt x="15137" y="451"/>
                  <a:pt x="12530" y="159"/>
                </a:cubicBezTo>
                <a:cubicBezTo>
                  <a:pt x="12323" y="136"/>
                  <a:pt x="12118" y="84"/>
                  <a:pt x="12075" y="42"/>
                </a:cubicBezTo>
                <a:cubicBezTo>
                  <a:pt x="12057" y="26"/>
                  <a:pt x="11393" y="12"/>
                  <a:pt x="10732" y="0"/>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383"/>
                                        </p:tgtEl>
                                        <p:attrNameLst>
                                          <p:attrName>style.visibility</p:attrName>
                                        </p:attrNameLst>
                                      </p:cBhvr>
                                      <p:to>
                                        <p:strVal val="visible"/>
                                      </p:to>
                                    </p:set>
                                    <p:animEffect filter="fade" transition="in">
                                      <p:cBhvr>
                                        <p:cTn id="7" dur="500"/>
                                        <p:tgtEl>
                                          <p:spTgt spid="383"/>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382"/>
                                        </p:tgtEl>
                                        <p:attrNameLst>
                                          <p:attrName>style.visibility</p:attrName>
                                        </p:attrNameLst>
                                      </p:cBhvr>
                                      <p:to>
                                        <p:strVal val="visible"/>
                                      </p:to>
                                    </p:set>
                                    <p:animEffect filter="fade" transition="in">
                                      <p:cBhvr>
                                        <p:cTn id="11" dur="500"/>
                                        <p:tgtEl>
                                          <p:spTgt spid="382"/>
                                        </p:tgtEl>
                                      </p:cBhvr>
                                    </p:animEffect>
                                  </p:childTnLst>
                                </p:cTn>
                              </p:par>
                            </p:childTnLst>
                          </p:cTn>
                        </p:par>
                        <p:par>
                          <p:cTn id="12" fill="hold">
                            <p:stCondLst>
                              <p:cond delay="1000"/>
                            </p:stCondLst>
                            <p:childTnLst>
                              <p:par>
                                <p:cTn id="13" presetClass="entr" nodeType="afterEffect" presetID="10" grpId="3" fill="hold">
                                  <p:stCondLst>
                                    <p:cond delay="0"/>
                                  </p:stCondLst>
                                  <p:iterate type="el" backwards="0">
                                    <p:tmAbs val="0"/>
                                  </p:iterate>
                                  <p:childTnLst>
                                    <p:set>
                                      <p:cBhvr>
                                        <p:cTn id="14" fill="hold"/>
                                        <p:tgtEl>
                                          <p:spTgt spid="373"/>
                                        </p:tgtEl>
                                        <p:attrNameLst>
                                          <p:attrName>style.visibility</p:attrName>
                                        </p:attrNameLst>
                                      </p:cBhvr>
                                      <p:to>
                                        <p:strVal val="visible"/>
                                      </p:to>
                                    </p:set>
                                    <p:animEffect filter="fade" transition="in">
                                      <p:cBhvr>
                                        <p:cTn id="15" dur="500"/>
                                        <p:tgtEl>
                                          <p:spTgt spid="373"/>
                                        </p:tgtEl>
                                      </p:cBhvr>
                                    </p:animEffect>
                                  </p:childTnLst>
                                </p:cTn>
                              </p:par>
                            </p:childTnLst>
                          </p:cTn>
                        </p:par>
                        <p:par>
                          <p:cTn id="16" fill="hold">
                            <p:stCondLst>
                              <p:cond delay="1500"/>
                            </p:stCondLst>
                            <p:childTnLst>
                              <p:par>
                                <p:cTn id="17" presetClass="entr" nodeType="afterEffect" presetID="10" grpId="4" fill="hold">
                                  <p:stCondLst>
                                    <p:cond delay="0"/>
                                  </p:stCondLst>
                                  <p:iterate type="el" backwards="0">
                                    <p:tmAbs val="0"/>
                                  </p:iterate>
                                  <p:childTnLst>
                                    <p:set>
                                      <p:cBhvr>
                                        <p:cTn id="18" fill="hold"/>
                                        <p:tgtEl>
                                          <p:spTgt spid="370"/>
                                        </p:tgtEl>
                                        <p:attrNameLst>
                                          <p:attrName>style.visibility</p:attrName>
                                        </p:attrNameLst>
                                      </p:cBhvr>
                                      <p:to>
                                        <p:strVal val="visible"/>
                                      </p:to>
                                    </p:set>
                                    <p:animEffect filter="fade" transition="in">
                                      <p:cBhvr>
                                        <p:cTn id="19" dur="500"/>
                                        <p:tgtEl>
                                          <p:spTgt spid="370"/>
                                        </p:tgtEl>
                                      </p:cBhvr>
                                    </p:animEffect>
                                  </p:childTnLst>
                                </p:cTn>
                              </p:par>
                            </p:childTnLst>
                          </p:cTn>
                        </p:par>
                      </p:childTnLst>
                    </p:cTn>
                  </p:par>
                  <p:par>
                    <p:cTn id="20" fill="hold">
                      <p:stCondLst>
                        <p:cond delay="indefinite"/>
                      </p:stCondLst>
                      <p:childTnLst>
                        <p:par>
                          <p:cTn id="21" fill="hold">
                            <p:stCondLst>
                              <p:cond delay="0"/>
                            </p:stCondLst>
                            <p:childTnLst>
                              <p:par>
                                <p:cTn id="22" presetClass="path" nodeType="clickEffect" presetSubtype="0" presetID="-1" grpId="5" accel="50000" decel="50000" fill="hold">
                                  <p:stCondLst>
                                    <p:cond delay="0"/>
                                  </p:stCondLst>
                                  <p:childTnLst>
                                    <p:animMotion path="M 0.000000 0.000000 L -0.277039 -0.183695" origin="layout" pathEditMode="relative">
                                      <p:cBhvr>
                                        <p:cTn id="23" dur="1000" fill="hold"/>
                                        <p:tgtEl>
                                          <p:spTgt spid="383"/>
                                        </p:tgtEl>
                                        <p:attrNameLst>
                                          <p:attrName>ppt_x</p:attrName>
                                          <p:attrName>ppt_y</p:attrName>
                                        </p:attrNameLst>
                                      </p:cBhvr>
                                    </p:animMotion>
                                  </p:childTnLst>
                                </p:cTn>
                              </p:par>
                            </p:childTnLst>
                          </p:cTn>
                        </p:par>
                        <p:par>
                          <p:cTn id="24" fill="hold">
                            <p:stCondLst>
                              <p:cond delay="0"/>
                            </p:stCondLst>
                            <p:childTnLst>
                              <p:par>
                                <p:cTn id="25" presetClass="emph" nodeType="withEffect" presetSubtype="0" presetID="6" grpId="6" accel="50000" decel="50000" fill="hold">
                                  <p:stCondLst>
                                    <p:cond delay="0"/>
                                  </p:stCondLst>
                                  <p:childTnLst>
                                    <p:animScale>
                                      <p:cBhvr>
                                        <p:cTn id="26" dur="1000" fill="hold"/>
                                        <p:tgtEl>
                                          <p:spTgt spid="383"/>
                                        </p:tgtEl>
                                      </p:cBhvr>
                                      <p:by x="60644" y="60644"/>
                                    </p:animScale>
                                  </p:childTnLst>
                                </p:cTn>
                              </p:par>
                            </p:childTnLst>
                          </p:cTn>
                        </p:par>
                        <p:par>
                          <p:cTn id="27" fill="hold">
                            <p:stCondLst>
                              <p:cond delay="1000"/>
                            </p:stCondLst>
                            <p:childTnLst>
                              <p:par>
                                <p:cTn id="28" presetClass="entr" nodeType="afterEffect" presetID="10" grpId="7" fill="hold">
                                  <p:stCondLst>
                                    <p:cond delay="0"/>
                                  </p:stCondLst>
                                  <p:iterate type="el" backwards="0">
                                    <p:tmAbs val="0"/>
                                  </p:iterate>
                                  <p:childTnLst>
                                    <p:set>
                                      <p:cBhvr>
                                        <p:cTn id="29" fill="hold"/>
                                        <p:tgtEl>
                                          <p:spTgt spid="379"/>
                                        </p:tgtEl>
                                        <p:attrNameLst>
                                          <p:attrName>style.visibility</p:attrName>
                                        </p:attrNameLst>
                                      </p:cBhvr>
                                      <p:to>
                                        <p:strVal val="visible"/>
                                      </p:to>
                                    </p:set>
                                    <p:animEffect filter="fade" transition="in">
                                      <p:cBhvr>
                                        <p:cTn id="30" dur="1750"/>
                                        <p:tgtEl>
                                          <p:spTgt spid="379"/>
                                        </p:tgtEl>
                                      </p:cBhvr>
                                    </p:animEffect>
                                  </p:childTnLst>
                                </p:cTn>
                              </p:par>
                            </p:childTnLst>
                          </p:cTn>
                        </p:par>
                        <p:par>
                          <p:cTn id="31" fill="hold">
                            <p:stCondLst>
                              <p:cond delay="2750"/>
                            </p:stCondLst>
                            <p:childTnLst>
                              <p:par>
                                <p:cTn id="32" presetClass="entr" nodeType="afterEffect" presetID="10" grpId="8" fill="hold">
                                  <p:stCondLst>
                                    <p:cond delay="0"/>
                                  </p:stCondLst>
                                  <p:iterate type="el" backwards="0">
                                    <p:tmAbs val="0"/>
                                  </p:iterate>
                                  <p:childTnLst>
                                    <p:set>
                                      <p:cBhvr>
                                        <p:cTn id="33" fill="hold"/>
                                        <p:tgtEl>
                                          <p:spTgt spid="376"/>
                                        </p:tgtEl>
                                        <p:attrNameLst>
                                          <p:attrName>style.visibility</p:attrName>
                                        </p:attrNameLst>
                                      </p:cBhvr>
                                      <p:to>
                                        <p:strVal val="visible"/>
                                      </p:to>
                                    </p:set>
                                    <p:animEffect filter="fade" transition="in">
                                      <p:cBhvr>
                                        <p:cTn id="34" dur="1750"/>
                                        <p:tgtEl>
                                          <p:spTgt spid="3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3" grpId="3"/>
      <p:bldP build="whole" bldLvl="1" animBg="1" rev="0" advAuto="0" spid="383" grpId="1"/>
      <p:bldP build="whole" bldLvl="1" animBg="1" rev="0" advAuto="0" spid="382" grpId="2"/>
      <p:bldP build="whole" bldLvl="1" animBg="1" rev="0" advAuto="0" spid="383" grpId="6"/>
      <p:bldP build="whole" bldLvl="1" animBg="1" rev="0" advAuto="0" spid="370" grpId="4"/>
      <p:bldP build="whole" bldLvl="1" animBg="1" rev="0" advAuto="0" spid="379" grpId="7"/>
      <p:bldP build="whole" bldLvl="1" animBg="1" rev="0" advAuto="0" spid="376" grpId="8"/>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85" name="YEAR        HOURS            TREES…"/>
          <p:cNvSpPr txBox="1"/>
          <p:nvPr/>
        </p:nvSpPr>
        <p:spPr>
          <a:xfrm>
            <a:off x="-3608169" y="1435435"/>
            <a:ext cx="12361003" cy="340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defTabSz="584200">
              <a:buClrTx/>
              <a:defRPr sz="3700">
                <a:solidFill>
                  <a:srgbClr val="53585F"/>
                </a:solidFill>
                <a:uFillTx/>
                <a:latin typeface="Arial Black"/>
                <a:ea typeface="Arial Black"/>
                <a:cs typeface="Arial Black"/>
                <a:sym typeface="Arial Black"/>
              </a:defRPr>
            </a:pPr>
            <a:r>
              <a:t>YEAR        HOURS            TREES          </a:t>
            </a:r>
          </a:p>
          <a:p>
            <a:pPr lvl="1" indent="228600" defTabSz="584200">
              <a:buClrTx/>
              <a:defRPr sz="3700">
                <a:solidFill>
                  <a:srgbClr val="53585F"/>
                </a:solidFill>
                <a:uFillTx/>
                <a:latin typeface="Arial Black"/>
                <a:ea typeface="Arial Black"/>
                <a:cs typeface="Arial Black"/>
                <a:sym typeface="Arial Black"/>
              </a:defRPr>
            </a:pPr>
            <a:r>
              <a:t>2022          10,000       1,000,000                          </a:t>
            </a:r>
          </a:p>
          <a:p>
            <a:pPr defTabSz="584200">
              <a:buClrTx/>
              <a:defRPr sz="3700">
                <a:solidFill>
                  <a:srgbClr val="53585F"/>
                </a:solidFill>
                <a:uFillTx/>
                <a:latin typeface="Arial Black"/>
                <a:ea typeface="Arial Black"/>
                <a:cs typeface="Arial Black"/>
                <a:sym typeface="Arial Black"/>
              </a:defRPr>
            </a:pPr>
            <a:r>
              <a:t>2021            9,000       1,000,000                     2020            8,000       1,000,000                        </a:t>
            </a:r>
          </a:p>
          <a:p>
            <a:pPr defTabSz="584200">
              <a:buClrTx/>
              <a:defRPr sz="3700">
                <a:solidFill>
                  <a:srgbClr val="212121"/>
                </a:solidFill>
                <a:uFillTx/>
                <a:latin typeface="Arial Black"/>
                <a:ea typeface="Arial Black"/>
                <a:cs typeface="Arial Black"/>
                <a:sym typeface="Arial Black"/>
              </a:defRPr>
            </a:pPr>
            <a:r>
              <a:rPr>
                <a:solidFill>
                  <a:srgbClr val="53585F"/>
                </a:solidFill>
              </a:rPr>
              <a:t>            </a:t>
            </a:r>
            <a:r>
              <a:t>    </a:t>
            </a:r>
          </a:p>
        </p:txBody>
      </p:sp>
      <p:sp>
        <p:nvSpPr>
          <p:cNvPr id="386" name="Volunteer Hours Report"/>
          <p:cNvSpPr txBox="1"/>
          <p:nvPr/>
        </p:nvSpPr>
        <p:spPr>
          <a:xfrm>
            <a:off x="458530" y="636080"/>
            <a:ext cx="6170229"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buClrTx/>
              <a:defRPr sz="3700">
                <a:solidFill>
                  <a:srgbClr val="53585F"/>
                </a:solidFill>
                <a:uFillTx/>
                <a:latin typeface="Arial Black"/>
                <a:ea typeface="Arial Black"/>
                <a:cs typeface="Arial Black"/>
                <a:sym typeface="Arial Black"/>
              </a:defRPr>
            </a:lvl1pPr>
          </a:lstStyle>
          <a:p>
            <a:pPr/>
            <a:r>
              <a:t>Volunteer Hours Report</a:t>
            </a:r>
          </a:p>
        </p:txBody>
      </p:sp>
      <p:pic>
        <p:nvPicPr>
          <p:cNvPr id="387" name="isolated reporting.png" descr="isolated reporting.png"/>
          <p:cNvPicPr>
            <a:picLocks noChangeAspect="1"/>
          </p:cNvPicPr>
          <p:nvPr/>
        </p:nvPicPr>
        <p:blipFill>
          <a:blip r:embed="rId3">
            <a:extLst/>
          </a:blip>
          <a:stretch>
            <a:fillRect/>
          </a:stretch>
        </p:blipFill>
        <p:spPr>
          <a:xfrm>
            <a:off x="5090397" y="3887408"/>
            <a:ext cx="7906509" cy="527100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7" name="Image"/>
          <p:cNvGrpSpPr/>
          <p:nvPr/>
        </p:nvGrpSpPr>
        <p:grpSpPr>
          <a:xfrm rot="21174584">
            <a:off x="746186" y="492609"/>
            <a:ext cx="4809543" cy="5362677"/>
            <a:chOff x="0" y="0"/>
            <a:chExt cx="4809542" cy="5362675"/>
          </a:xfrm>
        </p:grpSpPr>
        <p:pic>
          <p:nvPicPr>
            <p:cNvPr id="56" name="Image" descr="Image"/>
            <p:cNvPicPr>
              <a:picLocks noChangeAspect="1"/>
            </p:cNvPicPr>
            <p:nvPr/>
          </p:nvPicPr>
          <p:blipFill>
            <a:blip r:embed="rId3">
              <a:extLst/>
            </a:blip>
            <a:stretch>
              <a:fillRect/>
            </a:stretch>
          </p:blipFill>
          <p:spPr>
            <a:xfrm>
              <a:off x="127000" y="88900"/>
              <a:ext cx="4555543" cy="5032476"/>
            </a:xfrm>
            <a:prstGeom prst="rect">
              <a:avLst/>
            </a:prstGeom>
            <a:ln>
              <a:noFill/>
            </a:ln>
            <a:effectLst/>
          </p:spPr>
        </p:pic>
        <p:pic>
          <p:nvPicPr>
            <p:cNvPr id="55" name="Image" descr="Image"/>
            <p:cNvPicPr>
              <a:picLocks noChangeAspect="0"/>
            </p:cNvPicPr>
            <p:nvPr/>
          </p:nvPicPr>
          <p:blipFill>
            <a:blip r:embed="rId4">
              <a:extLst/>
            </a:blip>
            <a:stretch>
              <a:fillRect/>
            </a:stretch>
          </p:blipFill>
          <p:spPr>
            <a:xfrm>
              <a:off x="0" y="0"/>
              <a:ext cx="4809543" cy="5362676"/>
            </a:xfrm>
            <a:prstGeom prst="rect">
              <a:avLst/>
            </a:prstGeom>
            <a:effectLst/>
          </p:spPr>
        </p:pic>
      </p:grpSp>
      <p:grpSp>
        <p:nvGrpSpPr>
          <p:cNvPr id="60" name="pasted-movie.png"/>
          <p:cNvGrpSpPr/>
          <p:nvPr/>
        </p:nvGrpSpPr>
        <p:grpSpPr>
          <a:xfrm rot="525042">
            <a:off x="7376884" y="435435"/>
            <a:ext cx="4603162" cy="5477025"/>
            <a:chOff x="0" y="0"/>
            <a:chExt cx="4603161" cy="5477023"/>
          </a:xfrm>
        </p:grpSpPr>
        <p:pic>
          <p:nvPicPr>
            <p:cNvPr id="59" name="pasted-movie.png" descr="pasted-movie.png"/>
            <p:cNvPicPr>
              <a:picLocks noChangeAspect="1"/>
            </p:cNvPicPr>
            <p:nvPr/>
          </p:nvPicPr>
          <p:blipFill>
            <a:blip r:embed="rId5">
              <a:extLst/>
            </a:blip>
            <a:srcRect l="9799" t="0" r="9966" b="0"/>
            <a:stretch>
              <a:fillRect/>
            </a:stretch>
          </p:blipFill>
          <p:spPr>
            <a:xfrm>
              <a:off x="127000" y="88900"/>
              <a:ext cx="4349162" cy="5146824"/>
            </a:xfrm>
            <a:prstGeom prst="rect">
              <a:avLst/>
            </a:prstGeom>
            <a:ln>
              <a:noFill/>
            </a:ln>
            <a:effectLst/>
          </p:spPr>
        </p:pic>
        <p:pic>
          <p:nvPicPr>
            <p:cNvPr id="58" name="pasted-movie.png" descr="pasted-movie.png"/>
            <p:cNvPicPr>
              <a:picLocks noChangeAspect="0"/>
            </p:cNvPicPr>
            <p:nvPr/>
          </p:nvPicPr>
          <p:blipFill>
            <a:blip r:embed="rId6">
              <a:extLst/>
            </a:blip>
            <a:stretch>
              <a:fillRect/>
            </a:stretch>
          </p:blipFill>
          <p:spPr>
            <a:xfrm>
              <a:off x="-1" y="0"/>
              <a:ext cx="4603163" cy="5477024"/>
            </a:xfrm>
            <a:prstGeom prst="rect">
              <a:avLst/>
            </a:prstGeom>
            <a:effectLst/>
          </p:spPr>
        </p:pic>
      </p:grpSp>
      <p:sp>
        <p:nvSpPr>
          <p:cNvPr id="61" name="The Wage Replacement Value…"/>
          <p:cNvSpPr txBox="1"/>
          <p:nvPr/>
        </p:nvSpPr>
        <p:spPr>
          <a:xfrm>
            <a:off x="211383" y="6149885"/>
            <a:ext cx="5605873" cy="20153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3000">
                <a:solidFill>
                  <a:srgbClr val="53585F"/>
                </a:solidFill>
                <a:latin typeface="+mn-lt"/>
                <a:ea typeface="+mn-ea"/>
                <a:cs typeface="+mn-cs"/>
                <a:sym typeface="Arial"/>
              </a:defRPr>
            </a:pPr>
            <a:r>
              <a:t>The </a:t>
            </a:r>
            <a:r>
              <a:rPr b="1">
                <a:solidFill>
                  <a:srgbClr val="FFFFFF"/>
                </a:solidFill>
              </a:rPr>
              <a:t>Wage</a:t>
            </a:r>
            <a:r>
              <a:t> </a:t>
            </a:r>
            <a:r>
              <a:rPr>
                <a:solidFill>
                  <a:srgbClr val="FFFFFF"/>
                </a:solidFill>
              </a:rPr>
              <a:t>Replacement Value</a:t>
            </a:r>
            <a:endParaRPr>
              <a:solidFill>
                <a:srgbClr val="FFFFFF"/>
              </a:solidFill>
            </a:endParaRPr>
          </a:p>
          <a:p>
            <a:pPr algn="l">
              <a:defRPr sz="3000">
                <a:solidFill>
                  <a:srgbClr val="53585F"/>
                </a:solidFill>
                <a:latin typeface="+mn-lt"/>
                <a:ea typeface="+mn-ea"/>
                <a:cs typeface="+mn-cs"/>
                <a:sym typeface="Arial"/>
              </a:defRPr>
            </a:pPr>
            <a:r>
              <a:t>of Peter’s time (2 hours x $30)…</a:t>
            </a:r>
          </a:p>
          <a:p>
            <a:pPr algn="l">
              <a:defRPr b="1" sz="3400">
                <a:solidFill>
                  <a:srgbClr val="53585F"/>
                </a:solidFill>
                <a:latin typeface="+mn-lt"/>
                <a:ea typeface="+mn-ea"/>
                <a:cs typeface="+mn-cs"/>
                <a:sym typeface="Arial"/>
              </a:defRPr>
            </a:pPr>
            <a:br/>
            <a:r>
              <a:rPr sz="4000"/>
              <a:t>$60</a:t>
            </a:r>
          </a:p>
        </p:txBody>
      </p:sp>
      <p:sp>
        <p:nvSpPr>
          <p:cNvPr id="62" name="The Service Replacement Value…"/>
          <p:cNvSpPr txBox="1"/>
          <p:nvPr/>
        </p:nvSpPr>
        <p:spPr>
          <a:xfrm>
            <a:off x="6986375" y="6111785"/>
            <a:ext cx="5635266" cy="20915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3000">
                <a:solidFill>
                  <a:srgbClr val="53585F"/>
                </a:solidFill>
                <a:latin typeface="+mn-lt"/>
                <a:ea typeface="+mn-ea"/>
                <a:cs typeface="+mn-cs"/>
                <a:sym typeface="Arial"/>
              </a:defRPr>
            </a:pPr>
            <a:r>
              <a:t>The </a:t>
            </a:r>
            <a:r>
              <a:rPr b="1">
                <a:solidFill>
                  <a:srgbClr val="FFFFFF"/>
                </a:solidFill>
              </a:rPr>
              <a:t>Service</a:t>
            </a:r>
            <a:r>
              <a:t> </a:t>
            </a:r>
            <a:r>
              <a:rPr>
                <a:solidFill>
                  <a:srgbClr val="FFFFFF"/>
                </a:solidFill>
              </a:rPr>
              <a:t>Replacement Value</a:t>
            </a:r>
            <a:endParaRPr>
              <a:solidFill>
                <a:srgbClr val="FFFFFF"/>
              </a:solidFill>
            </a:endParaRPr>
          </a:p>
          <a:p>
            <a:pPr algn="l">
              <a:defRPr sz="3000">
                <a:solidFill>
                  <a:srgbClr val="53585F"/>
                </a:solidFill>
                <a:latin typeface="+mn-lt"/>
                <a:ea typeface="+mn-ea"/>
                <a:cs typeface="+mn-cs"/>
                <a:sym typeface="Arial"/>
              </a:defRPr>
            </a:pPr>
            <a:r>
              <a:t>(2 taxis @ $85 each way)…</a:t>
            </a:r>
          </a:p>
          <a:p>
            <a:pPr algn="l">
              <a:defRPr b="1" sz="4000">
                <a:solidFill>
                  <a:srgbClr val="53585F"/>
                </a:solidFill>
                <a:latin typeface="+mn-lt"/>
                <a:ea typeface="+mn-ea"/>
                <a:cs typeface="+mn-cs"/>
                <a:sym typeface="Arial"/>
              </a:defRPr>
            </a:pPr>
          </a:p>
          <a:p>
            <a:pPr algn="l">
              <a:defRPr b="1" sz="4000">
                <a:solidFill>
                  <a:srgbClr val="FFFFFF"/>
                </a:solidFill>
                <a:latin typeface="+mn-lt"/>
                <a:ea typeface="+mn-ea"/>
                <a:cs typeface="+mn-cs"/>
                <a:sym typeface="Arial"/>
              </a:defRPr>
            </a:pPr>
            <a:r>
              <a:t>More than $170</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91" name="YEAR        HOURS            TREES…"/>
          <p:cNvSpPr txBox="1"/>
          <p:nvPr/>
        </p:nvSpPr>
        <p:spPr>
          <a:xfrm>
            <a:off x="-3608169" y="1435435"/>
            <a:ext cx="12361003" cy="340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defTabSz="584200">
              <a:buClrTx/>
              <a:defRPr sz="3700">
                <a:solidFill>
                  <a:srgbClr val="53585F"/>
                </a:solidFill>
                <a:uFillTx/>
                <a:latin typeface="Arial Black"/>
                <a:ea typeface="Arial Black"/>
                <a:cs typeface="Arial Black"/>
                <a:sym typeface="Arial Black"/>
              </a:defRPr>
            </a:pPr>
            <a:r>
              <a:t>YEAR        HOURS            TREES          </a:t>
            </a:r>
          </a:p>
          <a:p>
            <a:pPr lvl="1" indent="228600" defTabSz="584200">
              <a:buClrTx/>
              <a:defRPr sz="3700">
                <a:solidFill>
                  <a:srgbClr val="53585F"/>
                </a:solidFill>
                <a:uFillTx/>
                <a:latin typeface="Arial Black"/>
                <a:ea typeface="Arial Black"/>
                <a:cs typeface="Arial Black"/>
                <a:sym typeface="Arial Black"/>
              </a:defRPr>
            </a:pPr>
            <a:r>
              <a:t>2022          10,000       1,000,000                          </a:t>
            </a:r>
          </a:p>
          <a:p>
            <a:pPr defTabSz="584200">
              <a:buClrTx/>
              <a:defRPr sz="3700">
                <a:solidFill>
                  <a:srgbClr val="53585F"/>
                </a:solidFill>
                <a:uFillTx/>
                <a:latin typeface="Arial Black"/>
                <a:ea typeface="Arial Black"/>
                <a:cs typeface="Arial Black"/>
                <a:sym typeface="Arial Black"/>
              </a:defRPr>
            </a:pPr>
            <a:r>
              <a:t>2021            9,000       1,000,000                     2020            8,000       1,000,000                        </a:t>
            </a:r>
          </a:p>
          <a:p>
            <a:pPr defTabSz="584200">
              <a:buClrTx/>
              <a:defRPr sz="3700">
                <a:solidFill>
                  <a:srgbClr val="212121"/>
                </a:solidFill>
                <a:uFillTx/>
                <a:latin typeface="Arial Black"/>
                <a:ea typeface="Arial Black"/>
                <a:cs typeface="Arial Black"/>
                <a:sym typeface="Arial Black"/>
              </a:defRPr>
            </a:pPr>
            <a:r>
              <a:rPr>
                <a:solidFill>
                  <a:srgbClr val="53585F"/>
                </a:solidFill>
              </a:rPr>
              <a:t>            </a:t>
            </a:r>
            <a:r>
              <a:t>    </a:t>
            </a:r>
          </a:p>
        </p:txBody>
      </p:sp>
      <p:sp>
        <p:nvSpPr>
          <p:cNvPr id="392" name="Volunteer Hours Report"/>
          <p:cNvSpPr txBox="1"/>
          <p:nvPr/>
        </p:nvSpPr>
        <p:spPr>
          <a:xfrm>
            <a:off x="458530" y="636080"/>
            <a:ext cx="6170229"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buClrTx/>
              <a:defRPr sz="3700">
                <a:solidFill>
                  <a:srgbClr val="53585F"/>
                </a:solidFill>
                <a:uFillTx/>
                <a:latin typeface="Arial Black"/>
                <a:ea typeface="Arial Black"/>
                <a:cs typeface="Arial Black"/>
                <a:sym typeface="Arial Black"/>
              </a:defRPr>
            </a:lvl1pPr>
          </a:lstStyle>
          <a:p>
            <a:pPr/>
            <a:r>
              <a:t>Volunteer Hours Report</a:t>
            </a:r>
          </a:p>
        </p:txBody>
      </p:sp>
      <p:pic>
        <p:nvPicPr>
          <p:cNvPr id="393" name="isolated reporting.png" descr="isolated reporting.png"/>
          <p:cNvPicPr>
            <a:picLocks noChangeAspect="1"/>
          </p:cNvPicPr>
          <p:nvPr/>
        </p:nvPicPr>
        <p:blipFill>
          <a:blip r:embed="rId3">
            <a:extLst/>
          </a:blip>
          <a:stretch>
            <a:fillRect/>
          </a:stretch>
        </p:blipFill>
        <p:spPr>
          <a:xfrm>
            <a:off x="5090397" y="3887408"/>
            <a:ext cx="7906509" cy="5271007"/>
          </a:xfrm>
          <a:prstGeom prst="rect">
            <a:avLst/>
          </a:prstGeom>
          <a:ln w="12700">
            <a:miter lim="400000"/>
          </a:ln>
        </p:spPr>
      </p:pic>
      <p:sp>
        <p:nvSpPr>
          <p:cNvPr id="394" name="YEAR       EXPENSE            TREES…"/>
          <p:cNvSpPr txBox="1"/>
          <p:nvPr/>
        </p:nvSpPr>
        <p:spPr>
          <a:xfrm>
            <a:off x="-3299136" y="5490343"/>
            <a:ext cx="12361003" cy="340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defTabSz="584200">
              <a:buClrTx/>
              <a:defRPr sz="3700">
                <a:solidFill>
                  <a:srgbClr val="53585F"/>
                </a:solidFill>
                <a:uFillTx/>
                <a:latin typeface="Arial Black"/>
                <a:ea typeface="Arial Black"/>
                <a:cs typeface="Arial Black"/>
                <a:sym typeface="Arial Black"/>
              </a:defRPr>
            </a:pPr>
            <a:r>
              <a:t>YEAR       </a:t>
            </a:r>
            <a:r>
              <a:rPr>
                <a:solidFill>
                  <a:srgbClr val="FFFFFF"/>
                </a:solidFill>
              </a:rPr>
              <a:t>EXPENSE</a:t>
            </a:r>
            <a:r>
              <a:rPr>
                <a:solidFill>
                  <a:srgbClr val="DCDEE0"/>
                </a:solidFill>
              </a:rPr>
              <a:t> </a:t>
            </a:r>
            <a:r>
              <a:t>           TREES          </a:t>
            </a:r>
          </a:p>
          <a:p>
            <a:pPr lvl="1" indent="228600" defTabSz="584200">
              <a:buClrTx/>
              <a:defRPr sz="3700">
                <a:solidFill>
                  <a:srgbClr val="53585F"/>
                </a:solidFill>
                <a:uFillTx/>
                <a:latin typeface="Arial Black"/>
                <a:ea typeface="Arial Black"/>
                <a:cs typeface="Arial Black"/>
                <a:sym typeface="Arial Black"/>
              </a:defRPr>
            </a:pPr>
            <a:r>
              <a:t>2022         $100,000       1,000,000                          </a:t>
            </a:r>
          </a:p>
          <a:p>
            <a:pPr defTabSz="584200">
              <a:buClrTx/>
              <a:defRPr sz="3700">
                <a:solidFill>
                  <a:srgbClr val="53585F"/>
                </a:solidFill>
                <a:uFillTx/>
                <a:latin typeface="Arial Black"/>
                <a:ea typeface="Arial Black"/>
                <a:cs typeface="Arial Black"/>
                <a:sym typeface="Arial Black"/>
              </a:defRPr>
            </a:pPr>
            <a:r>
              <a:t>2021           $90,000       1,000,000                     2020           $80,000       1,000,000                        </a:t>
            </a:r>
          </a:p>
          <a:p>
            <a:pPr defTabSz="584200">
              <a:buClrTx/>
              <a:defRPr sz="3700">
                <a:solidFill>
                  <a:srgbClr val="212121"/>
                </a:solidFill>
                <a:uFillTx/>
                <a:latin typeface="Arial Black"/>
                <a:ea typeface="Arial Black"/>
                <a:cs typeface="Arial Black"/>
                <a:sym typeface="Arial Black"/>
              </a:defRPr>
            </a:pPr>
            <a:r>
              <a:rPr>
                <a:solidFill>
                  <a:srgbClr val="53585F"/>
                </a:solidFill>
              </a:rPr>
              <a:t>            </a:t>
            </a:r>
            <a:r>
              <a:t>    </a:t>
            </a:r>
          </a:p>
        </p:txBody>
      </p:sp>
      <p:sp>
        <p:nvSpPr>
          <p:cNvPr id="395" name="Supplier Expense Report"/>
          <p:cNvSpPr txBox="1"/>
          <p:nvPr/>
        </p:nvSpPr>
        <p:spPr>
          <a:xfrm>
            <a:off x="358666" y="4728068"/>
            <a:ext cx="6470341"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584200">
              <a:buClrTx/>
              <a:defRPr sz="3700">
                <a:solidFill>
                  <a:srgbClr val="53585F"/>
                </a:solidFill>
                <a:uFillTx/>
                <a:latin typeface="Arial Black"/>
                <a:ea typeface="Arial Black"/>
                <a:cs typeface="Arial Black"/>
                <a:sym typeface="Arial Black"/>
              </a:defRPr>
            </a:lvl1pPr>
          </a:lstStyle>
          <a:p>
            <a:pPr/>
            <a:r>
              <a:t>Supplier Expense Report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9" name="isolated reporting.png" descr="isolated reporting.png"/>
          <p:cNvPicPr>
            <a:picLocks noChangeAspect="1"/>
          </p:cNvPicPr>
          <p:nvPr/>
        </p:nvPicPr>
        <p:blipFill>
          <a:blip r:embed="rId2">
            <a:extLst/>
          </a:blip>
          <a:stretch>
            <a:fillRect/>
          </a:stretch>
        </p:blipFill>
        <p:spPr>
          <a:xfrm>
            <a:off x="5103097" y="3887408"/>
            <a:ext cx="7906509" cy="5271007"/>
          </a:xfrm>
          <a:prstGeom prst="rect">
            <a:avLst/>
          </a:prstGeom>
          <a:ln w="12700">
            <a:miter lim="400000"/>
          </a:ln>
        </p:spPr>
      </p:pic>
      <p:pic>
        <p:nvPicPr>
          <p:cNvPr id="400" name="wall-clock-and-checked-notebook-2022-12-15-20-14-48-utc.JPG" descr="wall-clock-and-checked-notebook-2022-12-15-20-14-48-utc.JPG"/>
          <p:cNvPicPr>
            <a:picLocks noChangeAspect="1"/>
          </p:cNvPicPr>
          <p:nvPr/>
        </p:nvPicPr>
        <p:blipFill>
          <a:blip r:embed="rId3">
            <a:extLst/>
          </a:blip>
          <a:srcRect l="2399" t="6623" r="39996" b="7096"/>
          <a:stretch>
            <a:fillRect/>
          </a:stretch>
        </p:blipFill>
        <p:spPr>
          <a:xfrm>
            <a:off x="580612" y="403037"/>
            <a:ext cx="3095968" cy="3091461"/>
          </a:xfrm>
          <a:custGeom>
            <a:avLst/>
            <a:gdLst/>
            <a:ahLst/>
            <a:cxnLst>
              <a:cxn ang="0">
                <a:pos x="wd2" y="hd2"/>
              </a:cxn>
              <a:cxn ang="5400000">
                <a:pos x="wd2" y="hd2"/>
              </a:cxn>
              <a:cxn ang="10800000">
                <a:pos x="wd2" y="hd2"/>
              </a:cxn>
              <a:cxn ang="16200000">
                <a:pos x="wd2" y="hd2"/>
              </a:cxn>
            </a:cxnLst>
            <a:rect l="0" t="0" r="r" b="b"/>
            <a:pathLst>
              <a:path w="21197" h="21520" fill="norm" stroke="1" extrusionOk="0">
                <a:moveTo>
                  <a:pt x="10659" y="0"/>
                </a:moveTo>
                <a:cubicBezTo>
                  <a:pt x="10130" y="0"/>
                  <a:pt x="9595" y="17"/>
                  <a:pt x="9344" y="53"/>
                </a:cubicBezTo>
                <a:cubicBezTo>
                  <a:pt x="7251" y="351"/>
                  <a:pt x="5474" y="1116"/>
                  <a:pt x="3921" y="2390"/>
                </a:cubicBezTo>
                <a:cubicBezTo>
                  <a:pt x="3434" y="2789"/>
                  <a:pt x="2656" y="3585"/>
                  <a:pt x="2285" y="4064"/>
                </a:cubicBezTo>
                <a:cubicBezTo>
                  <a:pt x="419" y="6470"/>
                  <a:pt x="-366" y="9639"/>
                  <a:pt x="160" y="12639"/>
                </a:cubicBezTo>
                <a:cubicBezTo>
                  <a:pt x="1009" y="17482"/>
                  <a:pt x="4864" y="21055"/>
                  <a:pt x="9711" y="21488"/>
                </a:cubicBezTo>
                <a:cubicBezTo>
                  <a:pt x="10961" y="21600"/>
                  <a:pt x="12546" y="21412"/>
                  <a:pt x="13798" y="21005"/>
                </a:cubicBezTo>
                <a:cubicBezTo>
                  <a:pt x="17723" y="19729"/>
                  <a:pt x="20453" y="16480"/>
                  <a:pt x="21112" y="12302"/>
                </a:cubicBezTo>
                <a:cubicBezTo>
                  <a:pt x="21234" y="11532"/>
                  <a:pt x="21222" y="9815"/>
                  <a:pt x="21088" y="9020"/>
                </a:cubicBezTo>
                <a:cubicBezTo>
                  <a:pt x="20714" y="6792"/>
                  <a:pt x="19744" y="4836"/>
                  <a:pt x="18238" y="3260"/>
                </a:cubicBezTo>
                <a:cubicBezTo>
                  <a:pt x="16535" y="1478"/>
                  <a:pt x="14555" y="469"/>
                  <a:pt x="11936" y="53"/>
                </a:cubicBezTo>
                <a:cubicBezTo>
                  <a:pt x="11709" y="17"/>
                  <a:pt x="11189" y="1"/>
                  <a:pt x="10659" y="0"/>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002236 0.520376" origin="layout" pathEditMode="relative">
                                      <p:cBhvr>
                                        <p:cTn id="6" dur="2000" fill="hold"/>
                                        <p:tgtEl>
                                          <p:spTgt spid="400"/>
                                        </p:tgtEl>
                                        <p:attrNameLst>
                                          <p:attrName>ppt_x</p:attrName>
                                          <p:attrName>ppt_y</p:attrName>
                                        </p:attrNameLst>
                                      </p:cBhvr>
                                    </p:animMotion>
                                  </p:childTnLst>
                                </p:cTn>
                              </p:par>
                            </p:childTnLst>
                          </p:cTn>
                        </p:par>
                        <p:par>
                          <p:cTn id="7" fill="hold">
                            <p:stCondLst>
                              <p:cond delay="0"/>
                            </p:stCondLst>
                            <p:childTnLst>
                              <p:par>
                                <p:cTn id="8" presetClass="path" nodeType="afterEffect" presetSubtype="0" presetID="-1" grpId="2" accel="50000" decel="50000" fill="hold">
                                  <p:stCondLst>
                                    <p:cond delay="0"/>
                                  </p:stCondLst>
                                  <p:childTnLst>
                                    <p:animMotion path="M 0.000000 0.000000 L 0.000977 -0.500000" origin="layout" pathEditMode="relative">
                                      <p:cBhvr>
                                        <p:cTn id="9" dur="2000" fill="hold"/>
                                        <p:tgtEl>
                                          <p:spTgt spid="399"/>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2" name="Image" descr="Image"/>
          <p:cNvPicPr>
            <a:picLocks noChangeAspect="1"/>
          </p:cNvPicPr>
          <p:nvPr/>
        </p:nvPicPr>
        <p:blipFill>
          <a:blip r:embed="rId2">
            <a:extLst/>
          </a:blip>
          <a:srcRect l="0" t="12964" r="0" b="9115"/>
          <a:stretch>
            <a:fillRect/>
          </a:stretch>
        </p:blipFill>
        <p:spPr>
          <a:xfrm rot="4590">
            <a:off x="-928490" y="340872"/>
            <a:ext cx="14861707" cy="8483239"/>
          </a:xfrm>
          <a:prstGeom prst="rect">
            <a:avLst/>
          </a:prstGeom>
          <a:ln w="12700">
            <a:miter lim="400000"/>
          </a:ln>
        </p:spPr>
      </p:pic>
      <p:pic>
        <p:nvPicPr>
          <p:cNvPr id="403" name="Image" descr="Image"/>
          <p:cNvPicPr>
            <a:picLocks noChangeAspect="1"/>
          </p:cNvPicPr>
          <p:nvPr/>
        </p:nvPicPr>
        <p:blipFill>
          <a:blip r:embed="rId3">
            <a:extLst/>
          </a:blip>
          <a:srcRect l="3759" t="2323" r="3077" b="3860"/>
          <a:stretch>
            <a:fillRect/>
          </a:stretch>
        </p:blipFill>
        <p:spPr>
          <a:xfrm>
            <a:off x="2438346" y="2694123"/>
            <a:ext cx="2354263" cy="2357049"/>
          </a:xfrm>
          <a:custGeom>
            <a:avLst/>
            <a:gdLst/>
            <a:ahLst/>
            <a:cxnLst>
              <a:cxn ang="0">
                <a:pos x="wd2" y="hd2"/>
              </a:cxn>
              <a:cxn ang="5400000">
                <a:pos x="wd2" y="hd2"/>
              </a:cxn>
              <a:cxn ang="10800000">
                <a:pos x="wd2" y="hd2"/>
              </a:cxn>
              <a:cxn ang="16200000">
                <a:pos x="wd2" y="hd2"/>
              </a:cxn>
            </a:cxnLst>
            <a:rect l="0" t="0" r="r" b="b"/>
            <a:pathLst>
              <a:path w="21600" h="21589" fill="norm" stroke="1" extrusionOk="0">
                <a:moveTo>
                  <a:pt x="10734" y="0"/>
                </a:moveTo>
                <a:cubicBezTo>
                  <a:pt x="10096" y="3"/>
                  <a:pt x="9456" y="91"/>
                  <a:pt x="8604" y="266"/>
                </a:cubicBezTo>
                <a:cubicBezTo>
                  <a:pt x="3456" y="1322"/>
                  <a:pt x="0" y="5527"/>
                  <a:pt x="0" y="10738"/>
                </a:cubicBezTo>
                <a:cubicBezTo>
                  <a:pt x="0" y="12566"/>
                  <a:pt x="233" y="13734"/>
                  <a:pt x="878" y="15155"/>
                </a:cubicBezTo>
                <a:cubicBezTo>
                  <a:pt x="2381" y="18466"/>
                  <a:pt x="4998" y="20562"/>
                  <a:pt x="8630" y="21356"/>
                </a:cubicBezTo>
                <a:cubicBezTo>
                  <a:pt x="9345" y="21513"/>
                  <a:pt x="10063" y="21588"/>
                  <a:pt x="10775" y="21589"/>
                </a:cubicBezTo>
                <a:cubicBezTo>
                  <a:pt x="15753" y="21598"/>
                  <a:pt x="20396" y="17961"/>
                  <a:pt x="21360" y="12901"/>
                </a:cubicBezTo>
                <a:cubicBezTo>
                  <a:pt x="21522" y="12049"/>
                  <a:pt x="21600" y="11426"/>
                  <a:pt x="21600" y="10800"/>
                </a:cubicBezTo>
                <a:cubicBezTo>
                  <a:pt x="21600" y="10174"/>
                  <a:pt x="21522" y="9547"/>
                  <a:pt x="21360" y="8695"/>
                </a:cubicBezTo>
                <a:cubicBezTo>
                  <a:pt x="20554" y="4467"/>
                  <a:pt x="17166" y="1100"/>
                  <a:pt x="12865" y="251"/>
                </a:cubicBezTo>
                <a:cubicBezTo>
                  <a:pt x="12011" y="83"/>
                  <a:pt x="11373" y="-2"/>
                  <a:pt x="10734" y="0"/>
                </a:cubicBezTo>
                <a:close/>
              </a:path>
            </a:pathLst>
          </a:custGeom>
          <a:ln w="12700">
            <a:miter lim="400000"/>
          </a:ln>
        </p:spPr>
      </p:pic>
      <p:pic>
        <p:nvPicPr>
          <p:cNvPr id="404" name="Image" descr="Image"/>
          <p:cNvPicPr>
            <a:picLocks noChangeAspect="1"/>
          </p:cNvPicPr>
          <p:nvPr/>
        </p:nvPicPr>
        <p:blipFill>
          <a:blip r:embed="rId4">
            <a:extLst/>
          </a:blip>
          <a:srcRect l="6800" t="5008" r="7584" b="5933"/>
          <a:stretch>
            <a:fillRect/>
          </a:stretch>
        </p:blipFill>
        <p:spPr>
          <a:xfrm>
            <a:off x="3848203" y="2302634"/>
            <a:ext cx="1444214" cy="1430181"/>
          </a:xfrm>
          <a:custGeom>
            <a:avLst/>
            <a:gdLst/>
            <a:ahLst/>
            <a:cxnLst>
              <a:cxn ang="0">
                <a:pos x="wd2" y="hd2"/>
              </a:cxn>
              <a:cxn ang="5400000">
                <a:pos x="wd2" y="hd2"/>
              </a:cxn>
              <a:cxn ang="10800000">
                <a:pos x="wd2" y="hd2"/>
              </a:cxn>
              <a:cxn ang="16200000">
                <a:pos x="wd2" y="hd2"/>
              </a:cxn>
            </a:cxnLst>
            <a:rect l="0" t="0" r="r" b="b"/>
            <a:pathLst>
              <a:path w="20845" h="21402" fill="norm" stroke="1" extrusionOk="0">
                <a:moveTo>
                  <a:pt x="10687" y="0"/>
                </a:moveTo>
                <a:cubicBezTo>
                  <a:pt x="8553" y="16"/>
                  <a:pt x="7210" y="305"/>
                  <a:pt x="5692" y="1069"/>
                </a:cubicBezTo>
                <a:cubicBezTo>
                  <a:pt x="1591" y="3134"/>
                  <a:pt x="-735" y="8135"/>
                  <a:pt x="210" y="12846"/>
                </a:cubicBezTo>
                <a:cubicBezTo>
                  <a:pt x="969" y="16633"/>
                  <a:pt x="3614" y="19760"/>
                  <a:pt x="7043" y="20912"/>
                </a:cubicBezTo>
                <a:cubicBezTo>
                  <a:pt x="8700" y="21468"/>
                  <a:pt x="11571" y="21567"/>
                  <a:pt x="13167" y="21126"/>
                </a:cubicBezTo>
                <a:cubicBezTo>
                  <a:pt x="17724" y="19865"/>
                  <a:pt x="20747" y="15586"/>
                  <a:pt x="20843" y="10875"/>
                </a:cubicBezTo>
                <a:cubicBezTo>
                  <a:pt x="20865" y="9787"/>
                  <a:pt x="20731" y="8680"/>
                  <a:pt x="20425" y="7578"/>
                </a:cubicBezTo>
                <a:cubicBezTo>
                  <a:pt x="19187" y="3125"/>
                  <a:pt x="15128" y="-33"/>
                  <a:pt x="10687" y="0"/>
                </a:cubicBezTo>
                <a:close/>
              </a:path>
            </a:pathLst>
          </a:custGeom>
          <a:ln w="12700">
            <a:miter lim="400000"/>
          </a:ln>
        </p:spPr>
      </p:pic>
      <p:pic>
        <p:nvPicPr>
          <p:cNvPr id="405" name="Image" descr="Image"/>
          <p:cNvPicPr>
            <a:picLocks noChangeAspect="1"/>
          </p:cNvPicPr>
          <p:nvPr/>
        </p:nvPicPr>
        <p:blipFill>
          <a:blip r:embed="rId5">
            <a:extLst/>
          </a:blip>
          <a:srcRect l="24" t="2394" r="4305" b="3855"/>
          <a:stretch>
            <a:fillRect/>
          </a:stretch>
        </p:blipFill>
        <p:spPr>
          <a:xfrm>
            <a:off x="7432742" y="2652599"/>
            <a:ext cx="2405461" cy="2357187"/>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11379" y="1"/>
                </a:moveTo>
                <a:cubicBezTo>
                  <a:pt x="11054" y="-3"/>
                  <a:pt x="10715" y="3"/>
                  <a:pt x="10360" y="19"/>
                </a:cubicBezTo>
                <a:cubicBezTo>
                  <a:pt x="8362" y="107"/>
                  <a:pt x="7779" y="245"/>
                  <a:pt x="6326" y="975"/>
                </a:cubicBezTo>
                <a:cubicBezTo>
                  <a:pt x="3368" y="2460"/>
                  <a:pt x="986" y="5586"/>
                  <a:pt x="596" y="8488"/>
                </a:cubicBezTo>
                <a:cubicBezTo>
                  <a:pt x="508" y="9137"/>
                  <a:pt x="336" y="9731"/>
                  <a:pt x="214" y="9807"/>
                </a:cubicBezTo>
                <a:cubicBezTo>
                  <a:pt x="70" y="9898"/>
                  <a:pt x="0" y="10365"/>
                  <a:pt x="0" y="10832"/>
                </a:cubicBezTo>
                <a:cubicBezTo>
                  <a:pt x="1" y="11299"/>
                  <a:pt x="74" y="11766"/>
                  <a:pt x="218" y="11857"/>
                </a:cubicBezTo>
                <a:cubicBezTo>
                  <a:pt x="340" y="11934"/>
                  <a:pt x="516" y="12484"/>
                  <a:pt x="610" y="13082"/>
                </a:cubicBezTo>
                <a:cubicBezTo>
                  <a:pt x="880" y="14806"/>
                  <a:pt x="1987" y="16893"/>
                  <a:pt x="3429" y="18400"/>
                </a:cubicBezTo>
                <a:cubicBezTo>
                  <a:pt x="4934" y="19972"/>
                  <a:pt x="6261" y="20747"/>
                  <a:pt x="8400" y="21300"/>
                </a:cubicBezTo>
                <a:cubicBezTo>
                  <a:pt x="9124" y="21487"/>
                  <a:pt x="9963" y="21581"/>
                  <a:pt x="10823" y="21587"/>
                </a:cubicBezTo>
                <a:cubicBezTo>
                  <a:pt x="12257" y="21597"/>
                  <a:pt x="13749" y="21360"/>
                  <a:pt x="14875" y="20908"/>
                </a:cubicBezTo>
                <a:cubicBezTo>
                  <a:pt x="19101" y="19209"/>
                  <a:pt x="21600" y="15417"/>
                  <a:pt x="21600" y="10701"/>
                </a:cubicBezTo>
                <a:cubicBezTo>
                  <a:pt x="21600" y="6967"/>
                  <a:pt x="19968" y="3755"/>
                  <a:pt x="17053" y="1756"/>
                </a:cubicBezTo>
                <a:cubicBezTo>
                  <a:pt x="15281" y="542"/>
                  <a:pt x="13659" y="27"/>
                  <a:pt x="11379" y="1"/>
                </a:cubicBezTo>
                <a:close/>
              </a:path>
            </a:pathLst>
          </a:custGeom>
          <a:ln w="12700">
            <a:miter lim="400000"/>
          </a:ln>
        </p:spPr>
      </p:pic>
      <p:grpSp>
        <p:nvGrpSpPr>
          <p:cNvPr id="408" name="Group"/>
          <p:cNvGrpSpPr/>
          <p:nvPr/>
        </p:nvGrpSpPr>
        <p:grpSpPr>
          <a:xfrm>
            <a:off x="6727292" y="3620591"/>
            <a:ext cx="502967" cy="679990"/>
            <a:chOff x="0" y="0"/>
            <a:chExt cx="502965" cy="679989"/>
          </a:xfrm>
        </p:grpSpPr>
        <p:pic>
          <p:nvPicPr>
            <p:cNvPr id="406" name="Image" descr="Image"/>
            <p:cNvPicPr>
              <a:picLocks noChangeAspect="1"/>
            </p:cNvPicPr>
            <p:nvPr/>
          </p:nvPicPr>
          <p:blipFill>
            <a:blip r:embed="rId6">
              <a:extLst/>
            </a:blip>
            <a:stretch>
              <a:fillRect/>
            </a:stretch>
          </p:blipFill>
          <p:spPr>
            <a:xfrm>
              <a:off x="0" y="0"/>
              <a:ext cx="265621" cy="679990"/>
            </a:xfrm>
            <a:prstGeom prst="rect">
              <a:avLst/>
            </a:prstGeom>
            <a:ln w="12700" cap="flat">
              <a:noFill/>
              <a:miter lim="400000"/>
            </a:ln>
            <a:effectLst/>
          </p:spPr>
        </p:pic>
        <p:pic>
          <p:nvPicPr>
            <p:cNvPr id="407" name="Image" descr="Image"/>
            <p:cNvPicPr>
              <a:picLocks noChangeAspect="1"/>
            </p:cNvPicPr>
            <p:nvPr/>
          </p:nvPicPr>
          <p:blipFill>
            <a:blip r:embed="rId6">
              <a:extLst/>
            </a:blip>
            <a:stretch>
              <a:fillRect/>
            </a:stretch>
          </p:blipFill>
          <p:spPr>
            <a:xfrm>
              <a:off x="237345" y="0"/>
              <a:ext cx="265621" cy="679990"/>
            </a:xfrm>
            <a:prstGeom prst="rect">
              <a:avLst/>
            </a:prstGeom>
            <a:ln w="12700" cap="flat">
              <a:noFill/>
              <a:miter lim="400000"/>
            </a:ln>
            <a:effectLst/>
          </p:spPr>
        </p:pic>
      </p:grpSp>
      <p:pic>
        <p:nvPicPr>
          <p:cNvPr id="409" name="Image" descr="Image"/>
          <p:cNvPicPr>
            <a:picLocks noChangeAspect="1"/>
          </p:cNvPicPr>
          <p:nvPr/>
        </p:nvPicPr>
        <p:blipFill>
          <a:blip r:embed="rId7">
            <a:extLst/>
          </a:blip>
          <a:srcRect l="4400" t="2897" r="7401" b="4361"/>
          <a:stretch>
            <a:fillRect/>
          </a:stretch>
        </p:blipFill>
        <p:spPr>
          <a:xfrm>
            <a:off x="9532784" y="3682252"/>
            <a:ext cx="1123157" cy="1122761"/>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0792" y="0"/>
                </a:moveTo>
                <a:cubicBezTo>
                  <a:pt x="10195" y="-1"/>
                  <a:pt x="9602" y="24"/>
                  <a:pt x="9289" y="68"/>
                </a:cubicBezTo>
                <a:cubicBezTo>
                  <a:pt x="4515" y="751"/>
                  <a:pt x="822" y="4383"/>
                  <a:pt x="92" y="9123"/>
                </a:cubicBezTo>
                <a:cubicBezTo>
                  <a:pt x="28" y="9534"/>
                  <a:pt x="0" y="10169"/>
                  <a:pt x="0" y="10803"/>
                </a:cubicBezTo>
                <a:cubicBezTo>
                  <a:pt x="0" y="11437"/>
                  <a:pt x="28" y="12072"/>
                  <a:pt x="92" y="12483"/>
                </a:cubicBezTo>
                <a:cubicBezTo>
                  <a:pt x="810" y="17146"/>
                  <a:pt x="4433" y="20772"/>
                  <a:pt x="9090" y="21507"/>
                </a:cubicBezTo>
                <a:cubicBezTo>
                  <a:pt x="9468" y="21567"/>
                  <a:pt x="10122" y="21599"/>
                  <a:pt x="10777" y="21599"/>
                </a:cubicBezTo>
                <a:cubicBezTo>
                  <a:pt x="11433" y="21599"/>
                  <a:pt x="12091" y="21567"/>
                  <a:pt x="12479" y="21507"/>
                </a:cubicBezTo>
                <a:cubicBezTo>
                  <a:pt x="17161" y="20785"/>
                  <a:pt x="20779" y="17166"/>
                  <a:pt x="21501" y="12483"/>
                </a:cubicBezTo>
                <a:cubicBezTo>
                  <a:pt x="21564" y="12072"/>
                  <a:pt x="21600" y="11437"/>
                  <a:pt x="21600" y="10803"/>
                </a:cubicBezTo>
                <a:cubicBezTo>
                  <a:pt x="21600" y="10169"/>
                  <a:pt x="21564" y="9534"/>
                  <a:pt x="21501" y="9123"/>
                </a:cubicBezTo>
                <a:cubicBezTo>
                  <a:pt x="20772" y="4393"/>
                  <a:pt x="17052" y="725"/>
                  <a:pt x="12319" y="68"/>
                </a:cubicBezTo>
                <a:cubicBezTo>
                  <a:pt x="11992" y="23"/>
                  <a:pt x="11390" y="0"/>
                  <a:pt x="10792" y="0"/>
                </a:cubicBezTo>
                <a:close/>
              </a:path>
            </a:pathLst>
          </a:custGeom>
          <a:ln w="12700">
            <a:miter lim="400000"/>
          </a:ln>
        </p:spPr>
      </p:pic>
      <p:pic>
        <p:nvPicPr>
          <p:cNvPr id="410" name="12-2.png" descr="12-2.png"/>
          <p:cNvPicPr>
            <a:picLocks noChangeAspect="1"/>
          </p:cNvPicPr>
          <p:nvPr/>
        </p:nvPicPr>
        <p:blipFill>
          <a:blip r:embed="rId8">
            <a:extLst/>
          </a:blip>
          <a:stretch>
            <a:fillRect/>
          </a:stretch>
        </p:blipFill>
        <p:spPr>
          <a:xfrm>
            <a:off x="10169400" y="7058974"/>
            <a:ext cx="2179101" cy="203648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04"/>
                                        </p:tgtEl>
                                        <p:attrNameLst>
                                          <p:attrName>style.visibility</p:attrName>
                                        </p:attrNameLst>
                                      </p:cBhvr>
                                      <p:to>
                                        <p:strVal val="visible"/>
                                      </p:to>
                                    </p:set>
                                    <p:anim calcmode="lin" valueType="num">
                                      <p:cBhvr>
                                        <p:cTn id="7" dur="300" fill="hold"/>
                                        <p:tgtEl>
                                          <p:spTgt spid="404"/>
                                        </p:tgtEl>
                                        <p:attrNameLst>
                                          <p:attrName>ppt_w</p:attrName>
                                        </p:attrNameLst>
                                      </p:cBhvr>
                                      <p:tavLst>
                                        <p:tav tm="0">
                                          <p:val>
                                            <p:fltVal val="0"/>
                                          </p:val>
                                        </p:tav>
                                        <p:tav tm="100000">
                                          <p:val>
                                            <p:strVal val="#ppt_w"/>
                                          </p:val>
                                        </p:tav>
                                      </p:tavLst>
                                    </p:anim>
                                    <p:anim calcmode="lin" valueType="num">
                                      <p:cBhvr>
                                        <p:cTn id="8" dur="300" fill="hold"/>
                                        <p:tgtEl>
                                          <p:spTgt spid="404"/>
                                        </p:tgtEl>
                                        <p:attrNameLst>
                                          <p:attrName>ppt_h</p:attrName>
                                        </p:attrNameLst>
                                      </p:cBhvr>
                                      <p:tavLst>
                                        <p:tav tm="0">
                                          <p:val>
                                            <p:fltVal val="0"/>
                                          </p:val>
                                        </p:tav>
                                        <p:tav tm="100000">
                                          <p:val>
                                            <p:strVal val="#ppt_h"/>
                                          </p:val>
                                        </p:tav>
                                      </p:tavLst>
                                    </p:anim>
                                  </p:childTnLst>
                                </p:cTn>
                              </p:par>
                            </p:childTnLst>
                          </p:cTn>
                        </p:par>
                        <p:par>
                          <p:cTn id="9" fill="hold">
                            <p:stCondLst>
                              <p:cond delay="300"/>
                            </p:stCondLst>
                            <p:childTnLst>
                              <p:par>
                                <p:cTn id="10" presetClass="entr" nodeType="afterEffect" presetSubtype="16" presetID="23" grpId="2" fill="hold">
                                  <p:stCondLst>
                                    <p:cond delay="0"/>
                                  </p:stCondLst>
                                  <p:iterate type="el" backwards="0">
                                    <p:tmAbs val="0"/>
                                  </p:iterate>
                                  <p:childTnLst>
                                    <p:set>
                                      <p:cBhvr>
                                        <p:cTn id="11" fill="hold"/>
                                        <p:tgtEl>
                                          <p:spTgt spid="403"/>
                                        </p:tgtEl>
                                        <p:attrNameLst>
                                          <p:attrName>style.visibility</p:attrName>
                                        </p:attrNameLst>
                                      </p:cBhvr>
                                      <p:to>
                                        <p:strVal val="visible"/>
                                      </p:to>
                                    </p:set>
                                    <p:anim calcmode="lin" valueType="num">
                                      <p:cBhvr>
                                        <p:cTn id="12" dur="300" fill="hold"/>
                                        <p:tgtEl>
                                          <p:spTgt spid="403"/>
                                        </p:tgtEl>
                                        <p:attrNameLst>
                                          <p:attrName>ppt_w</p:attrName>
                                        </p:attrNameLst>
                                      </p:cBhvr>
                                      <p:tavLst>
                                        <p:tav tm="0">
                                          <p:val>
                                            <p:fltVal val="0"/>
                                          </p:val>
                                        </p:tav>
                                        <p:tav tm="100000">
                                          <p:val>
                                            <p:strVal val="#ppt_w"/>
                                          </p:val>
                                        </p:tav>
                                      </p:tavLst>
                                    </p:anim>
                                    <p:anim calcmode="lin" valueType="num">
                                      <p:cBhvr>
                                        <p:cTn id="13" dur="300" fill="hold"/>
                                        <p:tgtEl>
                                          <p:spTgt spid="403"/>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6" presetID="23" grpId="3" fill="hold">
                                  <p:stCondLst>
                                    <p:cond delay="0"/>
                                  </p:stCondLst>
                                  <p:iterate type="el" backwards="0">
                                    <p:tmAbs val="0"/>
                                  </p:iterate>
                                  <p:childTnLst>
                                    <p:set>
                                      <p:cBhvr>
                                        <p:cTn id="17" fill="hold"/>
                                        <p:tgtEl>
                                          <p:spTgt spid="409"/>
                                        </p:tgtEl>
                                        <p:attrNameLst>
                                          <p:attrName>style.visibility</p:attrName>
                                        </p:attrNameLst>
                                      </p:cBhvr>
                                      <p:to>
                                        <p:strVal val="visible"/>
                                      </p:to>
                                    </p:set>
                                    <p:anim calcmode="lin" valueType="num">
                                      <p:cBhvr>
                                        <p:cTn id="18" dur="399" fill="hold"/>
                                        <p:tgtEl>
                                          <p:spTgt spid="409"/>
                                        </p:tgtEl>
                                        <p:attrNameLst>
                                          <p:attrName>ppt_w</p:attrName>
                                        </p:attrNameLst>
                                      </p:cBhvr>
                                      <p:tavLst>
                                        <p:tav tm="0">
                                          <p:val>
                                            <p:fltVal val="0"/>
                                          </p:val>
                                        </p:tav>
                                        <p:tav tm="100000">
                                          <p:val>
                                            <p:strVal val="#ppt_w"/>
                                          </p:val>
                                        </p:tav>
                                      </p:tavLst>
                                    </p:anim>
                                    <p:anim calcmode="lin" valueType="num">
                                      <p:cBhvr>
                                        <p:cTn id="19" dur="399" fill="hold"/>
                                        <p:tgtEl>
                                          <p:spTgt spid="409"/>
                                        </p:tgtEl>
                                        <p:attrNameLst>
                                          <p:attrName>ppt_h</p:attrName>
                                        </p:attrNameLst>
                                      </p:cBhvr>
                                      <p:tavLst>
                                        <p:tav tm="0">
                                          <p:val>
                                            <p:fltVal val="0"/>
                                          </p:val>
                                        </p:tav>
                                        <p:tav tm="100000">
                                          <p:val>
                                            <p:strVal val="#ppt_h"/>
                                          </p:val>
                                        </p:tav>
                                      </p:tavLst>
                                    </p:anim>
                                  </p:childTnLst>
                                </p:cTn>
                              </p:par>
                            </p:childTnLst>
                          </p:cTn>
                        </p:par>
                        <p:par>
                          <p:cTn id="20" fill="hold">
                            <p:stCondLst>
                              <p:cond delay="399"/>
                            </p:stCondLst>
                            <p:childTnLst>
                              <p:par>
                                <p:cTn id="21" presetClass="entr" nodeType="afterEffect" presetSubtype="16" presetID="23" grpId="4" fill="hold">
                                  <p:stCondLst>
                                    <p:cond delay="0"/>
                                  </p:stCondLst>
                                  <p:iterate type="el" backwards="0">
                                    <p:tmAbs val="0"/>
                                  </p:iterate>
                                  <p:childTnLst>
                                    <p:set>
                                      <p:cBhvr>
                                        <p:cTn id="22" fill="hold"/>
                                        <p:tgtEl>
                                          <p:spTgt spid="405"/>
                                        </p:tgtEl>
                                        <p:attrNameLst>
                                          <p:attrName>style.visibility</p:attrName>
                                        </p:attrNameLst>
                                      </p:cBhvr>
                                      <p:to>
                                        <p:strVal val="visible"/>
                                      </p:to>
                                    </p:set>
                                    <p:anim calcmode="lin" valueType="num">
                                      <p:cBhvr>
                                        <p:cTn id="23" dur="399" fill="hold"/>
                                        <p:tgtEl>
                                          <p:spTgt spid="405"/>
                                        </p:tgtEl>
                                        <p:attrNameLst>
                                          <p:attrName>ppt_w</p:attrName>
                                        </p:attrNameLst>
                                      </p:cBhvr>
                                      <p:tavLst>
                                        <p:tav tm="0">
                                          <p:val>
                                            <p:fltVal val="0"/>
                                          </p:val>
                                        </p:tav>
                                        <p:tav tm="100000">
                                          <p:val>
                                            <p:strVal val="#ppt_w"/>
                                          </p:val>
                                        </p:tav>
                                      </p:tavLst>
                                    </p:anim>
                                    <p:anim calcmode="lin" valueType="num">
                                      <p:cBhvr>
                                        <p:cTn id="24" dur="399" fill="hold"/>
                                        <p:tgtEl>
                                          <p:spTgt spid="4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4" grpId="1"/>
      <p:bldP build="whole" bldLvl="1" animBg="1" rev="0" advAuto="0" spid="409" grpId="3"/>
      <p:bldP build="whole" bldLvl="1" animBg="1" rev="0" advAuto="0" spid="405" grpId="4"/>
      <p:bldP build="whole" bldLvl="1" animBg="1" rev="0" advAuto="0" spid="403" grpId="2"/>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2" name="Image" descr="Image"/>
          <p:cNvPicPr>
            <a:picLocks noChangeAspect="1"/>
          </p:cNvPicPr>
          <p:nvPr/>
        </p:nvPicPr>
        <p:blipFill>
          <a:blip r:embed="rId2">
            <a:extLst/>
          </a:blip>
          <a:srcRect l="0" t="12964" r="0" b="9115"/>
          <a:stretch>
            <a:fillRect/>
          </a:stretch>
        </p:blipFill>
        <p:spPr>
          <a:xfrm rot="4590">
            <a:off x="-928490" y="340872"/>
            <a:ext cx="14861707" cy="8483239"/>
          </a:xfrm>
          <a:prstGeom prst="rect">
            <a:avLst/>
          </a:prstGeom>
          <a:ln w="12700">
            <a:miter lim="400000"/>
          </a:ln>
        </p:spPr>
      </p:pic>
      <p:pic>
        <p:nvPicPr>
          <p:cNvPr id="413" name="Image" descr="Image"/>
          <p:cNvPicPr>
            <a:picLocks noChangeAspect="1"/>
          </p:cNvPicPr>
          <p:nvPr/>
        </p:nvPicPr>
        <p:blipFill>
          <a:blip r:embed="rId3">
            <a:extLst/>
          </a:blip>
          <a:srcRect l="3759" t="2323" r="3068" b="3865"/>
          <a:stretch>
            <a:fillRect/>
          </a:stretch>
        </p:blipFill>
        <p:spPr>
          <a:xfrm>
            <a:off x="2448330" y="2711356"/>
            <a:ext cx="2335213" cy="2337602"/>
          </a:xfrm>
          <a:custGeom>
            <a:avLst/>
            <a:gdLst/>
            <a:ahLst/>
            <a:cxnLst>
              <a:cxn ang="0">
                <a:pos x="wd2" y="hd2"/>
              </a:cxn>
              <a:cxn ang="5400000">
                <a:pos x="wd2" y="hd2"/>
              </a:cxn>
              <a:cxn ang="10800000">
                <a:pos x="wd2" y="hd2"/>
              </a:cxn>
              <a:cxn ang="16200000">
                <a:pos x="wd2" y="hd2"/>
              </a:cxn>
            </a:cxnLst>
            <a:rect l="0" t="0" r="r" b="b"/>
            <a:pathLst>
              <a:path w="21600" h="21589" fill="norm" stroke="1" extrusionOk="0">
                <a:moveTo>
                  <a:pt x="10730" y="0"/>
                </a:moveTo>
                <a:cubicBezTo>
                  <a:pt x="10092" y="3"/>
                  <a:pt x="9457" y="89"/>
                  <a:pt x="8605" y="264"/>
                </a:cubicBezTo>
                <a:cubicBezTo>
                  <a:pt x="3457" y="1321"/>
                  <a:pt x="0" y="5528"/>
                  <a:pt x="0" y="10740"/>
                </a:cubicBezTo>
                <a:cubicBezTo>
                  <a:pt x="0" y="12568"/>
                  <a:pt x="232" y="13736"/>
                  <a:pt x="877" y="15156"/>
                </a:cubicBezTo>
                <a:cubicBezTo>
                  <a:pt x="2380" y="18468"/>
                  <a:pt x="4996" y="20563"/>
                  <a:pt x="8627" y="21358"/>
                </a:cubicBezTo>
                <a:cubicBezTo>
                  <a:pt x="9342" y="21515"/>
                  <a:pt x="10060" y="21588"/>
                  <a:pt x="10771" y="21589"/>
                </a:cubicBezTo>
                <a:cubicBezTo>
                  <a:pt x="15748" y="21598"/>
                  <a:pt x="20394" y="17962"/>
                  <a:pt x="21358" y="12902"/>
                </a:cubicBezTo>
                <a:cubicBezTo>
                  <a:pt x="21520" y="12050"/>
                  <a:pt x="21600" y="11425"/>
                  <a:pt x="21600" y="10798"/>
                </a:cubicBezTo>
                <a:cubicBezTo>
                  <a:pt x="21600" y="10172"/>
                  <a:pt x="21520" y="9546"/>
                  <a:pt x="21358" y="8695"/>
                </a:cubicBezTo>
                <a:cubicBezTo>
                  <a:pt x="20552" y="4466"/>
                  <a:pt x="17164" y="1098"/>
                  <a:pt x="12863" y="250"/>
                </a:cubicBezTo>
                <a:cubicBezTo>
                  <a:pt x="12009" y="81"/>
                  <a:pt x="11369" y="-2"/>
                  <a:pt x="10730" y="0"/>
                </a:cubicBezTo>
                <a:close/>
              </a:path>
            </a:pathLst>
          </a:custGeom>
          <a:ln w="12700">
            <a:miter lim="400000"/>
          </a:ln>
        </p:spPr>
      </p:pic>
      <p:pic>
        <p:nvPicPr>
          <p:cNvPr id="414" name="Image" descr="Image"/>
          <p:cNvPicPr>
            <a:picLocks noChangeAspect="1"/>
          </p:cNvPicPr>
          <p:nvPr/>
        </p:nvPicPr>
        <p:blipFill>
          <a:blip r:embed="rId4">
            <a:extLst/>
          </a:blip>
          <a:srcRect l="6800" t="5008" r="7584" b="5933"/>
          <a:stretch>
            <a:fillRect/>
          </a:stretch>
        </p:blipFill>
        <p:spPr>
          <a:xfrm>
            <a:off x="3850106" y="2299092"/>
            <a:ext cx="1444215" cy="1430182"/>
          </a:xfrm>
          <a:custGeom>
            <a:avLst/>
            <a:gdLst/>
            <a:ahLst/>
            <a:cxnLst>
              <a:cxn ang="0">
                <a:pos x="wd2" y="hd2"/>
              </a:cxn>
              <a:cxn ang="5400000">
                <a:pos x="wd2" y="hd2"/>
              </a:cxn>
              <a:cxn ang="10800000">
                <a:pos x="wd2" y="hd2"/>
              </a:cxn>
              <a:cxn ang="16200000">
                <a:pos x="wd2" y="hd2"/>
              </a:cxn>
            </a:cxnLst>
            <a:rect l="0" t="0" r="r" b="b"/>
            <a:pathLst>
              <a:path w="20845" h="21402" fill="norm" stroke="1" extrusionOk="0">
                <a:moveTo>
                  <a:pt x="10687" y="0"/>
                </a:moveTo>
                <a:cubicBezTo>
                  <a:pt x="8553" y="16"/>
                  <a:pt x="7210" y="305"/>
                  <a:pt x="5692" y="1069"/>
                </a:cubicBezTo>
                <a:cubicBezTo>
                  <a:pt x="1591" y="3134"/>
                  <a:pt x="-735" y="8135"/>
                  <a:pt x="210" y="12846"/>
                </a:cubicBezTo>
                <a:cubicBezTo>
                  <a:pt x="969" y="16633"/>
                  <a:pt x="3614" y="19760"/>
                  <a:pt x="7043" y="20912"/>
                </a:cubicBezTo>
                <a:cubicBezTo>
                  <a:pt x="8700" y="21468"/>
                  <a:pt x="11571" y="21567"/>
                  <a:pt x="13167" y="21126"/>
                </a:cubicBezTo>
                <a:cubicBezTo>
                  <a:pt x="17724" y="19865"/>
                  <a:pt x="20747" y="15586"/>
                  <a:pt x="20843" y="10875"/>
                </a:cubicBezTo>
                <a:cubicBezTo>
                  <a:pt x="20865" y="9787"/>
                  <a:pt x="20731" y="8680"/>
                  <a:pt x="20425" y="7578"/>
                </a:cubicBezTo>
                <a:cubicBezTo>
                  <a:pt x="19187" y="3125"/>
                  <a:pt x="15128" y="-33"/>
                  <a:pt x="10687" y="0"/>
                </a:cubicBezTo>
                <a:close/>
              </a:path>
            </a:pathLst>
          </a:custGeom>
          <a:ln w="12700">
            <a:miter lim="400000"/>
          </a:ln>
        </p:spPr>
      </p:pic>
      <p:grpSp>
        <p:nvGrpSpPr>
          <p:cNvPr id="417" name="image16.jpg"/>
          <p:cNvGrpSpPr/>
          <p:nvPr/>
        </p:nvGrpSpPr>
        <p:grpSpPr>
          <a:xfrm rot="20851381">
            <a:off x="260622" y="6312608"/>
            <a:ext cx="3456827" cy="2425578"/>
            <a:chOff x="0" y="0"/>
            <a:chExt cx="3456826" cy="2425576"/>
          </a:xfrm>
        </p:grpSpPr>
        <p:pic>
          <p:nvPicPr>
            <p:cNvPr id="416" name="image16.jpg" descr="image16.jpg"/>
            <p:cNvPicPr>
              <a:picLocks noChangeAspect="1"/>
            </p:cNvPicPr>
            <p:nvPr/>
          </p:nvPicPr>
          <p:blipFill>
            <a:blip r:embed="rId5">
              <a:extLst/>
            </a:blip>
            <a:stretch>
              <a:fillRect/>
            </a:stretch>
          </p:blipFill>
          <p:spPr>
            <a:xfrm>
              <a:off x="101600" y="63499"/>
              <a:ext cx="3253627" cy="2158878"/>
            </a:xfrm>
            <a:prstGeom prst="rect">
              <a:avLst/>
            </a:prstGeom>
            <a:ln>
              <a:noFill/>
            </a:ln>
            <a:effectLst/>
          </p:spPr>
        </p:pic>
        <p:pic>
          <p:nvPicPr>
            <p:cNvPr id="415" name="image16.jpg" descr="image16.jpg"/>
            <p:cNvPicPr>
              <a:picLocks noChangeAspect="0"/>
            </p:cNvPicPr>
            <p:nvPr/>
          </p:nvPicPr>
          <p:blipFill>
            <a:blip r:embed="rId6">
              <a:extLst/>
            </a:blip>
            <a:stretch>
              <a:fillRect/>
            </a:stretch>
          </p:blipFill>
          <p:spPr>
            <a:xfrm>
              <a:off x="0" y="0"/>
              <a:ext cx="3456827" cy="2425577"/>
            </a:xfrm>
            <a:prstGeom prst="rect">
              <a:avLst/>
            </a:prstGeom>
            <a:effectLst/>
          </p:spPr>
        </p:pic>
      </p:grpSp>
      <p:pic>
        <p:nvPicPr>
          <p:cNvPr id="418" name="Image" descr="Image"/>
          <p:cNvPicPr>
            <a:picLocks noChangeAspect="1"/>
          </p:cNvPicPr>
          <p:nvPr/>
        </p:nvPicPr>
        <p:blipFill>
          <a:blip r:embed="rId7">
            <a:extLst/>
          </a:blip>
          <a:srcRect l="24" t="2394" r="4305" b="3855"/>
          <a:stretch>
            <a:fillRect/>
          </a:stretch>
        </p:blipFill>
        <p:spPr>
          <a:xfrm>
            <a:off x="7432742" y="2652599"/>
            <a:ext cx="2405461" cy="2357187"/>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11379" y="1"/>
                </a:moveTo>
                <a:cubicBezTo>
                  <a:pt x="11054" y="-3"/>
                  <a:pt x="10715" y="3"/>
                  <a:pt x="10360" y="19"/>
                </a:cubicBezTo>
                <a:cubicBezTo>
                  <a:pt x="8362" y="107"/>
                  <a:pt x="7779" y="245"/>
                  <a:pt x="6326" y="975"/>
                </a:cubicBezTo>
                <a:cubicBezTo>
                  <a:pt x="3368" y="2460"/>
                  <a:pt x="986" y="5586"/>
                  <a:pt x="596" y="8488"/>
                </a:cubicBezTo>
                <a:cubicBezTo>
                  <a:pt x="508" y="9137"/>
                  <a:pt x="336" y="9731"/>
                  <a:pt x="214" y="9807"/>
                </a:cubicBezTo>
                <a:cubicBezTo>
                  <a:pt x="70" y="9898"/>
                  <a:pt x="0" y="10365"/>
                  <a:pt x="0" y="10832"/>
                </a:cubicBezTo>
                <a:cubicBezTo>
                  <a:pt x="1" y="11299"/>
                  <a:pt x="74" y="11766"/>
                  <a:pt x="218" y="11857"/>
                </a:cubicBezTo>
                <a:cubicBezTo>
                  <a:pt x="340" y="11934"/>
                  <a:pt x="516" y="12484"/>
                  <a:pt x="610" y="13082"/>
                </a:cubicBezTo>
                <a:cubicBezTo>
                  <a:pt x="880" y="14806"/>
                  <a:pt x="1987" y="16893"/>
                  <a:pt x="3429" y="18400"/>
                </a:cubicBezTo>
                <a:cubicBezTo>
                  <a:pt x="4934" y="19972"/>
                  <a:pt x="6261" y="20747"/>
                  <a:pt x="8400" y="21300"/>
                </a:cubicBezTo>
                <a:cubicBezTo>
                  <a:pt x="9124" y="21487"/>
                  <a:pt x="9963" y="21581"/>
                  <a:pt x="10823" y="21587"/>
                </a:cubicBezTo>
                <a:cubicBezTo>
                  <a:pt x="12257" y="21597"/>
                  <a:pt x="13749" y="21360"/>
                  <a:pt x="14875" y="20908"/>
                </a:cubicBezTo>
                <a:cubicBezTo>
                  <a:pt x="19101" y="19209"/>
                  <a:pt x="21600" y="15417"/>
                  <a:pt x="21600" y="10701"/>
                </a:cubicBezTo>
                <a:cubicBezTo>
                  <a:pt x="21600" y="6967"/>
                  <a:pt x="19968" y="3755"/>
                  <a:pt x="17053" y="1756"/>
                </a:cubicBezTo>
                <a:cubicBezTo>
                  <a:pt x="15281" y="542"/>
                  <a:pt x="13659" y="27"/>
                  <a:pt x="11379" y="1"/>
                </a:cubicBezTo>
                <a:close/>
              </a:path>
            </a:pathLst>
          </a:custGeom>
          <a:ln w="12700">
            <a:miter lim="400000"/>
          </a:ln>
        </p:spPr>
      </p:pic>
      <p:pic>
        <p:nvPicPr>
          <p:cNvPr id="419" name="Image" descr="Image"/>
          <p:cNvPicPr>
            <a:picLocks noChangeAspect="1"/>
          </p:cNvPicPr>
          <p:nvPr/>
        </p:nvPicPr>
        <p:blipFill>
          <a:blip r:embed="rId8">
            <a:extLst/>
          </a:blip>
          <a:srcRect l="4400" t="2897" r="7401" b="4361"/>
          <a:stretch>
            <a:fillRect/>
          </a:stretch>
        </p:blipFill>
        <p:spPr>
          <a:xfrm>
            <a:off x="9532784" y="3682252"/>
            <a:ext cx="1123157" cy="1122761"/>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0792" y="0"/>
                </a:moveTo>
                <a:cubicBezTo>
                  <a:pt x="10195" y="-1"/>
                  <a:pt x="9602" y="24"/>
                  <a:pt x="9289" y="68"/>
                </a:cubicBezTo>
                <a:cubicBezTo>
                  <a:pt x="4515" y="751"/>
                  <a:pt x="822" y="4383"/>
                  <a:pt x="92" y="9123"/>
                </a:cubicBezTo>
                <a:cubicBezTo>
                  <a:pt x="28" y="9534"/>
                  <a:pt x="0" y="10169"/>
                  <a:pt x="0" y="10803"/>
                </a:cubicBezTo>
                <a:cubicBezTo>
                  <a:pt x="0" y="11437"/>
                  <a:pt x="28" y="12072"/>
                  <a:pt x="92" y="12483"/>
                </a:cubicBezTo>
                <a:cubicBezTo>
                  <a:pt x="810" y="17146"/>
                  <a:pt x="4433" y="20772"/>
                  <a:pt x="9090" y="21507"/>
                </a:cubicBezTo>
                <a:cubicBezTo>
                  <a:pt x="9468" y="21567"/>
                  <a:pt x="10122" y="21599"/>
                  <a:pt x="10777" y="21599"/>
                </a:cubicBezTo>
                <a:cubicBezTo>
                  <a:pt x="11433" y="21599"/>
                  <a:pt x="12091" y="21567"/>
                  <a:pt x="12479" y="21507"/>
                </a:cubicBezTo>
                <a:cubicBezTo>
                  <a:pt x="17161" y="20785"/>
                  <a:pt x="20779" y="17166"/>
                  <a:pt x="21501" y="12483"/>
                </a:cubicBezTo>
                <a:cubicBezTo>
                  <a:pt x="21564" y="12072"/>
                  <a:pt x="21600" y="11437"/>
                  <a:pt x="21600" y="10803"/>
                </a:cubicBezTo>
                <a:cubicBezTo>
                  <a:pt x="21600" y="10169"/>
                  <a:pt x="21564" y="9534"/>
                  <a:pt x="21501" y="9123"/>
                </a:cubicBezTo>
                <a:cubicBezTo>
                  <a:pt x="20772" y="4393"/>
                  <a:pt x="17052" y="725"/>
                  <a:pt x="12319" y="68"/>
                </a:cubicBezTo>
                <a:cubicBezTo>
                  <a:pt x="11992" y="23"/>
                  <a:pt x="11390" y="0"/>
                  <a:pt x="10792" y="0"/>
                </a:cubicBezTo>
                <a:close/>
              </a:path>
            </a:pathLst>
          </a:custGeom>
          <a:ln w="12700">
            <a:miter lim="400000"/>
          </a:ln>
        </p:spPr>
      </p:pic>
      <p:pic>
        <p:nvPicPr>
          <p:cNvPr id="420" name="2-5.png" descr="2-5.png"/>
          <p:cNvPicPr>
            <a:picLocks noChangeAspect="1"/>
          </p:cNvPicPr>
          <p:nvPr/>
        </p:nvPicPr>
        <p:blipFill>
          <a:blip r:embed="rId9">
            <a:extLst/>
          </a:blip>
          <a:stretch>
            <a:fillRect/>
          </a:stretch>
        </p:blipFill>
        <p:spPr>
          <a:xfrm>
            <a:off x="10169400" y="7058974"/>
            <a:ext cx="2179101" cy="2036481"/>
          </a:xfrm>
          <a:prstGeom prst="rect">
            <a:avLst/>
          </a:prstGeom>
          <a:ln w="12700">
            <a:miter lim="400000"/>
          </a:ln>
        </p:spPr>
      </p:pic>
    </p:spTree>
  </p:cSld>
  <p:clrMapOvr>
    <a:masterClrMapping/>
  </p:clrMapOvr>
  <p:transition xmlns:p14="http://schemas.microsoft.com/office/powerpoint/2010/main" spd="slow"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2" fill="hold">
                                  <p:stCondLst>
                                    <p:cond delay="0"/>
                                  </p:stCondLst>
                                  <p:iterate type="el" backwards="0">
                                    <p:tmAbs val="0"/>
                                  </p:iterate>
                                  <p:childTnLst>
                                    <p:set>
                                      <p:cBhvr>
                                        <p:cTn id="6" fill="hold"/>
                                        <p:tgtEl>
                                          <p:spTgt spid="414"/>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3" fill="hold">
                                  <p:stCondLst>
                                    <p:cond delay="0"/>
                                  </p:stCondLst>
                                  <p:iterate type="el" backwards="0">
                                    <p:tmAbs val="0"/>
                                  </p:iterate>
                                  <p:childTnLst>
                                    <p:set>
                                      <p:cBhvr>
                                        <p:cTn id="9" fill="hold"/>
                                        <p:tgtEl>
                                          <p:spTgt spid="413"/>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4" fill="hold">
                                  <p:stCondLst>
                                    <p:cond delay="0"/>
                                  </p:stCondLst>
                                  <p:iterate type="el" backwards="0">
                                    <p:tmAbs val="0"/>
                                  </p:iterate>
                                  <p:childTnLst>
                                    <p:set>
                                      <p:cBhvr>
                                        <p:cTn id="12" fill="hold"/>
                                        <p:tgtEl>
                                          <p:spTgt spid="418"/>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5" fill="hold">
                                  <p:stCondLst>
                                    <p:cond delay="0"/>
                                  </p:stCondLst>
                                  <p:iterate type="el" backwards="0">
                                    <p:tmAbs val="0"/>
                                  </p:iterate>
                                  <p:childTnLst>
                                    <p:set>
                                      <p:cBhvr>
                                        <p:cTn id="15" fill="hold"/>
                                        <p:tgtEl>
                                          <p:spTgt spid="4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6" fill="hold">
                                  <p:stCondLst>
                                    <p:cond delay="0"/>
                                  </p:stCondLst>
                                  <p:iterate type="el" backwards="0">
                                    <p:tmAbs val="0"/>
                                  </p:iterate>
                                  <p:childTnLst>
                                    <p:set>
                                      <p:cBhvr>
                                        <p:cTn id="19" fill="hold"/>
                                        <p:tgtEl>
                                          <p:spTgt spid="417"/>
                                        </p:tgtEl>
                                        <p:attrNameLst>
                                          <p:attrName>style.visibility</p:attrName>
                                        </p:attrNameLst>
                                      </p:cBhvr>
                                      <p:to>
                                        <p:strVal val="visible"/>
                                      </p:to>
                                    </p:set>
                                    <p:animEffect filter="fade" transition="in">
                                      <p:cBhvr>
                                        <p:cTn id="20" dur="1000"/>
                                        <p:tgtEl>
                                          <p:spTgt spid="417"/>
                                        </p:tgtEl>
                                      </p:cBhvr>
                                    </p:animEffect>
                                  </p:childTnLst>
                                </p:cTn>
                              </p:par>
                            </p:childTnLst>
                          </p:cTn>
                        </p:par>
                        <p:par>
                          <p:cTn id="21" fill="hold">
                            <p:stCondLst>
                              <p:cond delay="0"/>
                            </p:stCondLst>
                            <p:childTnLst>
                              <p:par>
                                <p:cTn id="22" presetClass="path" nodeType="afterEffect" presetSubtype="0" presetID="-1" grpId="7" accel="50000" decel="50000" fill="hold">
                                  <p:stCondLst>
                                    <p:cond delay="0"/>
                                  </p:stCondLst>
                                  <p:childTnLst>
                                    <p:animMotion path="M 0.000000 0.000000 L -0.101966 0.341146" origin="layout" pathEditMode="relative">
                                      <p:cBhvr>
                                        <p:cTn id="23" dur="1000" fill="hold"/>
                                        <p:tgtEl>
                                          <p:spTgt spid="413"/>
                                        </p:tgtEl>
                                        <p:attrNameLst>
                                          <p:attrName>ppt_x</p:attrName>
                                          <p:attrName>ppt_y</p:attrName>
                                        </p:attrNameLst>
                                      </p:cBhvr>
                                    </p:animMotion>
                                  </p:childTnLst>
                                </p:cTn>
                              </p:par>
                            </p:childTnLst>
                          </p:cTn>
                        </p:par>
                        <p:par>
                          <p:cTn id="24" fill="hold">
                            <p:stCondLst>
                              <p:cond delay="0"/>
                            </p:stCondLst>
                            <p:childTnLst>
                              <p:par>
                                <p:cTn id="25" presetClass="emph" nodeType="afterEffect" presetSubtype="0" presetID="6" grpId="8" accel="50000" decel="50000" fill="hold">
                                  <p:stCondLst>
                                    <p:cond delay="0"/>
                                  </p:stCondLst>
                                  <p:childTnLst>
                                    <p:animScale>
                                      <p:cBhvr>
                                        <p:cTn id="26" dur="1000" fill="hold"/>
                                        <p:tgtEl>
                                          <p:spTgt spid="413"/>
                                        </p:tgtEl>
                                      </p:cBhvr>
                                      <p:by x="43284" y="43284"/>
                                    </p:animScale>
                                  </p:childTnLst>
                                </p:cTn>
                              </p:par>
                            </p:childTnLst>
                          </p:cTn>
                        </p:par>
                        <p:par>
                          <p:cTn id="27" fill="hold">
                            <p:stCondLst>
                              <p:cond delay="0"/>
                            </p:stCondLst>
                            <p:childTnLst>
                              <p:par>
                                <p:cTn id="28" presetClass="path" nodeType="afterEffect" presetSubtype="0" presetID="-1" grpId="9" accel="50000" decel="50000" fill="hold">
                                  <p:stCondLst>
                                    <p:cond delay="0"/>
                                  </p:stCondLst>
                                  <p:childTnLst>
                                    <p:animMotion path="M 0.000000 0.000000 L 0.227206 -0.031954" origin="layout" pathEditMode="relative">
                                      <p:cBhvr>
                                        <p:cTn id="29" dur="1000" fill="hold"/>
                                        <p:tgtEl>
                                          <p:spTgt spid="414"/>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9" grpId="5"/>
      <p:bldP build="whole" bldLvl="1" animBg="1" rev="0" advAuto="0" spid="414" grpId="2"/>
      <p:bldP build="whole" bldLvl="1" animBg="1" rev="0" advAuto="0" spid="413" grpId="3"/>
      <p:bldP build="whole" bldLvl="1" animBg="1" rev="0" advAuto="0" spid="417" grpId="6"/>
      <p:bldP build="whole" bldLvl="1" animBg="1" rev="0" advAuto="0" spid="413" grpId="8"/>
      <p:bldP build="whole" bldLvl="1" animBg="1" rev="0" advAuto="0" spid="418" grpId="4"/>
    </p:bld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422" name="Image" descr="Image"/>
          <p:cNvPicPr>
            <a:picLocks noChangeAspect="1"/>
          </p:cNvPicPr>
          <p:nvPr/>
        </p:nvPicPr>
        <p:blipFill>
          <a:blip r:embed="rId2">
            <a:extLst/>
          </a:blip>
          <a:srcRect l="0" t="12964" r="0" b="9115"/>
          <a:stretch>
            <a:fillRect/>
          </a:stretch>
        </p:blipFill>
        <p:spPr>
          <a:xfrm rot="4590">
            <a:off x="-928490" y="340872"/>
            <a:ext cx="14861707" cy="8483239"/>
          </a:xfrm>
          <a:prstGeom prst="rect">
            <a:avLst/>
          </a:prstGeom>
          <a:ln w="12700">
            <a:miter lim="400000"/>
          </a:ln>
        </p:spPr>
      </p:pic>
      <p:pic>
        <p:nvPicPr>
          <p:cNvPr id="423" name="Image" descr="Image"/>
          <p:cNvPicPr>
            <a:picLocks noChangeAspect="1"/>
          </p:cNvPicPr>
          <p:nvPr/>
        </p:nvPicPr>
        <p:blipFill>
          <a:blip r:embed="rId3">
            <a:extLst/>
          </a:blip>
          <a:srcRect l="3759" t="2323" r="3077" b="3850"/>
          <a:stretch>
            <a:fillRect/>
          </a:stretch>
        </p:blipFill>
        <p:spPr>
          <a:xfrm>
            <a:off x="2437210" y="2702180"/>
            <a:ext cx="1560514" cy="1562503"/>
          </a:xfrm>
          <a:custGeom>
            <a:avLst/>
            <a:gdLst/>
            <a:ahLst/>
            <a:cxnLst>
              <a:cxn ang="0">
                <a:pos x="wd2" y="hd2"/>
              </a:cxn>
              <a:cxn ang="5400000">
                <a:pos x="wd2" y="hd2"/>
              </a:cxn>
              <a:cxn ang="10800000">
                <a:pos x="wd2" y="hd2"/>
              </a:cxn>
              <a:cxn ang="16200000">
                <a:pos x="wd2" y="hd2"/>
              </a:cxn>
            </a:cxnLst>
            <a:rect l="0" t="0" r="r" b="b"/>
            <a:pathLst>
              <a:path w="21600" h="21589" fill="norm" stroke="1" extrusionOk="0">
                <a:moveTo>
                  <a:pt x="10734" y="0"/>
                </a:moveTo>
                <a:cubicBezTo>
                  <a:pt x="10096" y="3"/>
                  <a:pt x="9455" y="89"/>
                  <a:pt x="8603" y="264"/>
                </a:cubicBezTo>
                <a:cubicBezTo>
                  <a:pt x="3454" y="1320"/>
                  <a:pt x="0" y="5527"/>
                  <a:pt x="0" y="10737"/>
                </a:cubicBezTo>
                <a:cubicBezTo>
                  <a:pt x="0" y="12565"/>
                  <a:pt x="234" y="13736"/>
                  <a:pt x="879" y="15157"/>
                </a:cubicBezTo>
                <a:cubicBezTo>
                  <a:pt x="2382" y="18468"/>
                  <a:pt x="4999" y="20559"/>
                  <a:pt x="8630" y="21353"/>
                </a:cubicBezTo>
                <a:cubicBezTo>
                  <a:pt x="9345" y="21510"/>
                  <a:pt x="10061" y="21588"/>
                  <a:pt x="10773" y="21589"/>
                </a:cubicBezTo>
                <a:cubicBezTo>
                  <a:pt x="15751" y="21598"/>
                  <a:pt x="20395" y="17962"/>
                  <a:pt x="21358" y="12903"/>
                </a:cubicBezTo>
                <a:cubicBezTo>
                  <a:pt x="21521" y="12051"/>
                  <a:pt x="21600" y="11424"/>
                  <a:pt x="21600" y="10797"/>
                </a:cubicBezTo>
                <a:cubicBezTo>
                  <a:pt x="21600" y="10171"/>
                  <a:pt x="21521" y="9544"/>
                  <a:pt x="21358" y="8692"/>
                </a:cubicBezTo>
                <a:cubicBezTo>
                  <a:pt x="20553" y="4464"/>
                  <a:pt x="17167" y="1096"/>
                  <a:pt x="12866" y="247"/>
                </a:cubicBezTo>
                <a:cubicBezTo>
                  <a:pt x="12012" y="79"/>
                  <a:pt x="11373" y="-2"/>
                  <a:pt x="10734" y="0"/>
                </a:cubicBezTo>
                <a:close/>
              </a:path>
            </a:pathLst>
          </a:custGeom>
          <a:ln w="12700">
            <a:miter lim="400000"/>
          </a:ln>
        </p:spPr>
      </p:pic>
      <p:pic>
        <p:nvPicPr>
          <p:cNvPr id="424" name="Image" descr="Image"/>
          <p:cNvPicPr>
            <a:picLocks noChangeAspect="1"/>
          </p:cNvPicPr>
          <p:nvPr/>
        </p:nvPicPr>
        <p:blipFill>
          <a:blip r:embed="rId4">
            <a:extLst/>
          </a:blip>
          <a:srcRect l="6800" t="5008" r="7584" b="5933"/>
          <a:stretch>
            <a:fillRect/>
          </a:stretch>
        </p:blipFill>
        <p:spPr>
          <a:xfrm>
            <a:off x="3643867" y="2374189"/>
            <a:ext cx="1444214" cy="1430182"/>
          </a:xfrm>
          <a:custGeom>
            <a:avLst/>
            <a:gdLst/>
            <a:ahLst/>
            <a:cxnLst>
              <a:cxn ang="0">
                <a:pos x="wd2" y="hd2"/>
              </a:cxn>
              <a:cxn ang="5400000">
                <a:pos x="wd2" y="hd2"/>
              </a:cxn>
              <a:cxn ang="10800000">
                <a:pos x="wd2" y="hd2"/>
              </a:cxn>
              <a:cxn ang="16200000">
                <a:pos x="wd2" y="hd2"/>
              </a:cxn>
            </a:cxnLst>
            <a:rect l="0" t="0" r="r" b="b"/>
            <a:pathLst>
              <a:path w="20845" h="21402" fill="norm" stroke="1" extrusionOk="0">
                <a:moveTo>
                  <a:pt x="10687" y="0"/>
                </a:moveTo>
                <a:cubicBezTo>
                  <a:pt x="8553" y="16"/>
                  <a:pt x="7210" y="305"/>
                  <a:pt x="5692" y="1069"/>
                </a:cubicBezTo>
                <a:cubicBezTo>
                  <a:pt x="1591" y="3134"/>
                  <a:pt x="-735" y="8135"/>
                  <a:pt x="210" y="12846"/>
                </a:cubicBezTo>
                <a:cubicBezTo>
                  <a:pt x="969" y="16633"/>
                  <a:pt x="3614" y="19760"/>
                  <a:pt x="7043" y="20912"/>
                </a:cubicBezTo>
                <a:cubicBezTo>
                  <a:pt x="8700" y="21468"/>
                  <a:pt x="11571" y="21567"/>
                  <a:pt x="13167" y="21126"/>
                </a:cubicBezTo>
                <a:cubicBezTo>
                  <a:pt x="17724" y="19865"/>
                  <a:pt x="20747" y="15586"/>
                  <a:pt x="20843" y="10875"/>
                </a:cubicBezTo>
                <a:cubicBezTo>
                  <a:pt x="20865" y="9787"/>
                  <a:pt x="20731" y="8680"/>
                  <a:pt x="20425" y="7578"/>
                </a:cubicBezTo>
                <a:cubicBezTo>
                  <a:pt x="19187" y="3125"/>
                  <a:pt x="15128" y="-33"/>
                  <a:pt x="10687" y="0"/>
                </a:cubicBezTo>
                <a:close/>
              </a:path>
            </a:pathLst>
          </a:custGeom>
          <a:ln w="12700">
            <a:miter lim="400000"/>
          </a:ln>
        </p:spPr>
      </p:pic>
      <p:pic>
        <p:nvPicPr>
          <p:cNvPr id="425" name="Image" descr="Image"/>
          <p:cNvPicPr>
            <a:picLocks noChangeAspect="1"/>
          </p:cNvPicPr>
          <p:nvPr/>
        </p:nvPicPr>
        <p:blipFill>
          <a:blip r:embed="rId5">
            <a:extLst/>
          </a:blip>
          <a:srcRect l="4400" t="2897" r="7401" b="4361"/>
          <a:stretch>
            <a:fillRect/>
          </a:stretch>
        </p:blipFill>
        <p:spPr>
          <a:xfrm>
            <a:off x="8248948" y="2102808"/>
            <a:ext cx="1123157" cy="1122761"/>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0792" y="0"/>
                </a:moveTo>
                <a:cubicBezTo>
                  <a:pt x="10195" y="-1"/>
                  <a:pt x="9602" y="24"/>
                  <a:pt x="9289" y="68"/>
                </a:cubicBezTo>
                <a:cubicBezTo>
                  <a:pt x="4515" y="751"/>
                  <a:pt x="822" y="4383"/>
                  <a:pt x="92" y="9123"/>
                </a:cubicBezTo>
                <a:cubicBezTo>
                  <a:pt x="28" y="9534"/>
                  <a:pt x="0" y="10169"/>
                  <a:pt x="0" y="10803"/>
                </a:cubicBezTo>
                <a:cubicBezTo>
                  <a:pt x="0" y="11437"/>
                  <a:pt x="28" y="12072"/>
                  <a:pt x="92" y="12483"/>
                </a:cubicBezTo>
                <a:cubicBezTo>
                  <a:pt x="810" y="17146"/>
                  <a:pt x="4433" y="20772"/>
                  <a:pt x="9090" y="21507"/>
                </a:cubicBezTo>
                <a:cubicBezTo>
                  <a:pt x="9468" y="21567"/>
                  <a:pt x="10122" y="21599"/>
                  <a:pt x="10777" y="21599"/>
                </a:cubicBezTo>
                <a:cubicBezTo>
                  <a:pt x="11433" y="21599"/>
                  <a:pt x="12091" y="21567"/>
                  <a:pt x="12479" y="21507"/>
                </a:cubicBezTo>
                <a:cubicBezTo>
                  <a:pt x="17161" y="20785"/>
                  <a:pt x="20779" y="17166"/>
                  <a:pt x="21501" y="12483"/>
                </a:cubicBezTo>
                <a:cubicBezTo>
                  <a:pt x="21564" y="12072"/>
                  <a:pt x="21600" y="11437"/>
                  <a:pt x="21600" y="10803"/>
                </a:cubicBezTo>
                <a:cubicBezTo>
                  <a:pt x="21600" y="10169"/>
                  <a:pt x="21564" y="9534"/>
                  <a:pt x="21501" y="9123"/>
                </a:cubicBezTo>
                <a:cubicBezTo>
                  <a:pt x="20772" y="4393"/>
                  <a:pt x="17052" y="725"/>
                  <a:pt x="12319" y="68"/>
                </a:cubicBezTo>
                <a:cubicBezTo>
                  <a:pt x="11992" y="23"/>
                  <a:pt x="11390" y="0"/>
                  <a:pt x="10792" y="0"/>
                </a:cubicBezTo>
                <a:close/>
              </a:path>
            </a:pathLst>
          </a:custGeom>
          <a:ln w="12700">
            <a:miter lim="400000"/>
          </a:ln>
        </p:spPr>
      </p:pic>
      <p:pic>
        <p:nvPicPr>
          <p:cNvPr id="426" name="Image" descr="Image"/>
          <p:cNvPicPr>
            <a:picLocks noChangeAspect="1"/>
          </p:cNvPicPr>
          <p:nvPr/>
        </p:nvPicPr>
        <p:blipFill>
          <a:blip r:embed="rId6">
            <a:extLst/>
          </a:blip>
          <a:srcRect l="24" t="2407" r="4315" b="3851"/>
          <a:stretch>
            <a:fillRect/>
          </a:stretch>
        </p:blipFill>
        <p:spPr>
          <a:xfrm>
            <a:off x="7431607" y="2660874"/>
            <a:ext cx="1237458" cy="1212637"/>
          </a:xfrm>
          <a:custGeom>
            <a:avLst/>
            <a:gdLst/>
            <a:ahLst/>
            <a:cxnLst>
              <a:cxn ang="0">
                <a:pos x="wd2" y="hd2"/>
              </a:cxn>
              <a:cxn ang="5400000">
                <a:pos x="wd2" y="hd2"/>
              </a:cxn>
              <a:cxn ang="10800000">
                <a:pos x="wd2" y="hd2"/>
              </a:cxn>
              <a:cxn ang="16200000">
                <a:pos x="wd2" y="hd2"/>
              </a:cxn>
            </a:cxnLst>
            <a:rect l="0" t="0" r="r" b="b"/>
            <a:pathLst>
              <a:path w="21600" h="21287" fill="norm" stroke="1" extrusionOk="0">
                <a:moveTo>
                  <a:pt x="10364" y="19"/>
                </a:moveTo>
                <a:cubicBezTo>
                  <a:pt x="8365" y="106"/>
                  <a:pt x="7778" y="240"/>
                  <a:pt x="6325" y="959"/>
                </a:cubicBezTo>
                <a:cubicBezTo>
                  <a:pt x="3367" y="2424"/>
                  <a:pt x="986" y="5503"/>
                  <a:pt x="596" y="8365"/>
                </a:cubicBezTo>
                <a:cubicBezTo>
                  <a:pt x="509" y="9006"/>
                  <a:pt x="337" y="9592"/>
                  <a:pt x="215" y="9668"/>
                </a:cubicBezTo>
                <a:cubicBezTo>
                  <a:pt x="71" y="9757"/>
                  <a:pt x="0" y="10217"/>
                  <a:pt x="0" y="10678"/>
                </a:cubicBezTo>
                <a:cubicBezTo>
                  <a:pt x="1" y="11138"/>
                  <a:pt x="71" y="11598"/>
                  <a:pt x="215" y="11688"/>
                </a:cubicBezTo>
                <a:cubicBezTo>
                  <a:pt x="338" y="11764"/>
                  <a:pt x="516" y="12311"/>
                  <a:pt x="610" y="12900"/>
                </a:cubicBezTo>
                <a:cubicBezTo>
                  <a:pt x="880" y="14600"/>
                  <a:pt x="1987" y="16661"/>
                  <a:pt x="3430" y="18146"/>
                </a:cubicBezTo>
                <a:cubicBezTo>
                  <a:pt x="4934" y="19697"/>
                  <a:pt x="6264" y="20457"/>
                  <a:pt x="8403" y="21003"/>
                </a:cubicBezTo>
                <a:cubicBezTo>
                  <a:pt x="10334" y="21495"/>
                  <a:pt x="13072" y="21334"/>
                  <a:pt x="14874" y="20620"/>
                </a:cubicBezTo>
                <a:cubicBezTo>
                  <a:pt x="19100" y="18944"/>
                  <a:pt x="21600" y="15196"/>
                  <a:pt x="21600" y="10546"/>
                </a:cubicBezTo>
                <a:cubicBezTo>
                  <a:pt x="21600" y="6863"/>
                  <a:pt x="19971" y="3703"/>
                  <a:pt x="17056" y="1733"/>
                </a:cubicBezTo>
                <a:cubicBezTo>
                  <a:pt x="15031" y="364"/>
                  <a:pt x="13203" y="-105"/>
                  <a:pt x="10364" y="19"/>
                </a:cubicBezTo>
                <a:close/>
              </a:path>
            </a:pathLst>
          </a:cu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24"/>
                                        </p:tgtEl>
                                        <p:attrNameLst>
                                          <p:attrName>style.visibility</p:attrName>
                                        </p:attrNameLst>
                                      </p:cBhvr>
                                      <p:to>
                                        <p:strVal val="visible"/>
                                      </p:to>
                                    </p:set>
                                    <p:anim calcmode="lin" valueType="num">
                                      <p:cBhvr>
                                        <p:cTn id="7" dur="300" fill="hold"/>
                                        <p:tgtEl>
                                          <p:spTgt spid="424"/>
                                        </p:tgtEl>
                                        <p:attrNameLst>
                                          <p:attrName>ppt_w</p:attrName>
                                        </p:attrNameLst>
                                      </p:cBhvr>
                                      <p:tavLst>
                                        <p:tav tm="0">
                                          <p:val>
                                            <p:fltVal val="0"/>
                                          </p:val>
                                        </p:tav>
                                        <p:tav tm="100000">
                                          <p:val>
                                            <p:strVal val="#ppt_w"/>
                                          </p:val>
                                        </p:tav>
                                      </p:tavLst>
                                    </p:anim>
                                    <p:anim calcmode="lin" valueType="num">
                                      <p:cBhvr>
                                        <p:cTn id="8" dur="300" fill="hold"/>
                                        <p:tgtEl>
                                          <p:spTgt spid="424"/>
                                        </p:tgtEl>
                                        <p:attrNameLst>
                                          <p:attrName>ppt_h</p:attrName>
                                        </p:attrNameLst>
                                      </p:cBhvr>
                                      <p:tavLst>
                                        <p:tav tm="0">
                                          <p:val>
                                            <p:fltVal val="0"/>
                                          </p:val>
                                        </p:tav>
                                        <p:tav tm="100000">
                                          <p:val>
                                            <p:strVal val="#ppt_h"/>
                                          </p:val>
                                        </p:tav>
                                      </p:tavLst>
                                    </p:anim>
                                  </p:childTnLst>
                                </p:cTn>
                              </p:par>
                            </p:childTnLst>
                          </p:cTn>
                        </p:par>
                        <p:par>
                          <p:cTn id="9" fill="hold">
                            <p:stCondLst>
                              <p:cond delay="300"/>
                            </p:stCondLst>
                            <p:childTnLst>
                              <p:par>
                                <p:cTn id="10" presetClass="entr" nodeType="afterEffect" presetSubtype="16" presetID="23" grpId="2" fill="hold">
                                  <p:stCondLst>
                                    <p:cond delay="0"/>
                                  </p:stCondLst>
                                  <p:iterate type="el" backwards="0">
                                    <p:tmAbs val="0"/>
                                  </p:iterate>
                                  <p:childTnLst>
                                    <p:set>
                                      <p:cBhvr>
                                        <p:cTn id="11" fill="hold"/>
                                        <p:tgtEl>
                                          <p:spTgt spid="423"/>
                                        </p:tgtEl>
                                        <p:attrNameLst>
                                          <p:attrName>style.visibility</p:attrName>
                                        </p:attrNameLst>
                                      </p:cBhvr>
                                      <p:to>
                                        <p:strVal val="visible"/>
                                      </p:to>
                                    </p:set>
                                    <p:anim calcmode="lin" valueType="num">
                                      <p:cBhvr>
                                        <p:cTn id="12" dur="300" fill="hold"/>
                                        <p:tgtEl>
                                          <p:spTgt spid="423"/>
                                        </p:tgtEl>
                                        <p:attrNameLst>
                                          <p:attrName>ppt_w</p:attrName>
                                        </p:attrNameLst>
                                      </p:cBhvr>
                                      <p:tavLst>
                                        <p:tav tm="0">
                                          <p:val>
                                            <p:fltVal val="0"/>
                                          </p:val>
                                        </p:tav>
                                        <p:tav tm="100000">
                                          <p:val>
                                            <p:strVal val="#ppt_w"/>
                                          </p:val>
                                        </p:tav>
                                      </p:tavLst>
                                    </p:anim>
                                    <p:anim calcmode="lin" valueType="num">
                                      <p:cBhvr>
                                        <p:cTn id="13" dur="300" fill="hold"/>
                                        <p:tgtEl>
                                          <p:spTgt spid="423"/>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6" presetID="23" grpId="3" fill="hold">
                                  <p:stCondLst>
                                    <p:cond delay="0"/>
                                  </p:stCondLst>
                                  <p:iterate type="el" backwards="0">
                                    <p:tmAbs val="0"/>
                                  </p:iterate>
                                  <p:childTnLst>
                                    <p:set>
                                      <p:cBhvr>
                                        <p:cTn id="17" fill="hold"/>
                                        <p:tgtEl>
                                          <p:spTgt spid="425"/>
                                        </p:tgtEl>
                                        <p:attrNameLst>
                                          <p:attrName>style.visibility</p:attrName>
                                        </p:attrNameLst>
                                      </p:cBhvr>
                                      <p:to>
                                        <p:strVal val="visible"/>
                                      </p:to>
                                    </p:set>
                                    <p:anim calcmode="lin" valueType="num">
                                      <p:cBhvr>
                                        <p:cTn id="18" dur="399" fill="hold"/>
                                        <p:tgtEl>
                                          <p:spTgt spid="425"/>
                                        </p:tgtEl>
                                        <p:attrNameLst>
                                          <p:attrName>ppt_w</p:attrName>
                                        </p:attrNameLst>
                                      </p:cBhvr>
                                      <p:tavLst>
                                        <p:tav tm="0">
                                          <p:val>
                                            <p:fltVal val="0"/>
                                          </p:val>
                                        </p:tav>
                                        <p:tav tm="100000">
                                          <p:val>
                                            <p:strVal val="#ppt_w"/>
                                          </p:val>
                                        </p:tav>
                                      </p:tavLst>
                                    </p:anim>
                                    <p:anim calcmode="lin" valueType="num">
                                      <p:cBhvr>
                                        <p:cTn id="19" dur="399" fill="hold"/>
                                        <p:tgtEl>
                                          <p:spTgt spid="425"/>
                                        </p:tgtEl>
                                        <p:attrNameLst>
                                          <p:attrName>ppt_h</p:attrName>
                                        </p:attrNameLst>
                                      </p:cBhvr>
                                      <p:tavLst>
                                        <p:tav tm="0">
                                          <p:val>
                                            <p:fltVal val="0"/>
                                          </p:val>
                                        </p:tav>
                                        <p:tav tm="100000">
                                          <p:val>
                                            <p:strVal val="#ppt_h"/>
                                          </p:val>
                                        </p:tav>
                                      </p:tavLst>
                                    </p:anim>
                                  </p:childTnLst>
                                </p:cTn>
                              </p:par>
                            </p:childTnLst>
                          </p:cTn>
                        </p:par>
                        <p:par>
                          <p:cTn id="20" fill="hold">
                            <p:stCondLst>
                              <p:cond delay="399"/>
                            </p:stCondLst>
                            <p:childTnLst>
                              <p:par>
                                <p:cTn id="21" presetClass="entr" nodeType="afterEffect" presetSubtype="16" presetID="23" grpId="4" fill="hold">
                                  <p:stCondLst>
                                    <p:cond delay="0"/>
                                  </p:stCondLst>
                                  <p:iterate type="el" backwards="0">
                                    <p:tmAbs val="0"/>
                                  </p:iterate>
                                  <p:childTnLst>
                                    <p:set>
                                      <p:cBhvr>
                                        <p:cTn id="22" fill="hold"/>
                                        <p:tgtEl>
                                          <p:spTgt spid="426"/>
                                        </p:tgtEl>
                                        <p:attrNameLst>
                                          <p:attrName>style.visibility</p:attrName>
                                        </p:attrNameLst>
                                      </p:cBhvr>
                                      <p:to>
                                        <p:strVal val="visible"/>
                                      </p:to>
                                    </p:set>
                                    <p:anim calcmode="lin" valueType="num">
                                      <p:cBhvr>
                                        <p:cTn id="23" dur="399" fill="hold"/>
                                        <p:tgtEl>
                                          <p:spTgt spid="426"/>
                                        </p:tgtEl>
                                        <p:attrNameLst>
                                          <p:attrName>ppt_w</p:attrName>
                                        </p:attrNameLst>
                                      </p:cBhvr>
                                      <p:tavLst>
                                        <p:tav tm="0">
                                          <p:val>
                                            <p:fltVal val="0"/>
                                          </p:val>
                                        </p:tav>
                                        <p:tav tm="100000">
                                          <p:val>
                                            <p:strVal val="#ppt_w"/>
                                          </p:val>
                                        </p:tav>
                                      </p:tavLst>
                                    </p:anim>
                                    <p:anim calcmode="lin" valueType="num">
                                      <p:cBhvr>
                                        <p:cTn id="24" dur="399" fill="hold"/>
                                        <p:tgtEl>
                                          <p:spTgt spid="4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3" grpId="2"/>
      <p:bldP build="whole" bldLvl="1" animBg="1" rev="0" advAuto="0" spid="426" grpId="4"/>
      <p:bldP build="whole" bldLvl="1" animBg="1" rev="0" advAuto="0" spid="424" grpId="1"/>
      <p:bldP build="whole" bldLvl="1" animBg="1" rev="0" advAuto="0" spid="425" grpId="3"/>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8" name="Image" descr="Image"/>
          <p:cNvPicPr>
            <a:picLocks noChangeAspect="1"/>
          </p:cNvPicPr>
          <p:nvPr/>
        </p:nvPicPr>
        <p:blipFill>
          <a:blip r:embed="rId2">
            <a:extLst/>
          </a:blip>
          <a:srcRect l="0" t="12964" r="0" b="9115"/>
          <a:stretch>
            <a:fillRect/>
          </a:stretch>
        </p:blipFill>
        <p:spPr>
          <a:xfrm rot="4590">
            <a:off x="-928490" y="340872"/>
            <a:ext cx="14861707" cy="8483239"/>
          </a:xfrm>
          <a:prstGeom prst="rect">
            <a:avLst/>
          </a:prstGeom>
          <a:ln w="12700">
            <a:miter lim="400000"/>
          </a:ln>
        </p:spPr>
      </p:pic>
      <p:pic>
        <p:nvPicPr>
          <p:cNvPr id="429" name="Image" descr="Image"/>
          <p:cNvPicPr>
            <a:picLocks noChangeAspect="1"/>
          </p:cNvPicPr>
          <p:nvPr/>
        </p:nvPicPr>
        <p:blipFill>
          <a:blip r:embed="rId3">
            <a:extLst/>
          </a:blip>
          <a:srcRect l="3759" t="2323" r="3068" b="3865"/>
          <a:stretch>
            <a:fillRect/>
          </a:stretch>
        </p:blipFill>
        <p:spPr>
          <a:xfrm>
            <a:off x="2448330" y="2711356"/>
            <a:ext cx="2335213" cy="2337602"/>
          </a:xfrm>
          <a:custGeom>
            <a:avLst/>
            <a:gdLst/>
            <a:ahLst/>
            <a:cxnLst>
              <a:cxn ang="0">
                <a:pos x="wd2" y="hd2"/>
              </a:cxn>
              <a:cxn ang="5400000">
                <a:pos x="wd2" y="hd2"/>
              </a:cxn>
              <a:cxn ang="10800000">
                <a:pos x="wd2" y="hd2"/>
              </a:cxn>
              <a:cxn ang="16200000">
                <a:pos x="wd2" y="hd2"/>
              </a:cxn>
            </a:cxnLst>
            <a:rect l="0" t="0" r="r" b="b"/>
            <a:pathLst>
              <a:path w="21600" h="21589" fill="norm" stroke="1" extrusionOk="0">
                <a:moveTo>
                  <a:pt x="10730" y="0"/>
                </a:moveTo>
                <a:cubicBezTo>
                  <a:pt x="10092" y="3"/>
                  <a:pt x="9457" y="89"/>
                  <a:pt x="8605" y="264"/>
                </a:cubicBezTo>
                <a:cubicBezTo>
                  <a:pt x="3457" y="1321"/>
                  <a:pt x="0" y="5528"/>
                  <a:pt x="0" y="10740"/>
                </a:cubicBezTo>
                <a:cubicBezTo>
                  <a:pt x="0" y="12568"/>
                  <a:pt x="232" y="13736"/>
                  <a:pt x="877" y="15156"/>
                </a:cubicBezTo>
                <a:cubicBezTo>
                  <a:pt x="2380" y="18468"/>
                  <a:pt x="4996" y="20563"/>
                  <a:pt x="8627" y="21358"/>
                </a:cubicBezTo>
                <a:cubicBezTo>
                  <a:pt x="9342" y="21515"/>
                  <a:pt x="10060" y="21588"/>
                  <a:pt x="10771" y="21589"/>
                </a:cubicBezTo>
                <a:cubicBezTo>
                  <a:pt x="15748" y="21598"/>
                  <a:pt x="20394" y="17962"/>
                  <a:pt x="21358" y="12902"/>
                </a:cubicBezTo>
                <a:cubicBezTo>
                  <a:pt x="21520" y="12050"/>
                  <a:pt x="21600" y="11425"/>
                  <a:pt x="21600" y="10798"/>
                </a:cubicBezTo>
                <a:cubicBezTo>
                  <a:pt x="21600" y="10172"/>
                  <a:pt x="21520" y="9546"/>
                  <a:pt x="21358" y="8695"/>
                </a:cubicBezTo>
                <a:cubicBezTo>
                  <a:pt x="20552" y="4466"/>
                  <a:pt x="17164" y="1098"/>
                  <a:pt x="12863" y="250"/>
                </a:cubicBezTo>
                <a:cubicBezTo>
                  <a:pt x="12009" y="81"/>
                  <a:pt x="11369" y="-2"/>
                  <a:pt x="10730" y="0"/>
                </a:cubicBezTo>
                <a:close/>
              </a:path>
            </a:pathLst>
          </a:custGeom>
          <a:ln w="12700">
            <a:miter lim="400000"/>
          </a:ln>
        </p:spPr>
      </p:pic>
      <p:pic>
        <p:nvPicPr>
          <p:cNvPr id="430" name="Image" descr="Image"/>
          <p:cNvPicPr>
            <a:picLocks noChangeAspect="1"/>
          </p:cNvPicPr>
          <p:nvPr/>
        </p:nvPicPr>
        <p:blipFill>
          <a:blip r:embed="rId4">
            <a:extLst/>
          </a:blip>
          <a:srcRect l="6800" t="5008" r="7584" b="5933"/>
          <a:stretch>
            <a:fillRect/>
          </a:stretch>
        </p:blipFill>
        <p:spPr>
          <a:xfrm>
            <a:off x="3850106" y="2299092"/>
            <a:ext cx="1444215" cy="1430182"/>
          </a:xfrm>
          <a:custGeom>
            <a:avLst/>
            <a:gdLst/>
            <a:ahLst/>
            <a:cxnLst>
              <a:cxn ang="0">
                <a:pos x="wd2" y="hd2"/>
              </a:cxn>
              <a:cxn ang="5400000">
                <a:pos x="wd2" y="hd2"/>
              </a:cxn>
              <a:cxn ang="10800000">
                <a:pos x="wd2" y="hd2"/>
              </a:cxn>
              <a:cxn ang="16200000">
                <a:pos x="wd2" y="hd2"/>
              </a:cxn>
            </a:cxnLst>
            <a:rect l="0" t="0" r="r" b="b"/>
            <a:pathLst>
              <a:path w="20845" h="21402" fill="norm" stroke="1" extrusionOk="0">
                <a:moveTo>
                  <a:pt x="10687" y="0"/>
                </a:moveTo>
                <a:cubicBezTo>
                  <a:pt x="8553" y="16"/>
                  <a:pt x="7210" y="305"/>
                  <a:pt x="5692" y="1069"/>
                </a:cubicBezTo>
                <a:cubicBezTo>
                  <a:pt x="1591" y="3134"/>
                  <a:pt x="-735" y="8135"/>
                  <a:pt x="210" y="12846"/>
                </a:cubicBezTo>
                <a:cubicBezTo>
                  <a:pt x="969" y="16633"/>
                  <a:pt x="3614" y="19760"/>
                  <a:pt x="7043" y="20912"/>
                </a:cubicBezTo>
                <a:cubicBezTo>
                  <a:pt x="8700" y="21468"/>
                  <a:pt x="11571" y="21567"/>
                  <a:pt x="13167" y="21126"/>
                </a:cubicBezTo>
                <a:cubicBezTo>
                  <a:pt x="17724" y="19865"/>
                  <a:pt x="20747" y="15586"/>
                  <a:pt x="20843" y="10875"/>
                </a:cubicBezTo>
                <a:cubicBezTo>
                  <a:pt x="20865" y="9787"/>
                  <a:pt x="20731" y="8680"/>
                  <a:pt x="20425" y="7578"/>
                </a:cubicBezTo>
                <a:cubicBezTo>
                  <a:pt x="19187" y="3125"/>
                  <a:pt x="15128" y="-33"/>
                  <a:pt x="10687" y="0"/>
                </a:cubicBezTo>
                <a:close/>
              </a:path>
            </a:pathLst>
          </a:custGeom>
          <a:ln w="12700">
            <a:miter lim="400000"/>
          </a:ln>
        </p:spPr>
      </p:pic>
      <p:pic>
        <p:nvPicPr>
          <p:cNvPr id="431" name="Image" descr="Image"/>
          <p:cNvPicPr>
            <a:picLocks noChangeAspect="1"/>
          </p:cNvPicPr>
          <p:nvPr/>
        </p:nvPicPr>
        <p:blipFill>
          <a:blip r:embed="rId5">
            <a:extLst/>
          </a:blip>
          <a:srcRect l="24" t="2394" r="4305" b="3855"/>
          <a:stretch>
            <a:fillRect/>
          </a:stretch>
        </p:blipFill>
        <p:spPr>
          <a:xfrm>
            <a:off x="7432742" y="2652599"/>
            <a:ext cx="2405461" cy="2357187"/>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11379" y="1"/>
                </a:moveTo>
                <a:cubicBezTo>
                  <a:pt x="11054" y="-3"/>
                  <a:pt x="10715" y="3"/>
                  <a:pt x="10360" y="19"/>
                </a:cubicBezTo>
                <a:cubicBezTo>
                  <a:pt x="8362" y="107"/>
                  <a:pt x="7779" y="245"/>
                  <a:pt x="6326" y="975"/>
                </a:cubicBezTo>
                <a:cubicBezTo>
                  <a:pt x="3368" y="2460"/>
                  <a:pt x="986" y="5586"/>
                  <a:pt x="596" y="8488"/>
                </a:cubicBezTo>
                <a:cubicBezTo>
                  <a:pt x="508" y="9137"/>
                  <a:pt x="336" y="9731"/>
                  <a:pt x="214" y="9807"/>
                </a:cubicBezTo>
                <a:cubicBezTo>
                  <a:pt x="70" y="9898"/>
                  <a:pt x="0" y="10365"/>
                  <a:pt x="0" y="10832"/>
                </a:cubicBezTo>
                <a:cubicBezTo>
                  <a:pt x="1" y="11299"/>
                  <a:pt x="74" y="11766"/>
                  <a:pt x="218" y="11857"/>
                </a:cubicBezTo>
                <a:cubicBezTo>
                  <a:pt x="340" y="11934"/>
                  <a:pt x="516" y="12484"/>
                  <a:pt x="610" y="13082"/>
                </a:cubicBezTo>
                <a:cubicBezTo>
                  <a:pt x="880" y="14806"/>
                  <a:pt x="1987" y="16893"/>
                  <a:pt x="3429" y="18400"/>
                </a:cubicBezTo>
                <a:cubicBezTo>
                  <a:pt x="4934" y="19972"/>
                  <a:pt x="6261" y="20747"/>
                  <a:pt x="8400" y="21300"/>
                </a:cubicBezTo>
                <a:cubicBezTo>
                  <a:pt x="9124" y="21487"/>
                  <a:pt x="9963" y="21581"/>
                  <a:pt x="10823" y="21587"/>
                </a:cubicBezTo>
                <a:cubicBezTo>
                  <a:pt x="12257" y="21597"/>
                  <a:pt x="13749" y="21360"/>
                  <a:pt x="14875" y="20908"/>
                </a:cubicBezTo>
                <a:cubicBezTo>
                  <a:pt x="19101" y="19209"/>
                  <a:pt x="21600" y="15417"/>
                  <a:pt x="21600" y="10701"/>
                </a:cubicBezTo>
                <a:cubicBezTo>
                  <a:pt x="21600" y="6967"/>
                  <a:pt x="19968" y="3755"/>
                  <a:pt x="17053" y="1756"/>
                </a:cubicBezTo>
                <a:cubicBezTo>
                  <a:pt x="15281" y="542"/>
                  <a:pt x="13659" y="27"/>
                  <a:pt x="11379" y="1"/>
                </a:cubicBezTo>
                <a:close/>
              </a:path>
            </a:pathLst>
          </a:custGeom>
          <a:ln w="12700">
            <a:miter lim="400000"/>
          </a:ln>
        </p:spPr>
      </p:pic>
      <p:pic>
        <p:nvPicPr>
          <p:cNvPr id="432" name="Image" descr="Image"/>
          <p:cNvPicPr>
            <a:picLocks noChangeAspect="1"/>
          </p:cNvPicPr>
          <p:nvPr/>
        </p:nvPicPr>
        <p:blipFill>
          <a:blip r:embed="rId6">
            <a:extLst/>
          </a:blip>
          <a:srcRect l="4400" t="2897" r="7401" b="4361"/>
          <a:stretch>
            <a:fillRect/>
          </a:stretch>
        </p:blipFill>
        <p:spPr>
          <a:xfrm>
            <a:off x="9532784" y="3682252"/>
            <a:ext cx="1123157" cy="1122761"/>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0792" y="0"/>
                </a:moveTo>
                <a:cubicBezTo>
                  <a:pt x="10195" y="-1"/>
                  <a:pt x="9602" y="24"/>
                  <a:pt x="9289" y="68"/>
                </a:cubicBezTo>
                <a:cubicBezTo>
                  <a:pt x="4515" y="751"/>
                  <a:pt x="822" y="4383"/>
                  <a:pt x="92" y="9123"/>
                </a:cubicBezTo>
                <a:cubicBezTo>
                  <a:pt x="28" y="9534"/>
                  <a:pt x="0" y="10169"/>
                  <a:pt x="0" y="10803"/>
                </a:cubicBezTo>
                <a:cubicBezTo>
                  <a:pt x="0" y="11437"/>
                  <a:pt x="28" y="12072"/>
                  <a:pt x="92" y="12483"/>
                </a:cubicBezTo>
                <a:cubicBezTo>
                  <a:pt x="810" y="17146"/>
                  <a:pt x="4433" y="20772"/>
                  <a:pt x="9090" y="21507"/>
                </a:cubicBezTo>
                <a:cubicBezTo>
                  <a:pt x="9468" y="21567"/>
                  <a:pt x="10122" y="21599"/>
                  <a:pt x="10777" y="21599"/>
                </a:cubicBezTo>
                <a:cubicBezTo>
                  <a:pt x="11433" y="21599"/>
                  <a:pt x="12091" y="21567"/>
                  <a:pt x="12479" y="21507"/>
                </a:cubicBezTo>
                <a:cubicBezTo>
                  <a:pt x="17161" y="20785"/>
                  <a:pt x="20779" y="17166"/>
                  <a:pt x="21501" y="12483"/>
                </a:cubicBezTo>
                <a:cubicBezTo>
                  <a:pt x="21564" y="12072"/>
                  <a:pt x="21600" y="11437"/>
                  <a:pt x="21600" y="10803"/>
                </a:cubicBezTo>
                <a:cubicBezTo>
                  <a:pt x="21600" y="10169"/>
                  <a:pt x="21564" y="9534"/>
                  <a:pt x="21501" y="9123"/>
                </a:cubicBezTo>
                <a:cubicBezTo>
                  <a:pt x="20772" y="4393"/>
                  <a:pt x="17052" y="725"/>
                  <a:pt x="12319" y="68"/>
                </a:cubicBezTo>
                <a:cubicBezTo>
                  <a:pt x="11992" y="23"/>
                  <a:pt x="11390" y="0"/>
                  <a:pt x="10792" y="0"/>
                </a:cubicBezTo>
                <a:close/>
              </a:path>
            </a:pathLst>
          </a:custGeom>
          <a:ln w="12700">
            <a:miter lim="400000"/>
          </a:ln>
        </p:spPr>
      </p:pic>
      <p:pic>
        <p:nvPicPr>
          <p:cNvPr id="433" name="12-5.png" descr="12-5.png"/>
          <p:cNvPicPr>
            <a:picLocks noChangeAspect="1"/>
          </p:cNvPicPr>
          <p:nvPr/>
        </p:nvPicPr>
        <p:blipFill>
          <a:blip r:embed="rId7">
            <a:extLst/>
          </a:blip>
          <a:stretch>
            <a:fillRect/>
          </a:stretch>
        </p:blipFill>
        <p:spPr>
          <a:xfrm>
            <a:off x="10169400" y="7058974"/>
            <a:ext cx="2179101" cy="2036481"/>
          </a:xfrm>
          <a:prstGeom prst="rect">
            <a:avLst/>
          </a:prstGeom>
          <a:ln w="12700">
            <a:miter lim="400000"/>
          </a:ln>
        </p:spPr>
      </p:pic>
    </p:spTree>
  </p:cSld>
  <p:clrMapOvr>
    <a:masterClrMapping/>
  </p:clrMapOvr>
  <p:transition xmlns:p14="http://schemas.microsoft.com/office/powerpoint/2010/main" spd="slow"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2" fill="hold">
                                  <p:stCondLst>
                                    <p:cond delay="0"/>
                                  </p:stCondLst>
                                  <p:iterate type="el" backwards="0">
                                    <p:tmAbs val="0"/>
                                  </p:iterate>
                                  <p:childTnLst>
                                    <p:set>
                                      <p:cBhvr>
                                        <p:cTn id="6" fill="hold"/>
                                        <p:tgtEl>
                                          <p:spTgt spid="429"/>
                                        </p:tgtEl>
                                        <p:attrNameLst>
                                          <p:attrName>style.visibility</p:attrName>
                                        </p:attrNameLst>
                                      </p:cBhvr>
                                      <p:to>
                                        <p:strVal val="visible"/>
                                      </p:to>
                                    </p:set>
                                    <p:animEffect filter="fade" transition="in">
                                      <p:cBhvr>
                                        <p:cTn id="7" dur="1000"/>
                                        <p:tgtEl>
                                          <p:spTgt spid="429"/>
                                        </p:tgtEl>
                                      </p:cBhvr>
                                    </p:animEffect>
                                  </p:childTnLst>
                                </p:cTn>
                              </p:par>
                            </p:childTnLst>
                          </p:cTn>
                        </p:par>
                        <p:par>
                          <p:cTn id="8" fill="hold">
                            <p:stCondLst>
                              <p:cond delay="1000"/>
                            </p:stCondLst>
                            <p:childTnLst>
                              <p:par>
                                <p:cTn id="9" presetClass="entr" nodeType="afterEffect" presetID="10" grpId="3" fill="hold">
                                  <p:stCondLst>
                                    <p:cond delay="0"/>
                                  </p:stCondLst>
                                  <p:iterate type="el" backwards="0">
                                    <p:tmAbs val="0"/>
                                  </p:iterate>
                                  <p:childTnLst>
                                    <p:set>
                                      <p:cBhvr>
                                        <p:cTn id="10" fill="hold"/>
                                        <p:tgtEl>
                                          <p:spTgt spid="431"/>
                                        </p:tgtEl>
                                        <p:attrNameLst>
                                          <p:attrName>style.visibility</p:attrName>
                                        </p:attrNameLst>
                                      </p:cBhvr>
                                      <p:to>
                                        <p:strVal val="visible"/>
                                      </p:to>
                                    </p:set>
                                    <p:animEffect filter="fade" transition="in">
                                      <p:cBhvr>
                                        <p:cTn id="11" dur="1000"/>
                                        <p:tgtEl>
                                          <p:spTgt spid="431"/>
                                        </p:tgtEl>
                                      </p:cBhvr>
                                    </p:animEffect>
                                  </p:childTnLst>
                                </p:cTn>
                              </p:par>
                            </p:childTnLst>
                          </p:cTn>
                        </p:par>
                        <p:par>
                          <p:cTn id="12" fill="hold">
                            <p:stCondLst>
                              <p:cond delay="2000"/>
                            </p:stCondLst>
                            <p:childTnLst>
                              <p:par>
                                <p:cTn id="13" presetClass="entr" nodeType="afterEffect" presetID="10" grpId="4" fill="hold">
                                  <p:stCondLst>
                                    <p:cond delay="0"/>
                                  </p:stCondLst>
                                  <p:iterate type="el" backwards="0">
                                    <p:tmAbs val="0"/>
                                  </p:iterate>
                                  <p:childTnLst>
                                    <p:set>
                                      <p:cBhvr>
                                        <p:cTn id="14" fill="hold"/>
                                        <p:tgtEl>
                                          <p:spTgt spid="430"/>
                                        </p:tgtEl>
                                        <p:attrNameLst>
                                          <p:attrName>style.visibility</p:attrName>
                                        </p:attrNameLst>
                                      </p:cBhvr>
                                      <p:to>
                                        <p:strVal val="visible"/>
                                      </p:to>
                                    </p:set>
                                    <p:animEffect filter="fade" transition="in">
                                      <p:cBhvr>
                                        <p:cTn id="15" dur="1000"/>
                                        <p:tgtEl>
                                          <p:spTgt spid="430"/>
                                        </p:tgtEl>
                                      </p:cBhvr>
                                    </p:animEffect>
                                  </p:childTnLst>
                                </p:cTn>
                              </p:par>
                            </p:childTnLst>
                          </p:cTn>
                        </p:par>
                        <p:par>
                          <p:cTn id="16" fill="hold">
                            <p:stCondLst>
                              <p:cond delay="3000"/>
                            </p:stCondLst>
                            <p:childTnLst>
                              <p:par>
                                <p:cTn id="17" presetClass="entr" nodeType="afterEffect" presetID="10" grpId="5" fill="hold">
                                  <p:stCondLst>
                                    <p:cond delay="0"/>
                                  </p:stCondLst>
                                  <p:iterate type="el" backwards="0">
                                    <p:tmAbs val="0"/>
                                  </p:iterate>
                                  <p:childTnLst>
                                    <p:set>
                                      <p:cBhvr>
                                        <p:cTn id="18" fill="hold"/>
                                        <p:tgtEl>
                                          <p:spTgt spid="432"/>
                                        </p:tgtEl>
                                        <p:attrNameLst>
                                          <p:attrName>style.visibility</p:attrName>
                                        </p:attrNameLst>
                                      </p:cBhvr>
                                      <p:to>
                                        <p:strVal val="visible"/>
                                      </p:to>
                                    </p:set>
                                    <p:animEffect filter="fade" transition="in">
                                      <p:cBhvr>
                                        <p:cTn id="19" dur="1000"/>
                                        <p:tgtEl>
                                          <p:spTgt spid="432"/>
                                        </p:tgtEl>
                                      </p:cBhvr>
                                    </p:animEffect>
                                  </p:childTnLst>
                                </p:cTn>
                              </p:par>
                            </p:childTnLst>
                          </p:cTn>
                        </p:par>
                      </p:childTnLst>
                    </p:cTn>
                  </p:par>
                  <p:par>
                    <p:cTn id="20" fill="hold">
                      <p:stCondLst>
                        <p:cond delay="indefinite"/>
                      </p:stCondLst>
                      <p:childTnLst>
                        <p:par>
                          <p:cTn id="21" fill="hold">
                            <p:stCondLst>
                              <p:cond delay="0"/>
                            </p:stCondLst>
                            <p:childTnLst>
                              <p:par>
                                <p:cTn id="22" presetClass="emph" nodeType="clickEffect" presetSubtype="0" presetID="26" grpId="6" fill="hold">
                                  <p:stCondLst>
                                    <p:cond delay="0"/>
                                  </p:stCondLst>
                                  <p:childTnLst>
                                    <p:animEffect filter="fade" transition="out">
                                      <p:cBhvr>
                                        <p:cTn id="23" dur="1000" fill="hold" tmFilter="0, 0; .2, .5; .8, .5; 1, 0"/>
                                        <p:tgtEl>
                                          <p:spTgt spid="429"/>
                                        </p:tgtEl>
                                      </p:cBhvr>
                                    </p:animEffect>
                                    <p:animScale>
                                      <p:cBhvr>
                                        <p:cTn id="24" dur="500" fill="hold"/>
                                        <p:tgtEl>
                                          <p:spTgt spid="429"/>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Class="emph" nodeType="clickEffect" presetSubtype="0" presetID="26" grpId="7" fill="hold">
                                  <p:stCondLst>
                                    <p:cond delay="0"/>
                                  </p:stCondLst>
                                  <p:childTnLst>
                                    <p:animEffect filter="fade" transition="out">
                                      <p:cBhvr>
                                        <p:cTn id="28" dur="1000" fill="hold" tmFilter="0, 0; .2, .5; .8, .5; 1, 0"/>
                                        <p:tgtEl>
                                          <p:spTgt spid="431"/>
                                        </p:tgtEl>
                                      </p:cBhvr>
                                    </p:animEffect>
                                    <p:animScale>
                                      <p:cBhvr>
                                        <p:cTn id="29" dur="500" fill="hold"/>
                                        <p:tgtEl>
                                          <p:spTgt spid="431"/>
                                        </p:tgtEl>
                                      </p:cBhvr>
                                      <p:by x="105000" y="105000"/>
                                    </p:animScale>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9" grpId="2"/>
      <p:bldP build="whole" bldLvl="1" animBg="1" rev="0" advAuto="0" spid="431" grpId="3"/>
      <p:bldP build="whole" bldLvl="1" animBg="1" rev="0" advAuto="0" spid="431" grpId="7"/>
      <p:bldP build="whole" bldLvl="1" animBg="1" rev="0" advAuto="0" spid="429" grpId="6"/>
      <p:bldP build="whole" bldLvl="1" animBg="1" rev="0" advAuto="0" spid="430" grpId="4"/>
      <p:bldP build="whole" bldLvl="1" animBg="1" rev="0" advAuto="0" spid="432" grpId="5"/>
    </p:bld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5" name="Image" descr="Image"/>
          <p:cNvPicPr>
            <a:picLocks noChangeAspect="1"/>
          </p:cNvPicPr>
          <p:nvPr/>
        </p:nvPicPr>
        <p:blipFill>
          <a:blip r:embed="rId2">
            <a:extLst/>
          </a:blip>
          <a:srcRect l="0" t="12964" r="0" b="9115"/>
          <a:stretch>
            <a:fillRect/>
          </a:stretch>
        </p:blipFill>
        <p:spPr>
          <a:xfrm rot="4590">
            <a:off x="-928490" y="340872"/>
            <a:ext cx="14861707" cy="8483239"/>
          </a:xfrm>
          <a:prstGeom prst="rect">
            <a:avLst/>
          </a:prstGeom>
          <a:ln w="12700">
            <a:miter lim="400000"/>
          </a:ln>
        </p:spPr>
      </p:pic>
      <p:pic>
        <p:nvPicPr>
          <p:cNvPr id="436" name="Image" descr="Image"/>
          <p:cNvPicPr>
            <a:picLocks noChangeAspect="1"/>
          </p:cNvPicPr>
          <p:nvPr/>
        </p:nvPicPr>
        <p:blipFill>
          <a:blip r:embed="rId3">
            <a:extLst/>
          </a:blip>
          <a:srcRect l="3759" t="2323" r="3077" b="3860"/>
          <a:stretch>
            <a:fillRect/>
          </a:stretch>
        </p:blipFill>
        <p:spPr>
          <a:xfrm>
            <a:off x="2438346" y="2694123"/>
            <a:ext cx="2354263" cy="2357049"/>
          </a:xfrm>
          <a:custGeom>
            <a:avLst/>
            <a:gdLst/>
            <a:ahLst/>
            <a:cxnLst>
              <a:cxn ang="0">
                <a:pos x="wd2" y="hd2"/>
              </a:cxn>
              <a:cxn ang="5400000">
                <a:pos x="wd2" y="hd2"/>
              </a:cxn>
              <a:cxn ang="10800000">
                <a:pos x="wd2" y="hd2"/>
              </a:cxn>
              <a:cxn ang="16200000">
                <a:pos x="wd2" y="hd2"/>
              </a:cxn>
            </a:cxnLst>
            <a:rect l="0" t="0" r="r" b="b"/>
            <a:pathLst>
              <a:path w="21600" h="21589" fill="norm" stroke="1" extrusionOk="0">
                <a:moveTo>
                  <a:pt x="10734" y="0"/>
                </a:moveTo>
                <a:cubicBezTo>
                  <a:pt x="10096" y="3"/>
                  <a:pt x="9456" y="91"/>
                  <a:pt x="8604" y="266"/>
                </a:cubicBezTo>
                <a:cubicBezTo>
                  <a:pt x="3456" y="1322"/>
                  <a:pt x="0" y="5527"/>
                  <a:pt x="0" y="10738"/>
                </a:cubicBezTo>
                <a:cubicBezTo>
                  <a:pt x="0" y="12566"/>
                  <a:pt x="233" y="13734"/>
                  <a:pt x="878" y="15155"/>
                </a:cubicBezTo>
                <a:cubicBezTo>
                  <a:pt x="2381" y="18466"/>
                  <a:pt x="4998" y="20562"/>
                  <a:pt x="8630" y="21356"/>
                </a:cubicBezTo>
                <a:cubicBezTo>
                  <a:pt x="9345" y="21513"/>
                  <a:pt x="10063" y="21588"/>
                  <a:pt x="10775" y="21589"/>
                </a:cubicBezTo>
                <a:cubicBezTo>
                  <a:pt x="15753" y="21598"/>
                  <a:pt x="20396" y="17961"/>
                  <a:pt x="21360" y="12901"/>
                </a:cubicBezTo>
                <a:cubicBezTo>
                  <a:pt x="21522" y="12049"/>
                  <a:pt x="21600" y="11426"/>
                  <a:pt x="21600" y="10800"/>
                </a:cubicBezTo>
                <a:cubicBezTo>
                  <a:pt x="21600" y="10174"/>
                  <a:pt x="21522" y="9547"/>
                  <a:pt x="21360" y="8695"/>
                </a:cubicBezTo>
                <a:cubicBezTo>
                  <a:pt x="20554" y="4467"/>
                  <a:pt x="17166" y="1100"/>
                  <a:pt x="12865" y="251"/>
                </a:cubicBezTo>
                <a:cubicBezTo>
                  <a:pt x="12011" y="83"/>
                  <a:pt x="11373" y="-2"/>
                  <a:pt x="10734" y="0"/>
                </a:cubicBezTo>
                <a:close/>
              </a:path>
            </a:pathLst>
          </a:custGeom>
          <a:ln w="12700">
            <a:miter lim="400000"/>
          </a:ln>
        </p:spPr>
      </p:pic>
      <p:pic>
        <p:nvPicPr>
          <p:cNvPr id="437" name="Image" descr="Image"/>
          <p:cNvPicPr>
            <a:picLocks noChangeAspect="1"/>
          </p:cNvPicPr>
          <p:nvPr/>
        </p:nvPicPr>
        <p:blipFill>
          <a:blip r:embed="rId4">
            <a:extLst/>
          </a:blip>
          <a:srcRect l="6800" t="5008" r="7584" b="5933"/>
          <a:stretch>
            <a:fillRect/>
          </a:stretch>
        </p:blipFill>
        <p:spPr>
          <a:xfrm>
            <a:off x="3848203" y="2302634"/>
            <a:ext cx="1444214" cy="1430181"/>
          </a:xfrm>
          <a:custGeom>
            <a:avLst/>
            <a:gdLst/>
            <a:ahLst/>
            <a:cxnLst>
              <a:cxn ang="0">
                <a:pos x="wd2" y="hd2"/>
              </a:cxn>
              <a:cxn ang="5400000">
                <a:pos x="wd2" y="hd2"/>
              </a:cxn>
              <a:cxn ang="10800000">
                <a:pos x="wd2" y="hd2"/>
              </a:cxn>
              <a:cxn ang="16200000">
                <a:pos x="wd2" y="hd2"/>
              </a:cxn>
            </a:cxnLst>
            <a:rect l="0" t="0" r="r" b="b"/>
            <a:pathLst>
              <a:path w="20845" h="21402" fill="norm" stroke="1" extrusionOk="0">
                <a:moveTo>
                  <a:pt x="10687" y="0"/>
                </a:moveTo>
                <a:cubicBezTo>
                  <a:pt x="8553" y="16"/>
                  <a:pt x="7210" y="305"/>
                  <a:pt x="5692" y="1069"/>
                </a:cubicBezTo>
                <a:cubicBezTo>
                  <a:pt x="1591" y="3134"/>
                  <a:pt x="-735" y="8135"/>
                  <a:pt x="210" y="12846"/>
                </a:cubicBezTo>
                <a:cubicBezTo>
                  <a:pt x="969" y="16633"/>
                  <a:pt x="3614" y="19760"/>
                  <a:pt x="7043" y="20912"/>
                </a:cubicBezTo>
                <a:cubicBezTo>
                  <a:pt x="8700" y="21468"/>
                  <a:pt x="11571" y="21567"/>
                  <a:pt x="13167" y="21126"/>
                </a:cubicBezTo>
                <a:cubicBezTo>
                  <a:pt x="17724" y="19865"/>
                  <a:pt x="20747" y="15586"/>
                  <a:pt x="20843" y="10875"/>
                </a:cubicBezTo>
                <a:cubicBezTo>
                  <a:pt x="20865" y="9787"/>
                  <a:pt x="20731" y="8680"/>
                  <a:pt x="20425" y="7578"/>
                </a:cubicBezTo>
                <a:cubicBezTo>
                  <a:pt x="19187" y="3125"/>
                  <a:pt x="15128" y="-33"/>
                  <a:pt x="10687" y="0"/>
                </a:cubicBezTo>
                <a:close/>
              </a:path>
            </a:pathLst>
          </a:custGeom>
          <a:ln w="12700">
            <a:miter lim="400000"/>
          </a:ln>
        </p:spPr>
      </p:pic>
      <p:pic>
        <p:nvPicPr>
          <p:cNvPr id="438" name="Image" descr="Image"/>
          <p:cNvPicPr>
            <a:picLocks noChangeAspect="1"/>
          </p:cNvPicPr>
          <p:nvPr/>
        </p:nvPicPr>
        <p:blipFill>
          <a:blip r:embed="rId5">
            <a:extLst/>
          </a:blip>
          <a:srcRect l="24" t="2394" r="4305" b="3855"/>
          <a:stretch>
            <a:fillRect/>
          </a:stretch>
        </p:blipFill>
        <p:spPr>
          <a:xfrm>
            <a:off x="7432742" y="2652599"/>
            <a:ext cx="2405461" cy="2357187"/>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11379" y="1"/>
                </a:moveTo>
                <a:cubicBezTo>
                  <a:pt x="11054" y="-3"/>
                  <a:pt x="10715" y="3"/>
                  <a:pt x="10360" y="19"/>
                </a:cubicBezTo>
                <a:cubicBezTo>
                  <a:pt x="8362" y="107"/>
                  <a:pt x="7779" y="245"/>
                  <a:pt x="6326" y="975"/>
                </a:cubicBezTo>
                <a:cubicBezTo>
                  <a:pt x="3368" y="2460"/>
                  <a:pt x="986" y="5586"/>
                  <a:pt x="596" y="8488"/>
                </a:cubicBezTo>
                <a:cubicBezTo>
                  <a:pt x="508" y="9137"/>
                  <a:pt x="336" y="9731"/>
                  <a:pt x="214" y="9807"/>
                </a:cubicBezTo>
                <a:cubicBezTo>
                  <a:pt x="70" y="9898"/>
                  <a:pt x="0" y="10365"/>
                  <a:pt x="0" y="10832"/>
                </a:cubicBezTo>
                <a:cubicBezTo>
                  <a:pt x="1" y="11299"/>
                  <a:pt x="74" y="11766"/>
                  <a:pt x="218" y="11857"/>
                </a:cubicBezTo>
                <a:cubicBezTo>
                  <a:pt x="340" y="11934"/>
                  <a:pt x="516" y="12484"/>
                  <a:pt x="610" y="13082"/>
                </a:cubicBezTo>
                <a:cubicBezTo>
                  <a:pt x="880" y="14806"/>
                  <a:pt x="1987" y="16893"/>
                  <a:pt x="3429" y="18400"/>
                </a:cubicBezTo>
                <a:cubicBezTo>
                  <a:pt x="4934" y="19972"/>
                  <a:pt x="6261" y="20747"/>
                  <a:pt x="8400" y="21300"/>
                </a:cubicBezTo>
                <a:cubicBezTo>
                  <a:pt x="9124" y="21487"/>
                  <a:pt x="9963" y="21581"/>
                  <a:pt x="10823" y="21587"/>
                </a:cubicBezTo>
                <a:cubicBezTo>
                  <a:pt x="12257" y="21597"/>
                  <a:pt x="13749" y="21360"/>
                  <a:pt x="14875" y="20908"/>
                </a:cubicBezTo>
                <a:cubicBezTo>
                  <a:pt x="19101" y="19209"/>
                  <a:pt x="21600" y="15417"/>
                  <a:pt x="21600" y="10701"/>
                </a:cubicBezTo>
                <a:cubicBezTo>
                  <a:pt x="21600" y="6967"/>
                  <a:pt x="19968" y="3755"/>
                  <a:pt x="17053" y="1756"/>
                </a:cubicBezTo>
                <a:cubicBezTo>
                  <a:pt x="15281" y="542"/>
                  <a:pt x="13659" y="27"/>
                  <a:pt x="11379" y="1"/>
                </a:cubicBezTo>
                <a:close/>
              </a:path>
            </a:pathLst>
          </a:custGeom>
          <a:ln w="12700">
            <a:miter lim="400000"/>
          </a:ln>
        </p:spPr>
      </p:pic>
      <p:grpSp>
        <p:nvGrpSpPr>
          <p:cNvPr id="441" name="Group"/>
          <p:cNvGrpSpPr/>
          <p:nvPr/>
        </p:nvGrpSpPr>
        <p:grpSpPr>
          <a:xfrm>
            <a:off x="6727292" y="3620591"/>
            <a:ext cx="502967" cy="679990"/>
            <a:chOff x="0" y="0"/>
            <a:chExt cx="502965" cy="679989"/>
          </a:xfrm>
        </p:grpSpPr>
        <p:pic>
          <p:nvPicPr>
            <p:cNvPr id="439" name="Image" descr="Image"/>
            <p:cNvPicPr>
              <a:picLocks noChangeAspect="1"/>
            </p:cNvPicPr>
            <p:nvPr/>
          </p:nvPicPr>
          <p:blipFill>
            <a:blip r:embed="rId6">
              <a:extLst/>
            </a:blip>
            <a:stretch>
              <a:fillRect/>
            </a:stretch>
          </p:blipFill>
          <p:spPr>
            <a:xfrm>
              <a:off x="0" y="0"/>
              <a:ext cx="265621" cy="679990"/>
            </a:xfrm>
            <a:prstGeom prst="rect">
              <a:avLst/>
            </a:prstGeom>
            <a:ln w="12700" cap="flat">
              <a:noFill/>
              <a:miter lim="400000"/>
            </a:ln>
            <a:effectLst/>
          </p:spPr>
        </p:pic>
        <p:pic>
          <p:nvPicPr>
            <p:cNvPr id="440" name="Image" descr="Image"/>
            <p:cNvPicPr>
              <a:picLocks noChangeAspect="1"/>
            </p:cNvPicPr>
            <p:nvPr/>
          </p:nvPicPr>
          <p:blipFill>
            <a:blip r:embed="rId6">
              <a:extLst/>
            </a:blip>
            <a:stretch>
              <a:fillRect/>
            </a:stretch>
          </p:blipFill>
          <p:spPr>
            <a:xfrm>
              <a:off x="237345" y="0"/>
              <a:ext cx="265621" cy="679990"/>
            </a:xfrm>
            <a:prstGeom prst="rect">
              <a:avLst/>
            </a:prstGeom>
            <a:ln w="12700" cap="flat">
              <a:noFill/>
              <a:miter lim="400000"/>
            </a:ln>
            <a:effectLst/>
          </p:spPr>
        </p:pic>
      </p:grpSp>
      <p:pic>
        <p:nvPicPr>
          <p:cNvPr id="442" name="Image" descr="Image"/>
          <p:cNvPicPr>
            <a:picLocks noChangeAspect="1"/>
          </p:cNvPicPr>
          <p:nvPr/>
        </p:nvPicPr>
        <p:blipFill>
          <a:blip r:embed="rId7">
            <a:extLst/>
          </a:blip>
          <a:srcRect l="4400" t="2897" r="7401" b="4361"/>
          <a:stretch>
            <a:fillRect/>
          </a:stretch>
        </p:blipFill>
        <p:spPr>
          <a:xfrm>
            <a:off x="9532784" y="3682252"/>
            <a:ext cx="1123157" cy="1122761"/>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0792" y="0"/>
                </a:moveTo>
                <a:cubicBezTo>
                  <a:pt x="10195" y="-1"/>
                  <a:pt x="9602" y="24"/>
                  <a:pt x="9289" y="68"/>
                </a:cubicBezTo>
                <a:cubicBezTo>
                  <a:pt x="4515" y="751"/>
                  <a:pt x="822" y="4383"/>
                  <a:pt x="92" y="9123"/>
                </a:cubicBezTo>
                <a:cubicBezTo>
                  <a:pt x="28" y="9534"/>
                  <a:pt x="0" y="10169"/>
                  <a:pt x="0" y="10803"/>
                </a:cubicBezTo>
                <a:cubicBezTo>
                  <a:pt x="0" y="11437"/>
                  <a:pt x="28" y="12072"/>
                  <a:pt x="92" y="12483"/>
                </a:cubicBezTo>
                <a:cubicBezTo>
                  <a:pt x="810" y="17146"/>
                  <a:pt x="4433" y="20772"/>
                  <a:pt x="9090" y="21507"/>
                </a:cubicBezTo>
                <a:cubicBezTo>
                  <a:pt x="9468" y="21567"/>
                  <a:pt x="10122" y="21599"/>
                  <a:pt x="10777" y="21599"/>
                </a:cubicBezTo>
                <a:cubicBezTo>
                  <a:pt x="11433" y="21599"/>
                  <a:pt x="12091" y="21567"/>
                  <a:pt x="12479" y="21507"/>
                </a:cubicBezTo>
                <a:cubicBezTo>
                  <a:pt x="17161" y="20785"/>
                  <a:pt x="20779" y="17166"/>
                  <a:pt x="21501" y="12483"/>
                </a:cubicBezTo>
                <a:cubicBezTo>
                  <a:pt x="21564" y="12072"/>
                  <a:pt x="21600" y="11437"/>
                  <a:pt x="21600" y="10803"/>
                </a:cubicBezTo>
                <a:cubicBezTo>
                  <a:pt x="21600" y="10169"/>
                  <a:pt x="21564" y="9534"/>
                  <a:pt x="21501" y="9123"/>
                </a:cubicBezTo>
                <a:cubicBezTo>
                  <a:pt x="20772" y="4393"/>
                  <a:pt x="17052" y="725"/>
                  <a:pt x="12319" y="68"/>
                </a:cubicBezTo>
                <a:cubicBezTo>
                  <a:pt x="11992" y="23"/>
                  <a:pt x="11390" y="0"/>
                  <a:pt x="10792" y="0"/>
                </a:cubicBezTo>
                <a:close/>
              </a:path>
            </a:pathLst>
          </a:custGeom>
          <a:ln w="12700">
            <a:miter lim="400000"/>
          </a:ln>
        </p:spPr>
      </p:pic>
      <p:sp>
        <p:nvSpPr>
          <p:cNvPr id="443" name="Rectangle"/>
          <p:cNvSpPr/>
          <p:nvPr/>
        </p:nvSpPr>
        <p:spPr>
          <a:xfrm>
            <a:off x="6800850" y="5057018"/>
            <a:ext cx="6216239" cy="3600369"/>
          </a:xfrm>
          <a:prstGeom prst="rect">
            <a:avLst/>
          </a:prstGeom>
          <a:solidFill>
            <a:srgbClr val="FFFFFF">
              <a:alpha val="23032"/>
            </a:srgbClr>
          </a:solidFill>
          <a:ln w="12700">
            <a:miter lim="400000"/>
          </a:ln>
          <a:effectLst>
            <a:outerShdw sx="100000" sy="100000" kx="0" ky="0" algn="b" rotWithShape="0" blurRad="38100" dist="25400" dir="5400000">
              <a:srgbClr val="000000">
                <a:alpha val="0"/>
              </a:srgbClr>
            </a:outerShdw>
          </a:effectLst>
        </p:spPr>
        <p:txBody>
          <a:bodyPr lIns="50800" tIns="50800" rIns="50800" bIns="50800" anchor="ctr"/>
          <a:lstStyle/>
          <a:p>
            <a:pPr/>
          </a:p>
        </p:txBody>
      </p:sp>
      <p:sp>
        <p:nvSpPr>
          <p:cNvPr id="444" name="Fast Food Restaurant - 7 hours"/>
          <p:cNvSpPr txBox="1"/>
          <p:nvPr/>
        </p:nvSpPr>
        <p:spPr>
          <a:xfrm rot="21587699">
            <a:off x="7030738" y="5452532"/>
            <a:ext cx="5386928" cy="467897"/>
          </a:xfrm>
          <a:prstGeom prst="rect">
            <a:avLst/>
          </a:prstGeom>
          <a:ln w="12700">
            <a:miter lim="400000"/>
          </a:ln>
          <a:extLst>
            <a:ext uri="{C572A759-6A51-4108-AA02-DFA0A04FC94B}">
              <ma14:wrappingTextBoxFlag xmlns:ma14="http://schemas.microsoft.com/office/mac/drawingml/2011/main" val="1"/>
            </a:ext>
          </a:extLst>
        </p:spPr>
        <p:txBody>
          <a:bodyPr lIns="42499" tIns="42499" rIns="42499" bIns="42499" anchor="ctr">
            <a:spAutoFit/>
          </a:bodyPr>
          <a:lstStyle>
            <a:lvl1pPr algn="l" defTabSz="584200">
              <a:buClrTx/>
              <a:defRPr b="1" sz="2600">
                <a:solidFill>
                  <a:srgbClr val="FFFFFF"/>
                </a:solidFill>
                <a:uFillTx/>
                <a:latin typeface="+mn-lt"/>
                <a:ea typeface="+mn-ea"/>
                <a:cs typeface="+mn-cs"/>
                <a:sym typeface="Arial"/>
              </a:defRPr>
            </a:lvl1pPr>
          </a:lstStyle>
          <a:p>
            <a:pPr/>
            <a:r>
              <a:t>Fast Food Restaurant - 7 hours</a:t>
            </a:r>
          </a:p>
        </p:txBody>
      </p:sp>
      <p:sp>
        <p:nvSpPr>
          <p:cNvPr id="445" name="Volunteer Organisation - 10 hours"/>
          <p:cNvSpPr txBox="1"/>
          <p:nvPr/>
        </p:nvSpPr>
        <p:spPr>
          <a:xfrm rot="21598242">
            <a:off x="7016775" y="6003784"/>
            <a:ext cx="5485700" cy="467897"/>
          </a:xfrm>
          <a:prstGeom prst="rect">
            <a:avLst/>
          </a:prstGeom>
          <a:ln w="12700">
            <a:miter lim="400000"/>
          </a:ln>
          <a:extLst>
            <a:ext uri="{C572A759-6A51-4108-AA02-DFA0A04FC94B}">
              <ma14:wrappingTextBoxFlag xmlns:ma14="http://schemas.microsoft.com/office/mac/drawingml/2011/main" val="1"/>
            </a:ext>
          </a:extLst>
        </p:spPr>
        <p:txBody>
          <a:bodyPr wrap="none" lIns="42499" tIns="42499" rIns="42499" bIns="42499" anchor="ctr">
            <a:spAutoFit/>
          </a:bodyPr>
          <a:lstStyle>
            <a:lvl1pPr algn="l" defTabSz="584200">
              <a:buClrTx/>
              <a:defRPr b="1" sz="2600">
                <a:solidFill>
                  <a:srgbClr val="FFFFFF"/>
                </a:solidFill>
                <a:uFillTx/>
                <a:latin typeface="+mn-lt"/>
                <a:ea typeface="+mn-ea"/>
                <a:cs typeface="+mn-cs"/>
                <a:sym typeface="Arial"/>
              </a:defRPr>
            </a:lvl1pPr>
          </a:lstStyle>
          <a:p>
            <a:pPr/>
            <a:r>
              <a:t>Volunteer Organisation - 10 hours </a:t>
            </a:r>
          </a:p>
        </p:txBody>
      </p:sp>
      <p:sp>
        <p:nvSpPr>
          <p:cNvPr id="446" name="This represents spending volunteer time as if it has no value."/>
          <p:cNvSpPr txBox="1"/>
          <p:nvPr/>
        </p:nvSpPr>
        <p:spPr>
          <a:xfrm rot="21556679">
            <a:off x="7402668" y="6843101"/>
            <a:ext cx="5383388" cy="1648993"/>
          </a:xfrm>
          <a:prstGeom prst="rect">
            <a:avLst/>
          </a:prstGeom>
          <a:ln w="12700">
            <a:miter lim="400000"/>
          </a:ln>
          <a:extLst>
            <a:ext uri="{C572A759-6A51-4108-AA02-DFA0A04FC94B}">
              <ma14:wrappingTextBoxFlag xmlns:ma14="http://schemas.microsoft.com/office/mac/drawingml/2011/main" val="1"/>
            </a:ext>
          </a:extLst>
        </p:spPr>
        <p:txBody>
          <a:bodyPr lIns="31874" tIns="31874" rIns="31874" bIns="31874" anchor="ctr">
            <a:spAutoFit/>
          </a:bodyPr>
          <a:lstStyle>
            <a:lvl1pPr defTabSz="1083733">
              <a:buClr>
                <a:srgbClr val="FA952B"/>
              </a:buClr>
              <a:buFont typeface="Arial"/>
              <a:defRPr b="1" sz="3600">
                <a:solidFill>
                  <a:srgbClr val="F7B842"/>
                </a:solidFill>
                <a:uFill>
                  <a:solidFill>
                    <a:srgbClr val="FA952B"/>
                  </a:solidFill>
                </a:uFill>
                <a:latin typeface="+mn-lt"/>
                <a:ea typeface="+mn-ea"/>
                <a:cs typeface="+mn-cs"/>
                <a:sym typeface="Arial"/>
              </a:defRPr>
            </a:lvl1pPr>
          </a:lstStyle>
          <a:p>
            <a:pPr/>
            <a:r>
              <a:t>This represents spending volunteer time as if it has no value.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443"/>
                                        </p:tgtEl>
                                        <p:attrNameLst>
                                          <p:attrName>style.visibility</p:attrName>
                                        </p:attrNameLst>
                                      </p:cBhvr>
                                      <p:to>
                                        <p:strVal val="visible"/>
                                      </p:to>
                                    </p:set>
                                    <p:animEffect filter="fade" transition="in">
                                      <p:cBhvr>
                                        <p:cTn id="7" dur="1000"/>
                                        <p:tgtEl>
                                          <p:spTgt spid="443"/>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444"/>
                                        </p:tgtEl>
                                        <p:attrNameLst>
                                          <p:attrName>style.visibility</p:attrName>
                                        </p:attrNameLst>
                                      </p:cBhvr>
                                      <p:to>
                                        <p:strVal val="visible"/>
                                      </p:to>
                                    </p:set>
                                    <p:animEffect filter="fade" transition="in">
                                      <p:cBhvr>
                                        <p:cTn id="11" dur="1000"/>
                                        <p:tgtEl>
                                          <p:spTgt spid="444"/>
                                        </p:tgtEl>
                                      </p:cBhvr>
                                    </p:animEffect>
                                  </p:childTnLst>
                                </p:cTn>
                              </p:par>
                            </p:childTnLst>
                          </p:cTn>
                        </p:par>
                        <p:par>
                          <p:cTn id="12" fill="hold">
                            <p:stCondLst>
                              <p:cond delay="2000"/>
                            </p:stCondLst>
                            <p:childTnLst>
                              <p:par>
                                <p:cTn id="13" presetClass="entr" nodeType="afterEffect" presetID="10" grpId="3" fill="hold">
                                  <p:stCondLst>
                                    <p:cond delay="0"/>
                                  </p:stCondLst>
                                  <p:iterate type="el" backwards="0">
                                    <p:tmAbs val="0"/>
                                  </p:iterate>
                                  <p:childTnLst>
                                    <p:set>
                                      <p:cBhvr>
                                        <p:cTn id="14" fill="hold"/>
                                        <p:tgtEl>
                                          <p:spTgt spid="445"/>
                                        </p:tgtEl>
                                        <p:attrNameLst>
                                          <p:attrName>style.visibility</p:attrName>
                                        </p:attrNameLst>
                                      </p:cBhvr>
                                      <p:to>
                                        <p:strVal val="visible"/>
                                      </p:to>
                                    </p:set>
                                    <p:animEffect filter="fade" transition="in">
                                      <p:cBhvr>
                                        <p:cTn id="15" dur="1000"/>
                                        <p:tgtEl>
                                          <p:spTgt spid="445"/>
                                        </p:tgtEl>
                                      </p:cBhvr>
                                    </p:animEffect>
                                  </p:childTnLst>
                                </p:cTn>
                              </p:par>
                            </p:childTnLst>
                          </p:cTn>
                        </p:par>
                        <p:par>
                          <p:cTn id="16" fill="hold">
                            <p:stCondLst>
                              <p:cond delay="3000"/>
                            </p:stCondLst>
                            <p:childTnLst>
                              <p:par>
                                <p:cTn id="17" presetClass="entr" nodeType="afterEffect" presetSubtype="0" presetID="1" grpId="4" fill="hold">
                                  <p:stCondLst>
                                    <p:cond delay="3000"/>
                                  </p:stCondLst>
                                  <p:iterate type="lt" backwards="0">
                                    <p:tmAbs val="100"/>
                                  </p:iterate>
                                  <p:childTnLst>
                                    <p:set>
                                      <p:cBhvr>
                                        <p:cTn id="18" fill="hold"/>
                                        <p:tgtEl>
                                          <p:spTgt spid="4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5" grpId="3"/>
      <p:bldP build="whole" bldLvl="1" animBg="1" rev="0" advAuto="0" spid="444" grpId="2"/>
      <p:bldP build="whole" bldLvl="1" animBg="1" rev="0" advAuto="0" spid="443" grpId="1"/>
      <p:bldP build="whole" bldLvl="1" animBg="1" rev="0" advAuto="0" spid="446" grpId="4"/>
    </p:bld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Text"/>
          <p:cNvSpPr txBox="1"/>
          <p:nvPr/>
        </p:nvSpPr>
        <p:spPr>
          <a:xfrm>
            <a:off x="313729" y="7778354"/>
            <a:ext cx="127001" cy="14674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spcBef>
                <a:spcPts val="400"/>
              </a:spcBef>
              <a:buClr>
                <a:srgbClr val="0085CC"/>
              </a:buClr>
              <a:buFont typeface="Arial"/>
              <a:tabLst>
                <a:tab pos="1295400" algn="l"/>
              </a:tabLst>
              <a:defRPr sz="3400">
                <a:solidFill>
                  <a:srgbClr val="606060"/>
                </a:solidFill>
                <a:uFill>
                  <a:solidFill>
                    <a:srgbClr val="606060"/>
                  </a:solidFill>
                </a:uFill>
              </a:defRPr>
            </a:pPr>
          </a:p>
        </p:txBody>
      </p:sp>
      <p:pic>
        <p:nvPicPr>
          <p:cNvPr id="449" name="Visitor Information.jpg" descr="Visitor Information.jpg"/>
          <p:cNvPicPr>
            <a:picLocks noChangeAspect="1"/>
          </p:cNvPicPr>
          <p:nvPr/>
        </p:nvPicPr>
        <p:blipFill>
          <a:blip r:embed="rId3">
            <a:extLst/>
          </a:blip>
          <a:stretch>
            <a:fillRect/>
          </a:stretch>
        </p:blipFill>
        <p:spPr>
          <a:xfrm>
            <a:off x="-1646768" y="-4132"/>
            <a:ext cx="16298336" cy="9167815"/>
          </a:xfrm>
          <a:prstGeom prst="rect">
            <a:avLst/>
          </a:prstGeom>
          <a:ln w="12700">
            <a:miter lim="400000"/>
          </a:ln>
        </p:spPr>
      </p:pic>
    </p:spTree>
  </p:cSld>
  <p:clrMapOvr>
    <a:masterClrMapping/>
  </p:clrMapOvr>
  <p:transition xmlns:p14="http://schemas.microsoft.com/office/powerpoint/2010/main" spd="slow"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100…"/>
          <p:cNvSpPr txBox="1"/>
          <p:nvPr/>
        </p:nvSpPr>
        <p:spPr>
          <a:xfrm>
            <a:off x="7573652" y="5323014"/>
            <a:ext cx="4390877" cy="334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buClrTx/>
              <a:defRPr sz="6000">
                <a:solidFill>
                  <a:srgbClr val="EDB958"/>
                </a:solidFill>
                <a:uFillTx/>
                <a:latin typeface="Arial Black"/>
                <a:ea typeface="Arial Black"/>
                <a:cs typeface="Arial Black"/>
                <a:sym typeface="Arial Black"/>
              </a:defRPr>
            </a:pPr>
            <a:r>
              <a:t>$100</a:t>
            </a:r>
          </a:p>
          <a:p>
            <a:pPr defTabSz="584200">
              <a:buClrTx/>
              <a:defRPr sz="6000">
                <a:solidFill>
                  <a:srgbClr val="EDB958"/>
                </a:solidFill>
                <a:uFillTx/>
                <a:latin typeface="Arial Black"/>
                <a:ea typeface="Arial Black"/>
                <a:cs typeface="Arial Black"/>
                <a:sym typeface="Arial Black"/>
              </a:defRPr>
            </a:pPr>
            <a:br/>
            <a:r>
              <a:t>Shopper B</a:t>
            </a:r>
          </a:p>
        </p:txBody>
      </p:sp>
      <p:pic>
        <p:nvPicPr>
          <p:cNvPr id="454" name="Image" descr="Image"/>
          <p:cNvPicPr>
            <a:picLocks noChangeAspect="1"/>
          </p:cNvPicPr>
          <p:nvPr/>
        </p:nvPicPr>
        <p:blipFill>
          <a:blip r:embed="rId3">
            <a:extLst/>
          </a:blip>
          <a:stretch>
            <a:fillRect/>
          </a:stretch>
        </p:blipFill>
        <p:spPr>
          <a:xfrm>
            <a:off x="6345766" y="-143934"/>
            <a:ext cx="4648201" cy="9296401"/>
          </a:xfrm>
          <a:prstGeom prst="rect">
            <a:avLst/>
          </a:prstGeom>
          <a:ln w="12700">
            <a:miter lim="400000"/>
          </a:ln>
        </p:spPr>
      </p:pic>
      <p:sp>
        <p:nvSpPr>
          <p:cNvPr id="455" name="Questions?"/>
          <p:cNvSpPr txBox="1"/>
          <p:nvPr/>
        </p:nvSpPr>
        <p:spPr>
          <a:xfrm>
            <a:off x="1288638" y="2516481"/>
            <a:ext cx="4180657" cy="9529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6000">
                <a:solidFill>
                  <a:srgbClr val="53585F"/>
                </a:solidFill>
                <a:latin typeface="+mn-lt"/>
                <a:ea typeface="+mn-ea"/>
                <a:cs typeface="+mn-cs"/>
                <a:sym typeface="Arial"/>
              </a:defRPr>
            </a:lvl1pPr>
          </a:lstStyle>
          <a:p>
            <a:pPr/>
            <a:r>
              <a:t>Questions? </a:t>
            </a:r>
          </a:p>
        </p:txBody>
      </p:sp>
    </p:spTree>
  </p:cSld>
  <p:clrMapOvr>
    <a:masterClrMapping/>
  </p:clrMapOvr>
  <mc:AlternateContent xmlns:mc="http://schemas.openxmlformats.org/markup-compatibility/2006">
    <mc:Choice xmlns:p14="http://schemas.microsoft.com/office/powerpoint/2010/main" Requires="p14">
      <p:transition spd="slow" advClick="1" p14:dur="1750">
        <p:fade/>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9" name="Image" descr="Image"/>
          <p:cNvPicPr>
            <a:picLocks noChangeAspect="1"/>
          </p:cNvPicPr>
          <p:nvPr/>
        </p:nvPicPr>
        <p:blipFill>
          <a:blip r:embed="rId2">
            <a:extLst/>
          </a:blip>
          <a:stretch>
            <a:fillRect/>
          </a:stretch>
        </p:blipFill>
        <p:spPr>
          <a:xfrm>
            <a:off x="-1035050" y="946150"/>
            <a:ext cx="6235700" cy="5956300"/>
          </a:xfrm>
          <a:prstGeom prst="rect">
            <a:avLst/>
          </a:prstGeom>
          <a:ln w="12700">
            <a:miter lim="400000"/>
          </a:ln>
        </p:spPr>
      </p:pic>
      <p:sp>
        <p:nvSpPr>
          <p:cNvPr id="460" name="For reporting value to the community, focus on OUTPUTS rather than inputs.…"/>
          <p:cNvSpPr txBox="1"/>
          <p:nvPr/>
        </p:nvSpPr>
        <p:spPr>
          <a:xfrm>
            <a:off x="4830233" y="1813113"/>
            <a:ext cx="7235872" cy="35435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76249" indent="-476249" algn="l">
              <a:buClrTx/>
              <a:buSzPct val="100000"/>
              <a:buAutoNum type="arabicPeriod" startAt="1"/>
              <a:defRPr sz="3000">
                <a:solidFill>
                  <a:srgbClr val="000000"/>
                </a:solidFill>
                <a:latin typeface="+mn-lt"/>
                <a:ea typeface="+mn-ea"/>
                <a:cs typeface="+mn-cs"/>
                <a:sym typeface="Arial"/>
              </a:defRPr>
            </a:pPr>
            <a:r>
              <a:t>For reporting value to the community, focus on OUTPUTS rather than inputs.</a:t>
            </a:r>
            <a:br/>
          </a:p>
          <a:p>
            <a:pPr marL="476249" indent="-476249" algn="l">
              <a:buClrTx/>
              <a:buSzPct val="100000"/>
              <a:buAutoNum type="arabicPeriod" startAt="1"/>
              <a:defRPr sz="3000">
                <a:solidFill>
                  <a:srgbClr val="000000"/>
                </a:solidFill>
                <a:latin typeface="+mn-lt"/>
                <a:ea typeface="+mn-ea"/>
                <a:cs typeface="+mn-cs"/>
                <a:sym typeface="Arial"/>
              </a:defRPr>
            </a:pPr>
            <a:r>
              <a:t>Treat volunteer time as something you SPEND.</a:t>
            </a:r>
            <a:br/>
          </a:p>
          <a:p>
            <a:pPr marL="476249" indent="-476249" algn="l">
              <a:buClrTx/>
              <a:buSzPct val="100000"/>
              <a:buAutoNum type="arabicPeriod" startAt="1"/>
              <a:defRPr sz="3000">
                <a:solidFill>
                  <a:srgbClr val="000000"/>
                </a:solidFill>
                <a:latin typeface="+mn-lt"/>
                <a:ea typeface="+mn-ea"/>
                <a:cs typeface="+mn-cs"/>
                <a:sym typeface="Arial"/>
              </a:defRPr>
            </a:pPr>
            <a:r>
              <a:t>Volunteer time should be included, but as an INPUT rather than an output.</a:t>
            </a:r>
          </a:p>
        </p:txBody>
      </p:sp>
      <p:sp>
        <p:nvSpPr>
          <p:cNvPr id="461" name="Takeaways"/>
          <p:cNvSpPr txBox="1"/>
          <p:nvPr/>
        </p:nvSpPr>
        <p:spPr>
          <a:xfrm>
            <a:off x="1373305" y="506102"/>
            <a:ext cx="3381152" cy="8419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200">
                <a:solidFill>
                  <a:srgbClr val="000000"/>
                </a:solidFill>
                <a:latin typeface="+mn-lt"/>
                <a:ea typeface="+mn-ea"/>
                <a:cs typeface="+mn-cs"/>
                <a:sym typeface="Arial"/>
              </a:defRPr>
            </a:lvl1pPr>
          </a:lstStyle>
          <a:p>
            <a:pPr/>
            <a:r>
              <a:t>Takeaways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 name="YEAR        HOURS            TREES…"/>
          <p:cNvSpPr txBox="1"/>
          <p:nvPr/>
        </p:nvSpPr>
        <p:spPr>
          <a:xfrm>
            <a:off x="-3608169" y="1435435"/>
            <a:ext cx="12361003" cy="340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defTabSz="584200">
              <a:buClrTx/>
              <a:defRPr sz="3700">
                <a:solidFill>
                  <a:srgbClr val="53585F"/>
                </a:solidFill>
                <a:uFillTx/>
                <a:latin typeface="Arial Black"/>
                <a:ea typeface="Arial Black"/>
                <a:cs typeface="Arial Black"/>
                <a:sym typeface="Arial Black"/>
              </a:defRPr>
            </a:pPr>
            <a:r>
              <a:t>YEAR        HOURS            TREES          </a:t>
            </a:r>
          </a:p>
          <a:p>
            <a:pPr lvl="1" indent="228600" defTabSz="584200">
              <a:buClrTx/>
              <a:defRPr sz="3700">
                <a:solidFill>
                  <a:srgbClr val="53585F"/>
                </a:solidFill>
                <a:uFillTx/>
                <a:latin typeface="Arial Black"/>
                <a:ea typeface="Arial Black"/>
                <a:cs typeface="Arial Black"/>
                <a:sym typeface="Arial Black"/>
              </a:defRPr>
            </a:pPr>
            <a:r>
              <a:t>2022          10,000       1,000,000                          </a:t>
            </a:r>
          </a:p>
          <a:p>
            <a:pPr defTabSz="584200">
              <a:buClrTx/>
              <a:defRPr sz="3700">
                <a:solidFill>
                  <a:srgbClr val="53585F"/>
                </a:solidFill>
                <a:uFillTx/>
                <a:latin typeface="Arial Black"/>
                <a:ea typeface="Arial Black"/>
                <a:cs typeface="Arial Black"/>
                <a:sym typeface="Arial Black"/>
              </a:defRPr>
            </a:pPr>
            <a:r>
              <a:t>2021            9,000       1,000,000                     2020            8,000       1,000,000                        </a:t>
            </a:r>
          </a:p>
          <a:p>
            <a:pPr defTabSz="584200">
              <a:buClrTx/>
              <a:defRPr sz="3700">
                <a:solidFill>
                  <a:srgbClr val="212121"/>
                </a:solidFill>
                <a:uFillTx/>
                <a:latin typeface="Arial Black"/>
                <a:ea typeface="Arial Black"/>
                <a:cs typeface="Arial Black"/>
                <a:sym typeface="Arial Black"/>
              </a:defRPr>
            </a:pPr>
            <a:r>
              <a:rPr>
                <a:solidFill>
                  <a:srgbClr val="53585F"/>
                </a:solidFill>
              </a:rPr>
              <a:t>            </a:t>
            </a:r>
            <a:r>
              <a:t>    </a:t>
            </a:r>
          </a:p>
        </p:txBody>
      </p:sp>
      <p:sp>
        <p:nvSpPr>
          <p:cNvPr id="67" name="Volunteer Hours Report"/>
          <p:cNvSpPr txBox="1"/>
          <p:nvPr/>
        </p:nvSpPr>
        <p:spPr>
          <a:xfrm>
            <a:off x="458071" y="636080"/>
            <a:ext cx="6170229"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584200">
              <a:buClrTx/>
              <a:defRPr sz="3700">
                <a:solidFill>
                  <a:srgbClr val="53585F"/>
                </a:solidFill>
                <a:uFillTx/>
                <a:latin typeface="Arial Black"/>
                <a:ea typeface="Arial Black"/>
                <a:cs typeface="Arial Black"/>
                <a:sym typeface="Arial Black"/>
              </a:defRPr>
            </a:lvl1pPr>
          </a:lstStyle>
          <a:p>
            <a:pPr/>
            <a:r>
              <a:t>Volunteer Hours Report</a:t>
            </a:r>
          </a:p>
        </p:txBody>
      </p:sp>
      <p:pic>
        <p:nvPicPr>
          <p:cNvPr id="68" name="Image" descr="Image"/>
          <p:cNvPicPr>
            <a:picLocks noChangeAspect="1"/>
          </p:cNvPicPr>
          <p:nvPr/>
        </p:nvPicPr>
        <p:blipFill>
          <a:blip r:embed="rId3">
            <a:extLst/>
          </a:blip>
          <a:stretch>
            <a:fillRect/>
          </a:stretch>
        </p:blipFill>
        <p:spPr>
          <a:xfrm>
            <a:off x="5579035" y="1391856"/>
            <a:ext cx="3759201" cy="3086101"/>
          </a:xfrm>
          <a:prstGeom prst="rect">
            <a:avLst/>
          </a:prstGeom>
          <a:ln w="12700">
            <a:miter lim="400000"/>
          </a:ln>
        </p:spPr>
      </p:pic>
      <p:pic>
        <p:nvPicPr>
          <p:cNvPr id="69" name="Image" descr="Image"/>
          <p:cNvPicPr>
            <a:picLocks noChangeAspect="1"/>
          </p:cNvPicPr>
          <p:nvPr/>
        </p:nvPicPr>
        <p:blipFill>
          <a:blip r:embed="rId4">
            <a:extLst/>
          </a:blip>
          <a:stretch>
            <a:fillRect/>
          </a:stretch>
        </p:blipFill>
        <p:spPr>
          <a:xfrm>
            <a:off x="6980370" y="3331482"/>
            <a:ext cx="5089589" cy="508958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Dr Sue Carter Kahl"/>
          <p:cNvSpPr txBox="1"/>
          <p:nvPr/>
        </p:nvSpPr>
        <p:spPr>
          <a:xfrm>
            <a:off x="458071" y="636080"/>
            <a:ext cx="4940871"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584200">
              <a:buClrTx/>
              <a:defRPr sz="3700">
                <a:solidFill>
                  <a:srgbClr val="53585F"/>
                </a:solidFill>
                <a:uFillTx/>
                <a:latin typeface="Arial Black"/>
                <a:ea typeface="Arial Black"/>
                <a:cs typeface="Arial Black"/>
                <a:sym typeface="Arial Black"/>
              </a:defRPr>
            </a:lvl1pPr>
          </a:lstStyle>
          <a:p>
            <a:pPr/>
            <a:r>
              <a:t>Dr Sue Carter Kahl</a:t>
            </a:r>
          </a:p>
        </p:txBody>
      </p:sp>
      <p:pic>
        <p:nvPicPr>
          <p:cNvPr id="464" name="Image" descr="Image"/>
          <p:cNvPicPr>
            <a:picLocks noChangeAspect="1"/>
          </p:cNvPicPr>
          <p:nvPr/>
        </p:nvPicPr>
        <p:blipFill>
          <a:blip r:embed="rId3">
            <a:extLst/>
          </a:blip>
          <a:stretch>
            <a:fillRect/>
          </a:stretch>
        </p:blipFill>
        <p:spPr>
          <a:xfrm>
            <a:off x="5579035" y="1391856"/>
            <a:ext cx="3759201" cy="3086101"/>
          </a:xfrm>
          <a:prstGeom prst="rect">
            <a:avLst/>
          </a:prstGeom>
          <a:ln w="12700">
            <a:miter lim="400000"/>
          </a:ln>
        </p:spPr>
      </p:pic>
      <p:sp>
        <p:nvSpPr>
          <p:cNvPr id="465" name="“Focusing on wage replacement values positions volunteer contributions as an output of the organization rather than as an input that helps the organization achieve its mission.”"/>
          <p:cNvSpPr txBox="1"/>
          <p:nvPr/>
        </p:nvSpPr>
        <p:spPr>
          <a:xfrm>
            <a:off x="5911925" y="1450123"/>
            <a:ext cx="6858717" cy="3135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3500">
                <a:solidFill>
                  <a:srgbClr val="53585F"/>
                </a:solidFill>
                <a:latin typeface="+mn-lt"/>
                <a:ea typeface="+mn-ea"/>
                <a:cs typeface="+mn-cs"/>
                <a:sym typeface="Arial"/>
              </a:defRPr>
            </a:lvl1pPr>
          </a:lstStyle>
          <a:p>
            <a:pPr/>
            <a:r>
              <a:t>“Focusing on wage replacement values positions volunteer contributions as an output of the organization rather than as an input that helps the organization achieve its mission.”</a:t>
            </a:r>
          </a:p>
        </p:txBody>
      </p:sp>
      <p:pic>
        <p:nvPicPr>
          <p:cNvPr id="466" name="Image" descr="Image"/>
          <p:cNvPicPr>
            <a:picLocks noChangeAspect="1"/>
          </p:cNvPicPr>
          <p:nvPr/>
        </p:nvPicPr>
        <p:blipFill>
          <a:blip r:embed="rId4">
            <a:extLst/>
          </a:blip>
          <a:stretch>
            <a:fillRect/>
          </a:stretch>
        </p:blipFill>
        <p:spPr>
          <a:xfrm>
            <a:off x="10261255" y="6612366"/>
            <a:ext cx="1808704" cy="1808705"/>
          </a:xfrm>
          <a:prstGeom prst="rect">
            <a:avLst/>
          </a:prstGeom>
          <a:ln w="12700">
            <a:miter lim="400000"/>
          </a:ln>
        </p:spPr>
      </p:pic>
      <p:pic>
        <p:nvPicPr>
          <p:cNvPr id="467" name="pasted-movie.png" descr="pasted-movie.png"/>
          <p:cNvPicPr>
            <a:picLocks noChangeAspect="1"/>
          </p:cNvPicPr>
          <p:nvPr/>
        </p:nvPicPr>
        <p:blipFill>
          <a:blip r:embed="rId5">
            <a:extLst/>
          </a:blip>
          <a:srcRect l="0" t="0" r="3378" b="2237"/>
          <a:stretch>
            <a:fillRect/>
          </a:stretch>
        </p:blipFill>
        <p:spPr>
          <a:xfrm>
            <a:off x="522548" y="1467298"/>
            <a:ext cx="4751350" cy="480742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471" name="pasted-movie.png" descr="pasted-movie.png"/>
          <p:cNvPicPr>
            <a:picLocks noChangeAspect="1"/>
          </p:cNvPicPr>
          <p:nvPr/>
        </p:nvPicPr>
        <p:blipFill>
          <a:blip r:embed="rId3">
            <a:extLst/>
          </a:blip>
          <a:srcRect l="0" t="0" r="3378" b="2237"/>
          <a:stretch>
            <a:fillRect/>
          </a:stretch>
        </p:blipFill>
        <p:spPr>
          <a:xfrm>
            <a:off x="522548" y="1467298"/>
            <a:ext cx="4751350" cy="4807429"/>
          </a:xfrm>
          <a:prstGeom prst="rect">
            <a:avLst/>
          </a:prstGeom>
          <a:ln w="12700">
            <a:miter lim="400000"/>
          </a:ln>
        </p:spPr>
      </p:pic>
      <p:sp>
        <p:nvSpPr>
          <p:cNvPr id="472" name="Dr Sue Carter Kahl"/>
          <p:cNvSpPr txBox="1"/>
          <p:nvPr/>
        </p:nvSpPr>
        <p:spPr>
          <a:xfrm>
            <a:off x="458071" y="636080"/>
            <a:ext cx="4940871"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584200">
              <a:buClrTx/>
              <a:defRPr sz="3700">
                <a:solidFill>
                  <a:srgbClr val="53585F"/>
                </a:solidFill>
                <a:uFillTx/>
                <a:latin typeface="Arial Black"/>
                <a:ea typeface="Arial Black"/>
                <a:cs typeface="Arial Black"/>
                <a:sym typeface="Arial Black"/>
              </a:defRPr>
            </a:lvl1pPr>
          </a:lstStyle>
          <a:p>
            <a:pPr/>
            <a:r>
              <a:t>Dr Sue Carter Kahl</a:t>
            </a:r>
          </a:p>
        </p:txBody>
      </p:sp>
      <p:sp>
        <p:nvSpPr>
          <p:cNvPr id="473" name="“Wage replacement totals can lead to the mistaken conclusion that volunteer value is equivalent to dollars saved.” © Dr Sue Carter Kahn"/>
          <p:cNvSpPr txBox="1"/>
          <p:nvPr/>
        </p:nvSpPr>
        <p:spPr>
          <a:xfrm>
            <a:off x="5911925" y="1450123"/>
            <a:ext cx="6858717" cy="2119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3500">
                <a:solidFill>
                  <a:srgbClr val="53585F"/>
                </a:solidFill>
                <a:latin typeface="+mn-lt"/>
                <a:ea typeface="+mn-ea"/>
                <a:cs typeface="+mn-cs"/>
                <a:sym typeface="Arial"/>
              </a:defRPr>
            </a:pPr>
            <a:r>
              <a:t>“Wage replacement totals can lead to the mistaken conclusion that volunteer value is equivalent to dollars saved.” </a:t>
            </a:r>
            <a:r>
              <a:rPr sz="1500"/>
              <a:t>© Dr Sue Carter Kahn</a:t>
            </a:r>
          </a:p>
        </p:txBody>
      </p:sp>
      <p:sp>
        <p:nvSpPr>
          <p:cNvPr id="474" name="Text"/>
          <p:cNvSpPr txBox="1"/>
          <p:nvPr/>
        </p:nvSpPr>
        <p:spPr>
          <a:xfrm>
            <a:off x="632242" y="5617635"/>
            <a:ext cx="650008" cy="434945"/>
          </a:xfrm>
          <a:prstGeom prst="rect">
            <a:avLst/>
          </a:prstGeom>
          <a:ln w="12700">
            <a:miter lim="400000"/>
          </a:ln>
        </p:spPr>
        <p:txBody>
          <a:bodyPr wrap="none" lIns="50800" tIns="50800" rIns="50800" bIns="50800" anchor="ctr">
            <a:spAutoFit/>
          </a:bodyPr>
          <a:lstStyle/>
          <a:p>
            <a:pPr algn="l">
              <a:defRPr>
                <a:solidFill>
                  <a:srgbClr val="53585F"/>
                </a:solidFill>
                <a:latin typeface="+mn-lt"/>
                <a:ea typeface="+mn-ea"/>
                <a:cs typeface="+mn-cs"/>
                <a:sym typeface="Arial"/>
              </a:defRPr>
            </a:pPr>
          </a:p>
        </p:txBody>
      </p:sp>
      <p:pic>
        <p:nvPicPr>
          <p:cNvPr id="475" name="Image" descr="Image"/>
          <p:cNvPicPr>
            <a:picLocks noChangeAspect="1"/>
          </p:cNvPicPr>
          <p:nvPr/>
        </p:nvPicPr>
        <p:blipFill>
          <a:blip r:embed="rId4">
            <a:extLst/>
          </a:blip>
          <a:stretch>
            <a:fillRect/>
          </a:stretch>
        </p:blipFill>
        <p:spPr>
          <a:xfrm>
            <a:off x="10261255" y="6612366"/>
            <a:ext cx="1808704" cy="180870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9" name="Image" descr="Image"/>
          <p:cNvPicPr>
            <a:picLocks noChangeAspect="1"/>
          </p:cNvPicPr>
          <p:nvPr/>
        </p:nvPicPr>
        <p:blipFill>
          <a:blip r:embed="rId2">
            <a:extLst/>
          </a:blip>
          <a:stretch>
            <a:fillRect/>
          </a:stretch>
        </p:blipFill>
        <p:spPr>
          <a:xfrm>
            <a:off x="-311611" y="-69850"/>
            <a:ext cx="13335461" cy="2901562"/>
          </a:xfrm>
          <a:prstGeom prst="rect">
            <a:avLst/>
          </a:prstGeom>
          <a:ln w="12700">
            <a:miter lim="400000"/>
          </a:ln>
        </p:spPr>
      </p:pic>
      <p:pic>
        <p:nvPicPr>
          <p:cNvPr id="480" name="iStock-952119556.jpg" descr="iStock-952119556.jpg"/>
          <p:cNvPicPr>
            <a:picLocks noChangeAspect="1"/>
          </p:cNvPicPr>
          <p:nvPr/>
        </p:nvPicPr>
        <p:blipFill>
          <a:blip r:embed="rId3">
            <a:extLst/>
          </a:blip>
          <a:srcRect l="0" t="0" r="0" b="58349"/>
          <a:stretch>
            <a:fillRect/>
          </a:stretch>
        </p:blipFill>
        <p:spPr>
          <a:xfrm>
            <a:off x="-890030" y="-1593410"/>
            <a:ext cx="16161926" cy="4487648"/>
          </a:xfrm>
          <a:prstGeom prst="rect">
            <a:avLst/>
          </a:prstGeom>
          <a:ln w="12700">
            <a:miter lim="400000"/>
          </a:ln>
        </p:spPr>
      </p:pic>
      <p:graphicFrame>
        <p:nvGraphicFramePr>
          <p:cNvPr id="481" name="Table 1"/>
          <p:cNvGraphicFramePr/>
          <p:nvPr/>
        </p:nvGraphicFramePr>
        <p:xfrm>
          <a:off x="306892" y="3195436"/>
          <a:ext cx="12098456" cy="4159218"/>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6015919"/>
                <a:gridCol w="2089531"/>
                <a:gridCol w="1726785"/>
                <a:gridCol w="2266219"/>
              </a:tblGrid>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INPUTS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WRV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Volunteer hours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1,000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$30,000</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OUTCOMES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SRV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BV</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Rides provided (an output)</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800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$50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$40,000</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Added value (an output)</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800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$25</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$20,000</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Value of the rides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$60,000</a:t>
                      </a:r>
                    </a:p>
                  </a:txBody>
                  <a:tcPr marL="0" marR="0" marT="0" marB="0" anchor="t" anchorCtr="0" horzOverflow="overflow">
                    <a:lnL w="0">
                      <a:miter lim="400000"/>
                    </a:lnL>
                    <a:lnR w="0">
                      <a:miter lim="400000"/>
                    </a:lnR>
                    <a:lnT w="0">
                      <a:miter lim="400000"/>
                    </a:lnT>
                    <a:lnB w="0">
                      <a:miter lim="400000"/>
                    </a:lnB>
                    <a:noFill/>
                  </a:tcPr>
                </a:tc>
              </a:tr>
            </a:tbl>
          </a:graphicData>
        </a:graphic>
      </p:graphicFrame>
      <p:sp>
        <p:nvSpPr>
          <p:cNvPr id="482" name="Line"/>
          <p:cNvSpPr/>
          <p:nvPr/>
        </p:nvSpPr>
        <p:spPr>
          <a:xfrm>
            <a:off x="10879879" y="6917008"/>
            <a:ext cx="1507520" cy="1"/>
          </a:xfrm>
          <a:prstGeom prst="line">
            <a:avLst/>
          </a:prstGeom>
          <a:ln w="38100">
            <a:solidFill>
              <a:srgbClr val="53585F"/>
            </a:solidFill>
            <a:miter lim="400000"/>
          </a:ln>
        </p:spPr>
        <p:txBody>
          <a:bodyPr lIns="0" tIns="0" rIns="0" bIns="0"/>
          <a:lstStyle/>
          <a:p>
            <a:pPr/>
          </a:p>
        </p:txBody>
      </p:sp>
      <p:sp>
        <p:nvSpPr>
          <p:cNvPr id="483" name="THE NET BENEFIT (Outputs - Inputs)"/>
          <p:cNvSpPr txBox="1"/>
          <p:nvPr/>
        </p:nvSpPr>
        <p:spPr>
          <a:xfrm>
            <a:off x="305135" y="7800095"/>
            <a:ext cx="7669958" cy="5827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115000"/>
              </a:lnSpc>
              <a:buClrTx/>
              <a:tabLst>
                <a:tab pos="1295400" algn="l"/>
              </a:tabLst>
              <a:defRPr b="1" sz="3400">
                <a:solidFill>
                  <a:srgbClr val="FFFFFF"/>
                </a:solidFill>
                <a:latin typeface="+mn-lt"/>
                <a:ea typeface="+mn-ea"/>
                <a:cs typeface="+mn-cs"/>
                <a:sym typeface="Arial"/>
              </a:defRPr>
            </a:lvl1pPr>
          </a:lstStyle>
          <a:p>
            <a:pPr/>
            <a:r>
              <a:t>THE NET BENEFIT (Outputs - Inputs)</a:t>
            </a:r>
          </a:p>
        </p:txBody>
      </p:sp>
      <p:sp>
        <p:nvSpPr>
          <p:cNvPr id="484" name="$30,000"/>
          <p:cNvSpPr txBox="1"/>
          <p:nvPr/>
        </p:nvSpPr>
        <p:spPr>
          <a:xfrm>
            <a:off x="10796064" y="7747175"/>
            <a:ext cx="1675149" cy="582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15000"/>
              </a:lnSpc>
              <a:buClrTx/>
              <a:tabLst>
                <a:tab pos="1295400" algn="l"/>
              </a:tabLst>
              <a:defRPr b="1" sz="3400">
                <a:solidFill>
                  <a:srgbClr val="FFFFFF"/>
                </a:solidFill>
                <a:uFill>
                  <a:solidFill>
                    <a:srgbClr val="A74B44"/>
                  </a:solidFill>
                </a:uFill>
                <a:latin typeface="+mn-lt"/>
                <a:ea typeface="+mn-ea"/>
                <a:cs typeface="+mn-cs"/>
                <a:sym typeface="Arial"/>
              </a:defRPr>
            </a:lvl1pPr>
          </a:lstStyle>
          <a:p>
            <a:pPr/>
            <a:r>
              <a:t>$30,000</a:t>
            </a:r>
          </a:p>
        </p:txBody>
      </p:sp>
      <p:sp>
        <p:nvSpPr>
          <p:cNvPr id="485" name="WRV = Wage Replacement Value         SRV = Service Replacement Value         CBV = Community Benefit Value"/>
          <p:cNvSpPr txBox="1"/>
          <p:nvPr/>
        </p:nvSpPr>
        <p:spPr>
          <a:xfrm>
            <a:off x="180876" y="8559127"/>
            <a:ext cx="12816999" cy="3731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15000"/>
              </a:lnSpc>
              <a:buClrTx/>
              <a:tabLst>
                <a:tab pos="1295400" algn="l"/>
              </a:tabLst>
              <a:defRPr b="1" sz="1900">
                <a:solidFill>
                  <a:srgbClr val="53585F"/>
                </a:solidFill>
                <a:latin typeface="+mn-lt"/>
                <a:ea typeface="+mn-ea"/>
                <a:cs typeface="+mn-cs"/>
                <a:sym typeface="Arial"/>
              </a:defRPr>
            </a:pPr>
            <a:r>
              <a:rPr>
                <a:solidFill>
                  <a:srgbClr val="FFFFFF"/>
                </a:solidFill>
                <a:uFill>
                  <a:solidFill>
                    <a:srgbClr val="0085CC"/>
                  </a:solidFill>
                </a:uFill>
              </a:rPr>
              <a:t>WRV = Wage Replacement Value</a:t>
            </a:r>
            <a:r>
              <a:rPr>
                <a:uFill>
                  <a:solidFill>
                    <a:srgbClr val="0085CC"/>
                  </a:solidFill>
                </a:uFill>
              </a:rPr>
              <a:t>         </a:t>
            </a:r>
            <a:r>
              <a:rPr>
                <a:solidFill>
                  <a:srgbClr val="FFFFFF"/>
                </a:solidFill>
                <a:uFill>
                  <a:solidFill>
                    <a:srgbClr val="0085CC"/>
                  </a:solidFill>
                </a:uFill>
              </a:rPr>
              <a:t>SRV = Service Replacement Value</a:t>
            </a:r>
            <a:r>
              <a:rPr>
                <a:uFill>
                  <a:solidFill>
                    <a:srgbClr val="0085CC"/>
                  </a:solidFill>
                </a:uFill>
              </a:rPr>
              <a:t>         </a:t>
            </a:r>
            <a:r>
              <a:rPr>
                <a:solidFill>
                  <a:srgbClr val="FFFFFF"/>
                </a:solidFill>
                <a:uFill>
                  <a:solidFill>
                    <a:srgbClr val="0085CC"/>
                  </a:solidFill>
                </a:uFill>
              </a:rPr>
              <a:t>CBV = Community Benefit Value</a:t>
            </a:r>
            <a:r>
              <a:rPr>
                <a:uFill>
                  <a:solidFill>
                    <a:srgbClr val="0085CC"/>
                  </a:solidFill>
                </a:uFill>
              </a:rPr>
              <a:t>    </a:t>
            </a:r>
          </a:p>
        </p:txBody>
      </p:sp>
      <p:sp>
        <p:nvSpPr>
          <p:cNvPr id="486" name="Rectangle"/>
          <p:cNvSpPr/>
          <p:nvPr/>
        </p:nvSpPr>
        <p:spPr>
          <a:xfrm>
            <a:off x="90864" y="5067579"/>
            <a:ext cx="12470530" cy="2556258"/>
          </a:xfrm>
          <a:prstGeom prst="rect">
            <a:avLst/>
          </a:prstGeom>
          <a:blipFill>
            <a:blip r:embed="rId4"/>
          </a:blipFill>
          <a:ln w="12700">
            <a:miter lim="400000"/>
          </a:ln>
        </p:spPr>
        <p:txBody>
          <a:bodyPr lIns="50800" tIns="50800" rIns="50800" bIns="50800" anchor="ctr"/>
          <a:lstStyle/>
          <a:p>
            <a:pPr/>
          </a:p>
        </p:txBody>
      </p:sp>
      <p:sp>
        <p:nvSpPr>
          <p:cNvPr id="487" name="Rectangle"/>
          <p:cNvSpPr/>
          <p:nvPr/>
        </p:nvSpPr>
        <p:spPr>
          <a:xfrm>
            <a:off x="23131" y="7767518"/>
            <a:ext cx="12470530" cy="562432"/>
          </a:xfrm>
          <a:prstGeom prst="rect">
            <a:avLst/>
          </a:prstGeom>
          <a:blipFill>
            <a:blip r:embed="rId5"/>
          </a:blipFill>
          <a:ln w="12700">
            <a:miter lim="400000"/>
          </a:ln>
        </p:spPr>
        <p:txBody>
          <a:bodyPr lIns="50800" tIns="50800" rIns="50800" bIns="50800" anchor="ctr"/>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9" name="Image" descr="Image"/>
          <p:cNvPicPr>
            <a:picLocks noChangeAspect="1"/>
          </p:cNvPicPr>
          <p:nvPr/>
        </p:nvPicPr>
        <p:blipFill>
          <a:blip r:embed="rId2">
            <a:extLst/>
          </a:blip>
          <a:stretch>
            <a:fillRect/>
          </a:stretch>
        </p:blipFill>
        <p:spPr>
          <a:xfrm>
            <a:off x="-311611" y="-69850"/>
            <a:ext cx="13335461" cy="2901562"/>
          </a:xfrm>
          <a:prstGeom prst="rect">
            <a:avLst/>
          </a:prstGeom>
          <a:ln w="12700">
            <a:miter lim="400000"/>
          </a:ln>
        </p:spPr>
      </p:pic>
      <p:pic>
        <p:nvPicPr>
          <p:cNvPr id="490" name="iStock-952119556.jpg" descr="iStock-952119556.jpg"/>
          <p:cNvPicPr>
            <a:picLocks noChangeAspect="1"/>
          </p:cNvPicPr>
          <p:nvPr/>
        </p:nvPicPr>
        <p:blipFill>
          <a:blip r:embed="rId3">
            <a:extLst/>
          </a:blip>
          <a:srcRect l="0" t="0" r="0" b="58349"/>
          <a:stretch>
            <a:fillRect/>
          </a:stretch>
        </p:blipFill>
        <p:spPr>
          <a:xfrm>
            <a:off x="-890030" y="-1593410"/>
            <a:ext cx="16161926" cy="4487648"/>
          </a:xfrm>
          <a:prstGeom prst="rect">
            <a:avLst/>
          </a:prstGeom>
          <a:ln w="12700">
            <a:miter lim="400000"/>
          </a:ln>
        </p:spPr>
      </p:pic>
      <p:graphicFrame>
        <p:nvGraphicFramePr>
          <p:cNvPr id="491" name="Table 1"/>
          <p:cNvGraphicFramePr/>
          <p:nvPr/>
        </p:nvGraphicFramePr>
        <p:xfrm>
          <a:off x="306892" y="3195436"/>
          <a:ext cx="12098456" cy="4159218"/>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6015919"/>
                <a:gridCol w="2089531"/>
                <a:gridCol w="1726785"/>
                <a:gridCol w="2266219"/>
              </a:tblGrid>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INPUTS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WRV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Volunteer hours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1,000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$30,000</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OUTPUTS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SRV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Rides provided (an output)</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800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$50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$40,000</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Added value (an output)</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800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$25</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$20,000</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Value of the rides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$60,000</a:t>
                      </a:r>
                    </a:p>
                  </a:txBody>
                  <a:tcPr marL="0" marR="0" marT="0" marB="0" anchor="t" anchorCtr="0" horzOverflow="overflow">
                    <a:lnL w="0">
                      <a:miter lim="400000"/>
                    </a:lnL>
                    <a:lnR w="0">
                      <a:miter lim="400000"/>
                    </a:lnR>
                    <a:lnT w="0">
                      <a:miter lim="400000"/>
                    </a:lnT>
                    <a:lnB w="0">
                      <a:miter lim="400000"/>
                    </a:lnB>
                    <a:noFill/>
                  </a:tcPr>
                </a:tc>
              </a:tr>
            </a:tbl>
          </a:graphicData>
        </a:graphic>
      </p:graphicFrame>
      <p:sp>
        <p:nvSpPr>
          <p:cNvPr id="492" name="Line"/>
          <p:cNvSpPr/>
          <p:nvPr/>
        </p:nvSpPr>
        <p:spPr>
          <a:xfrm>
            <a:off x="10879879" y="6917008"/>
            <a:ext cx="1507520" cy="1"/>
          </a:xfrm>
          <a:prstGeom prst="line">
            <a:avLst/>
          </a:prstGeom>
          <a:ln w="38100">
            <a:solidFill>
              <a:srgbClr val="53585F"/>
            </a:solidFill>
            <a:miter lim="400000"/>
          </a:ln>
        </p:spPr>
        <p:txBody>
          <a:bodyPr lIns="0" tIns="0" rIns="0" bIns="0"/>
          <a:lstStyle/>
          <a:p>
            <a:pPr/>
          </a:p>
        </p:txBody>
      </p:sp>
      <p:sp>
        <p:nvSpPr>
          <p:cNvPr id="493" name="THE NET BENEFIT (Outputs - Inputs)"/>
          <p:cNvSpPr txBox="1"/>
          <p:nvPr/>
        </p:nvSpPr>
        <p:spPr>
          <a:xfrm>
            <a:off x="254335" y="7747175"/>
            <a:ext cx="7669958" cy="582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115000"/>
              </a:lnSpc>
              <a:buClrTx/>
              <a:tabLst>
                <a:tab pos="1295400" algn="l"/>
              </a:tabLst>
              <a:defRPr b="1" sz="3400">
                <a:solidFill>
                  <a:srgbClr val="FFFFFF"/>
                </a:solidFill>
                <a:latin typeface="+mn-lt"/>
                <a:ea typeface="+mn-ea"/>
                <a:cs typeface="+mn-cs"/>
                <a:sym typeface="Arial"/>
              </a:defRPr>
            </a:lvl1pPr>
          </a:lstStyle>
          <a:p>
            <a:pPr/>
            <a:r>
              <a:t>THE NET BENEFIT (Outputs - Inputs)</a:t>
            </a:r>
          </a:p>
        </p:txBody>
      </p:sp>
      <p:sp>
        <p:nvSpPr>
          <p:cNvPr id="494" name="$30,000"/>
          <p:cNvSpPr txBox="1"/>
          <p:nvPr/>
        </p:nvSpPr>
        <p:spPr>
          <a:xfrm>
            <a:off x="10796064" y="7747175"/>
            <a:ext cx="1675149" cy="582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15000"/>
              </a:lnSpc>
              <a:buClrTx/>
              <a:tabLst>
                <a:tab pos="1295400" algn="l"/>
              </a:tabLst>
              <a:defRPr b="1" sz="3400">
                <a:solidFill>
                  <a:srgbClr val="FFFFFF"/>
                </a:solidFill>
                <a:uFill>
                  <a:solidFill>
                    <a:srgbClr val="A74B44"/>
                  </a:solidFill>
                </a:uFill>
                <a:latin typeface="+mn-lt"/>
                <a:ea typeface="+mn-ea"/>
                <a:cs typeface="+mn-cs"/>
                <a:sym typeface="Arial"/>
              </a:defRPr>
            </a:lvl1pPr>
          </a:lstStyle>
          <a:p>
            <a:pPr/>
            <a:r>
              <a:t>$30,000</a:t>
            </a:r>
          </a:p>
        </p:txBody>
      </p:sp>
      <p:sp>
        <p:nvSpPr>
          <p:cNvPr id="495" name="WRV = Wage Replacement Value         SRV = Service Replacement Value         CBV = Community Benefit Value"/>
          <p:cNvSpPr txBox="1"/>
          <p:nvPr/>
        </p:nvSpPr>
        <p:spPr>
          <a:xfrm>
            <a:off x="180876" y="8559127"/>
            <a:ext cx="12816999" cy="3731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15000"/>
              </a:lnSpc>
              <a:buClrTx/>
              <a:tabLst>
                <a:tab pos="1295400" algn="l"/>
              </a:tabLst>
              <a:defRPr b="1" sz="1900">
                <a:solidFill>
                  <a:srgbClr val="53585F"/>
                </a:solidFill>
                <a:latin typeface="+mn-lt"/>
                <a:ea typeface="+mn-ea"/>
                <a:cs typeface="+mn-cs"/>
                <a:sym typeface="Arial"/>
              </a:defRPr>
            </a:pPr>
            <a:r>
              <a:rPr>
                <a:solidFill>
                  <a:srgbClr val="FFFFFF"/>
                </a:solidFill>
                <a:uFill>
                  <a:solidFill>
                    <a:srgbClr val="0085CC"/>
                  </a:solidFill>
                </a:uFill>
              </a:rPr>
              <a:t>WRV = Wage Replacement Value</a:t>
            </a:r>
            <a:r>
              <a:rPr>
                <a:uFill>
                  <a:solidFill>
                    <a:srgbClr val="0085CC"/>
                  </a:solidFill>
                </a:uFill>
              </a:rPr>
              <a:t>         </a:t>
            </a:r>
            <a:r>
              <a:rPr>
                <a:solidFill>
                  <a:srgbClr val="FFFFFF"/>
                </a:solidFill>
                <a:uFill>
                  <a:solidFill>
                    <a:srgbClr val="0085CC"/>
                  </a:solidFill>
                </a:uFill>
              </a:rPr>
              <a:t>SRV = Service Replacement Value </a:t>
            </a:r>
            <a:r>
              <a:rPr>
                <a:uFill>
                  <a:solidFill>
                    <a:srgbClr val="0085CC"/>
                  </a:solidFill>
                </a:uFill>
              </a:rPr>
              <a:t>        </a:t>
            </a:r>
            <a:r>
              <a:rPr>
                <a:solidFill>
                  <a:srgbClr val="FFFFFF"/>
                </a:solidFill>
                <a:uFill>
                  <a:solidFill>
                    <a:srgbClr val="0085CC"/>
                  </a:solidFill>
                </a:uFill>
              </a:rPr>
              <a:t>CBV = Community Benefit Value </a:t>
            </a:r>
            <a:r>
              <a:rPr>
                <a:uFill>
                  <a:solidFill>
                    <a:srgbClr val="0085CC"/>
                  </a:solidFill>
                </a:uFill>
              </a:rPr>
              <a:t>   </a:t>
            </a:r>
          </a:p>
        </p:txBody>
      </p:sp>
      <p:sp>
        <p:nvSpPr>
          <p:cNvPr id="496" name="Rectangle"/>
          <p:cNvSpPr/>
          <p:nvPr/>
        </p:nvSpPr>
        <p:spPr>
          <a:xfrm>
            <a:off x="-167369" y="7757347"/>
            <a:ext cx="13046978" cy="562432"/>
          </a:xfrm>
          <a:prstGeom prst="rect">
            <a:avLst/>
          </a:prstGeom>
          <a:blipFill>
            <a:blip r:embed="rId4"/>
          </a:blipFill>
          <a:ln w="12700">
            <a:miter lim="400000"/>
          </a:ln>
        </p:spPr>
        <p:txBody>
          <a:bodyPr lIns="50800" tIns="50800" rIns="50800" bIns="50800" anchor="ctr"/>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8" name="Image" descr="Image"/>
          <p:cNvPicPr>
            <a:picLocks noChangeAspect="1"/>
          </p:cNvPicPr>
          <p:nvPr/>
        </p:nvPicPr>
        <p:blipFill>
          <a:blip r:embed="rId3">
            <a:extLst/>
          </a:blip>
          <a:stretch>
            <a:fillRect/>
          </a:stretch>
        </p:blipFill>
        <p:spPr>
          <a:xfrm>
            <a:off x="-311611" y="-69850"/>
            <a:ext cx="13335461" cy="2901562"/>
          </a:xfrm>
          <a:prstGeom prst="rect">
            <a:avLst/>
          </a:prstGeom>
          <a:ln w="12700">
            <a:miter lim="400000"/>
          </a:ln>
        </p:spPr>
      </p:pic>
      <p:pic>
        <p:nvPicPr>
          <p:cNvPr id="499" name="iStock-952119556.jpg" descr="iStock-952119556.jpg"/>
          <p:cNvPicPr>
            <a:picLocks noChangeAspect="1"/>
          </p:cNvPicPr>
          <p:nvPr/>
        </p:nvPicPr>
        <p:blipFill>
          <a:blip r:embed="rId4">
            <a:extLst/>
          </a:blip>
          <a:srcRect l="0" t="0" r="0" b="58349"/>
          <a:stretch>
            <a:fillRect/>
          </a:stretch>
        </p:blipFill>
        <p:spPr>
          <a:xfrm>
            <a:off x="-890030" y="-1593410"/>
            <a:ext cx="16161926" cy="4487648"/>
          </a:xfrm>
          <a:prstGeom prst="rect">
            <a:avLst/>
          </a:prstGeom>
          <a:ln w="12700">
            <a:miter lim="400000"/>
          </a:ln>
        </p:spPr>
      </p:pic>
      <p:graphicFrame>
        <p:nvGraphicFramePr>
          <p:cNvPr id="500" name="Table 1"/>
          <p:cNvGraphicFramePr/>
          <p:nvPr/>
        </p:nvGraphicFramePr>
        <p:xfrm>
          <a:off x="306892" y="3195436"/>
          <a:ext cx="12098456" cy="4159218"/>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6015919"/>
                <a:gridCol w="2089531"/>
                <a:gridCol w="1726785"/>
                <a:gridCol w="2266219"/>
              </a:tblGrid>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INPUTS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WRV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Volunteer hours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1,000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$30,000</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OUTPUTS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SRV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Rides provided (an output)</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800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$50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$40,000</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Added value (an output)</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800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$25</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$20,000</a:t>
                      </a:r>
                    </a:p>
                  </a:txBody>
                  <a:tcPr marL="0" marR="0" marT="0" marB="0" anchor="t" anchorCtr="0" horzOverflow="overflow">
                    <a:lnL w="0">
                      <a:miter lim="400000"/>
                    </a:lnL>
                    <a:lnR w="0">
                      <a:miter lim="400000"/>
                    </a:lnR>
                    <a:lnT w="0">
                      <a:miter lim="400000"/>
                    </a:lnT>
                    <a:lnB w="0">
                      <a:miter lim="400000"/>
                    </a:lnB>
                    <a:noFill/>
                  </a:tcPr>
                </a:tc>
              </a:tr>
              <a:tr h="462135">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Value of the rides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$60,000</a:t>
                      </a:r>
                    </a:p>
                  </a:txBody>
                  <a:tcPr marL="0" marR="0" marT="0" marB="0" anchor="t" anchorCtr="0" horzOverflow="overflow">
                    <a:lnL w="0">
                      <a:miter lim="400000"/>
                    </a:lnL>
                    <a:lnR w="0">
                      <a:miter lim="400000"/>
                    </a:lnR>
                    <a:lnT w="0">
                      <a:miter lim="400000"/>
                    </a:lnT>
                    <a:lnB w="0">
                      <a:miter lim="400000"/>
                    </a:lnB>
                    <a:noFill/>
                  </a:tcPr>
                </a:tc>
              </a:tr>
            </a:tbl>
          </a:graphicData>
        </a:graphic>
      </p:graphicFrame>
      <p:sp>
        <p:nvSpPr>
          <p:cNvPr id="501" name="Line"/>
          <p:cNvSpPr/>
          <p:nvPr/>
        </p:nvSpPr>
        <p:spPr>
          <a:xfrm>
            <a:off x="10879879" y="6917008"/>
            <a:ext cx="1507520" cy="1"/>
          </a:xfrm>
          <a:prstGeom prst="line">
            <a:avLst/>
          </a:prstGeom>
          <a:ln w="38100">
            <a:solidFill>
              <a:srgbClr val="53585F"/>
            </a:solidFill>
            <a:miter lim="400000"/>
          </a:ln>
        </p:spPr>
        <p:txBody>
          <a:bodyPr lIns="0" tIns="0" rIns="0" bIns="0"/>
          <a:lstStyle/>
          <a:p>
            <a:pPr/>
          </a:p>
        </p:txBody>
      </p:sp>
      <p:sp>
        <p:nvSpPr>
          <p:cNvPr id="502" name="THE NET BENEFIT (Outputs - Inputs)"/>
          <p:cNvSpPr txBox="1"/>
          <p:nvPr/>
        </p:nvSpPr>
        <p:spPr>
          <a:xfrm>
            <a:off x="254335" y="7747175"/>
            <a:ext cx="7669958" cy="582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115000"/>
              </a:lnSpc>
              <a:buClrTx/>
              <a:tabLst>
                <a:tab pos="1295400" algn="l"/>
              </a:tabLst>
              <a:defRPr b="1" sz="3400">
                <a:solidFill>
                  <a:srgbClr val="FFFFFF"/>
                </a:solidFill>
                <a:latin typeface="+mn-lt"/>
                <a:ea typeface="+mn-ea"/>
                <a:cs typeface="+mn-cs"/>
                <a:sym typeface="Arial"/>
              </a:defRPr>
            </a:lvl1pPr>
          </a:lstStyle>
          <a:p>
            <a:pPr/>
            <a:r>
              <a:t>THE NET BENEFIT (Outputs - Inputs)</a:t>
            </a:r>
          </a:p>
        </p:txBody>
      </p:sp>
      <p:sp>
        <p:nvSpPr>
          <p:cNvPr id="503" name="$30,000"/>
          <p:cNvSpPr txBox="1"/>
          <p:nvPr/>
        </p:nvSpPr>
        <p:spPr>
          <a:xfrm>
            <a:off x="10796064" y="7747175"/>
            <a:ext cx="1675149" cy="582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15000"/>
              </a:lnSpc>
              <a:buClrTx/>
              <a:tabLst>
                <a:tab pos="1295400" algn="l"/>
              </a:tabLst>
              <a:defRPr b="1" sz="3400">
                <a:solidFill>
                  <a:srgbClr val="FFFFFF"/>
                </a:solidFill>
                <a:uFill>
                  <a:solidFill>
                    <a:srgbClr val="A74B44"/>
                  </a:solidFill>
                </a:uFill>
                <a:latin typeface="+mn-lt"/>
                <a:ea typeface="+mn-ea"/>
                <a:cs typeface="+mn-cs"/>
                <a:sym typeface="Arial"/>
              </a:defRPr>
            </a:lvl1pPr>
          </a:lstStyle>
          <a:p>
            <a:pPr/>
            <a:r>
              <a:t>$30,000</a:t>
            </a:r>
          </a:p>
        </p:txBody>
      </p:sp>
      <p:sp>
        <p:nvSpPr>
          <p:cNvPr id="504" name="WRV = Wage replacement value         SRV = Service replacement value         CBV = Community Benefit Value"/>
          <p:cNvSpPr txBox="1"/>
          <p:nvPr/>
        </p:nvSpPr>
        <p:spPr>
          <a:xfrm>
            <a:off x="180876" y="8559127"/>
            <a:ext cx="12816999" cy="3731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115000"/>
              </a:lnSpc>
              <a:buClrTx/>
              <a:tabLst>
                <a:tab pos="1295400" algn="l"/>
              </a:tabLst>
              <a:defRPr b="1" sz="1900">
                <a:solidFill>
                  <a:srgbClr val="53585F"/>
                </a:solidFill>
                <a:uFill>
                  <a:solidFill>
                    <a:srgbClr val="0085CC"/>
                  </a:solidFill>
                </a:uFill>
                <a:latin typeface="+mn-lt"/>
                <a:ea typeface="+mn-ea"/>
                <a:cs typeface="+mn-cs"/>
                <a:sym typeface="Arial"/>
              </a:defRPr>
            </a:lvl1pPr>
          </a:lstStyle>
          <a:p>
            <a:pPr>
              <a:defRPr>
                <a:uFill>
                  <a:solidFill>
                    <a:srgbClr val="000000"/>
                  </a:solidFill>
                </a:uFill>
              </a:defRPr>
            </a:pPr>
            <a:r>
              <a:rPr>
                <a:uFill>
                  <a:solidFill>
                    <a:srgbClr val="0085CC"/>
                  </a:solidFill>
                </a:uFill>
              </a:rPr>
              <a:t>WRV = Wage replacement value         SRV = Service replacement value         CBV = Community Benefit Value    </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508" name="Table 1"/>
          <p:cNvGraphicFramePr/>
          <p:nvPr/>
        </p:nvGraphicFramePr>
        <p:xfrm>
          <a:off x="381960" y="3195436"/>
          <a:ext cx="12098456" cy="4018158"/>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6015919"/>
                <a:gridCol w="2089531"/>
                <a:gridCol w="1723152"/>
                <a:gridCol w="2269852"/>
              </a:tblGrid>
              <a:tr h="502269">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INPUTS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WRV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Volunteer hours </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120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$3,600</a:t>
                      </a: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bl>
          </a:graphicData>
        </a:graphic>
      </p:graphicFrame>
      <p:pic>
        <p:nvPicPr>
          <p:cNvPr id="509" name="Image" descr="Image"/>
          <p:cNvPicPr>
            <a:picLocks noChangeAspect="1"/>
          </p:cNvPicPr>
          <p:nvPr/>
        </p:nvPicPr>
        <p:blipFill>
          <a:blip r:embed="rId2">
            <a:extLst/>
          </a:blip>
          <a:srcRect l="0" t="0" r="0" b="59473"/>
          <a:stretch>
            <a:fillRect/>
          </a:stretch>
        </p:blipFill>
        <p:spPr>
          <a:xfrm rot="25433">
            <a:off x="-34780" y="-4516135"/>
            <a:ext cx="13084721" cy="7075884"/>
          </a:xfrm>
          <a:prstGeom prst="rect">
            <a:avLst/>
          </a:prstGeom>
          <a:ln w="12700">
            <a:miter lim="400000"/>
          </a:ln>
        </p:spPr>
      </p:pic>
      <p:sp>
        <p:nvSpPr>
          <p:cNvPr id="510" name="WRV = Wage Replacement Value         SRV = Service Replacement Value         CBV = Community Benefit Value"/>
          <p:cNvSpPr txBox="1"/>
          <p:nvPr/>
        </p:nvSpPr>
        <p:spPr>
          <a:xfrm>
            <a:off x="180876" y="8559127"/>
            <a:ext cx="12816999" cy="3731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15000"/>
              </a:lnSpc>
              <a:buClrTx/>
              <a:tabLst>
                <a:tab pos="1295400" algn="l"/>
              </a:tabLst>
              <a:defRPr b="1" sz="1900">
                <a:solidFill>
                  <a:srgbClr val="53585F"/>
                </a:solidFill>
                <a:latin typeface="+mn-lt"/>
                <a:ea typeface="+mn-ea"/>
                <a:cs typeface="+mn-cs"/>
                <a:sym typeface="Arial"/>
              </a:defRPr>
            </a:pPr>
            <a:r>
              <a:rPr>
                <a:solidFill>
                  <a:srgbClr val="FFFFFF"/>
                </a:solidFill>
                <a:uFill>
                  <a:solidFill>
                    <a:srgbClr val="0085CC"/>
                  </a:solidFill>
                </a:uFill>
              </a:rPr>
              <a:t>WRV = Wage Replacement Value </a:t>
            </a:r>
            <a:r>
              <a:rPr>
                <a:uFill>
                  <a:solidFill>
                    <a:srgbClr val="0085CC"/>
                  </a:solidFill>
                </a:uFill>
              </a:rPr>
              <a:t>        </a:t>
            </a:r>
            <a:r>
              <a:rPr>
                <a:solidFill>
                  <a:srgbClr val="FFFFFF"/>
                </a:solidFill>
                <a:uFill>
                  <a:solidFill>
                    <a:srgbClr val="0085CC"/>
                  </a:solidFill>
                </a:uFill>
              </a:rPr>
              <a:t>SRV = Service Replacement Value</a:t>
            </a:r>
            <a:r>
              <a:rPr>
                <a:uFill>
                  <a:solidFill>
                    <a:srgbClr val="0085CC"/>
                  </a:solidFill>
                </a:uFill>
              </a:rPr>
              <a:t>         </a:t>
            </a:r>
            <a:r>
              <a:rPr>
                <a:solidFill>
                  <a:srgbClr val="FFFFFF"/>
                </a:solidFill>
                <a:uFill>
                  <a:solidFill>
                    <a:srgbClr val="0085CC"/>
                  </a:solidFill>
                </a:uFill>
              </a:rPr>
              <a:t>CBV = Community Benefit Value </a:t>
            </a:r>
            <a:r>
              <a:rPr>
                <a:uFill>
                  <a:solidFill>
                    <a:srgbClr val="0085CC"/>
                  </a:solidFill>
                </a:uFill>
              </a:rPr>
              <a:t>   </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512" name="Table 1"/>
          <p:cNvGraphicFramePr/>
          <p:nvPr/>
        </p:nvGraphicFramePr>
        <p:xfrm>
          <a:off x="381960" y="3195436"/>
          <a:ext cx="12098456" cy="4018158"/>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6015919"/>
                <a:gridCol w="2089531"/>
                <a:gridCol w="1723152"/>
                <a:gridCol w="2269852"/>
              </a:tblGrid>
              <a:tr h="502269">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INPUTS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WRV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Volunteer hours </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120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$3,600</a:t>
                      </a: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OUTPUTS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SRV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Dog walks provided</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500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$25</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$12,500</a:t>
                      </a: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bl>
          </a:graphicData>
        </a:graphic>
      </p:graphicFrame>
      <p:pic>
        <p:nvPicPr>
          <p:cNvPr id="513" name="Image" descr="Image"/>
          <p:cNvPicPr>
            <a:picLocks noChangeAspect="1"/>
          </p:cNvPicPr>
          <p:nvPr/>
        </p:nvPicPr>
        <p:blipFill>
          <a:blip r:embed="rId2">
            <a:extLst/>
          </a:blip>
          <a:srcRect l="0" t="0" r="0" b="59473"/>
          <a:stretch>
            <a:fillRect/>
          </a:stretch>
        </p:blipFill>
        <p:spPr>
          <a:xfrm rot="25433">
            <a:off x="-34780" y="-4516135"/>
            <a:ext cx="13084721" cy="7075884"/>
          </a:xfrm>
          <a:prstGeom prst="rect">
            <a:avLst/>
          </a:prstGeom>
          <a:ln w="12700">
            <a:miter lim="400000"/>
          </a:ln>
        </p:spPr>
      </p:pic>
      <p:sp>
        <p:nvSpPr>
          <p:cNvPr id="514" name="WRV = Wage Replacement Value         SRV = Service Replacement Value         CBV = Community Benefit Value"/>
          <p:cNvSpPr txBox="1"/>
          <p:nvPr/>
        </p:nvSpPr>
        <p:spPr>
          <a:xfrm>
            <a:off x="180876" y="8559127"/>
            <a:ext cx="12816999" cy="3731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15000"/>
              </a:lnSpc>
              <a:buClrTx/>
              <a:tabLst>
                <a:tab pos="1295400" algn="l"/>
              </a:tabLst>
              <a:defRPr b="1" sz="1900">
                <a:solidFill>
                  <a:srgbClr val="53585F"/>
                </a:solidFill>
                <a:latin typeface="+mn-lt"/>
                <a:ea typeface="+mn-ea"/>
                <a:cs typeface="+mn-cs"/>
                <a:sym typeface="Arial"/>
              </a:defRPr>
            </a:pPr>
            <a:r>
              <a:rPr>
                <a:solidFill>
                  <a:srgbClr val="FFFFFF"/>
                </a:solidFill>
                <a:uFill>
                  <a:solidFill>
                    <a:srgbClr val="0085CC"/>
                  </a:solidFill>
                </a:uFill>
              </a:rPr>
              <a:t>WRV = Wage Replacement Value</a:t>
            </a:r>
            <a:r>
              <a:rPr>
                <a:uFill>
                  <a:solidFill>
                    <a:srgbClr val="0085CC"/>
                  </a:solidFill>
                </a:uFill>
              </a:rPr>
              <a:t>         </a:t>
            </a:r>
            <a:r>
              <a:rPr>
                <a:solidFill>
                  <a:srgbClr val="FFFFFF"/>
                </a:solidFill>
                <a:uFill>
                  <a:solidFill>
                    <a:srgbClr val="0085CC"/>
                  </a:solidFill>
                </a:uFill>
              </a:rPr>
              <a:t>SRV = Service Replacement Value  </a:t>
            </a:r>
            <a:r>
              <a:rPr>
                <a:uFill>
                  <a:solidFill>
                    <a:srgbClr val="0085CC"/>
                  </a:solidFill>
                </a:uFill>
              </a:rPr>
              <a:t>       </a:t>
            </a:r>
            <a:r>
              <a:rPr>
                <a:solidFill>
                  <a:srgbClr val="FFFFFF"/>
                </a:solidFill>
                <a:uFill>
                  <a:solidFill>
                    <a:srgbClr val="0085CC"/>
                  </a:solidFill>
                </a:uFill>
              </a:rPr>
              <a:t>CBV = Community Benefit Value  </a:t>
            </a:r>
            <a:r>
              <a:rPr>
                <a:uFill>
                  <a:solidFill>
                    <a:srgbClr val="0085CC"/>
                  </a:solidFill>
                </a:uFill>
              </a:rPr>
              <a:t>  </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516" name="Table 1"/>
          <p:cNvGraphicFramePr/>
          <p:nvPr/>
        </p:nvGraphicFramePr>
        <p:xfrm>
          <a:off x="381960" y="3195436"/>
          <a:ext cx="12098456" cy="4018158"/>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6015919"/>
                <a:gridCol w="2089531"/>
                <a:gridCol w="1723152"/>
                <a:gridCol w="2269852"/>
              </a:tblGrid>
              <a:tr h="502269">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INPUTS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WRV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Volunteer hours </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120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$3,600</a:t>
                      </a: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OUTPUTS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SRV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Dog walks provided</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500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$25</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$12,500</a:t>
                      </a:r>
                    </a:p>
                  </a:txBody>
                  <a:tcPr marL="0" marR="0" marT="0" marB="0" anchor="t" anchorCtr="0" horzOverflow="overflow">
                    <a:lnL w="0">
                      <a:miter lim="400000"/>
                    </a:lnL>
                    <a:lnR w="0">
                      <a:miter lim="400000"/>
                    </a:lnR>
                    <a:lnT w="0">
                      <a:miter lim="400000"/>
                    </a:lnT>
                    <a:lnB w="0">
                      <a:miter lim="400000"/>
                    </a:lnB>
                    <a:noFill/>
                  </a:tcPr>
                </a:tc>
              </a:tr>
              <a:tr h="502269">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bl>
          </a:graphicData>
        </a:graphic>
      </p:graphicFrame>
      <p:pic>
        <p:nvPicPr>
          <p:cNvPr id="517" name="Image" descr="Image"/>
          <p:cNvPicPr>
            <a:picLocks noChangeAspect="1"/>
          </p:cNvPicPr>
          <p:nvPr/>
        </p:nvPicPr>
        <p:blipFill>
          <a:blip r:embed="rId2">
            <a:extLst/>
          </a:blip>
          <a:srcRect l="0" t="0" r="0" b="59473"/>
          <a:stretch>
            <a:fillRect/>
          </a:stretch>
        </p:blipFill>
        <p:spPr>
          <a:xfrm rot="25433">
            <a:off x="-34780" y="-4516135"/>
            <a:ext cx="13084721" cy="7075884"/>
          </a:xfrm>
          <a:prstGeom prst="rect">
            <a:avLst/>
          </a:prstGeom>
          <a:ln w="12700">
            <a:miter lim="400000"/>
          </a:ln>
        </p:spPr>
      </p:pic>
      <p:sp>
        <p:nvSpPr>
          <p:cNvPr id="518" name="THE NET BENEFIT (Outputs - Inputs)"/>
          <p:cNvSpPr txBox="1"/>
          <p:nvPr/>
        </p:nvSpPr>
        <p:spPr>
          <a:xfrm>
            <a:off x="254335" y="7747175"/>
            <a:ext cx="7669958" cy="582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115000"/>
              </a:lnSpc>
              <a:buClrTx/>
              <a:tabLst>
                <a:tab pos="1295400" algn="l"/>
              </a:tabLst>
              <a:defRPr b="1" sz="3400">
                <a:solidFill>
                  <a:srgbClr val="FFFFFF"/>
                </a:solidFill>
                <a:latin typeface="+mn-lt"/>
                <a:ea typeface="+mn-ea"/>
                <a:cs typeface="+mn-cs"/>
                <a:sym typeface="Arial"/>
              </a:defRPr>
            </a:lvl1pPr>
          </a:lstStyle>
          <a:p>
            <a:pPr/>
            <a:r>
              <a:t>THE NET BENEFIT (Outputs - Inputs)</a:t>
            </a:r>
          </a:p>
        </p:txBody>
      </p:sp>
      <p:sp>
        <p:nvSpPr>
          <p:cNvPr id="519" name="$8,900"/>
          <p:cNvSpPr txBox="1"/>
          <p:nvPr/>
        </p:nvSpPr>
        <p:spPr>
          <a:xfrm>
            <a:off x="11137635" y="7747175"/>
            <a:ext cx="1435002" cy="582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15000"/>
              </a:lnSpc>
              <a:buClrTx/>
              <a:tabLst>
                <a:tab pos="1295400" algn="l"/>
              </a:tabLst>
              <a:defRPr b="1" sz="3400">
                <a:solidFill>
                  <a:srgbClr val="FFFFFF"/>
                </a:solidFill>
                <a:uFill>
                  <a:solidFill>
                    <a:srgbClr val="A74B44"/>
                  </a:solidFill>
                </a:uFill>
                <a:latin typeface="+mn-lt"/>
                <a:ea typeface="+mn-ea"/>
                <a:cs typeface="+mn-cs"/>
                <a:sym typeface="Arial"/>
              </a:defRPr>
            </a:lvl1pPr>
          </a:lstStyle>
          <a:p>
            <a:pPr/>
            <a:r>
              <a:t>$8,900</a:t>
            </a:r>
          </a:p>
        </p:txBody>
      </p:sp>
      <p:sp>
        <p:nvSpPr>
          <p:cNvPr id="520" name="WRV = Wage Replacement Value         SRV = Service Replacement Value         CBV = Community Benefit Value"/>
          <p:cNvSpPr txBox="1"/>
          <p:nvPr/>
        </p:nvSpPr>
        <p:spPr>
          <a:xfrm>
            <a:off x="180876" y="8559127"/>
            <a:ext cx="12816999" cy="3731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15000"/>
              </a:lnSpc>
              <a:buClrTx/>
              <a:tabLst>
                <a:tab pos="1295400" algn="l"/>
              </a:tabLst>
              <a:defRPr b="1" sz="1900">
                <a:solidFill>
                  <a:srgbClr val="53585F"/>
                </a:solidFill>
                <a:latin typeface="+mn-lt"/>
                <a:ea typeface="+mn-ea"/>
                <a:cs typeface="+mn-cs"/>
                <a:sym typeface="Arial"/>
              </a:defRPr>
            </a:pPr>
            <a:r>
              <a:rPr>
                <a:solidFill>
                  <a:srgbClr val="FFFFFF"/>
                </a:solidFill>
                <a:uFill>
                  <a:solidFill>
                    <a:srgbClr val="0085CC"/>
                  </a:solidFill>
                </a:uFill>
              </a:rPr>
              <a:t>WRV = Wage Replacement Value</a:t>
            </a:r>
            <a:r>
              <a:rPr>
                <a:uFill>
                  <a:solidFill>
                    <a:srgbClr val="0085CC"/>
                  </a:solidFill>
                </a:uFill>
              </a:rPr>
              <a:t>         </a:t>
            </a:r>
            <a:r>
              <a:rPr>
                <a:solidFill>
                  <a:srgbClr val="FFFFFF"/>
                </a:solidFill>
                <a:uFill>
                  <a:solidFill>
                    <a:srgbClr val="0085CC"/>
                  </a:solidFill>
                </a:uFill>
              </a:rPr>
              <a:t>SRV = Service Replacement Value</a:t>
            </a:r>
            <a:r>
              <a:rPr>
                <a:uFill>
                  <a:solidFill>
                    <a:srgbClr val="0085CC"/>
                  </a:solidFill>
                </a:uFill>
              </a:rPr>
              <a:t>         </a:t>
            </a:r>
            <a:r>
              <a:rPr>
                <a:solidFill>
                  <a:srgbClr val="FFFFFF"/>
                </a:solidFill>
                <a:uFill>
                  <a:solidFill>
                    <a:srgbClr val="0085CC"/>
                  </a:solidFill>
                </a:uFill>
              </a:rPr>
              <a:t>CBV = Community Benefit Value  </a:t>
            </a:r>
            <a:r>
              <a:rPr>
                <a:uFill>
                  <a:solidFill>
                    <a:srgbClr val="0085CC"/>
                  </a:solidFill>
                </a:uFill>
              </a:rPr>
              <a:t>  </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2" name="Text"/>
          <p:cNvSpPr txBox="1"/>
          <p:nvPr/>
        </p:nvSpPr>
        <p:spPr>
          <a:xfrm>
            <a:off x="313729" y="7778354"/>
            <a:ext cx="127001" cy="14674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spcBef>
                <a:spcPts val="400"/>
              </a:spcBef>
              <a:buClr>
                <a:srgbClr val="0085CC"/>
              </a:buClr>
              <a:buFont typeface="Arial"/>
              <a:tabLst>
                <a:tab pos="1295400" algn="l"/>
              </a:tabLst>
              <a:defRPr sz="3400">
                <a:solidFill>
                  <a:srgbClr val="606060"/>
                </a:solidFill>
                <a:uFill>
                  <a:solidFill>
                    <a:srgbClr val="606060"/>
                  </a:solidFill>
                </a:uFill>
              </a:defRPr>
            </a:pPr>
          </a:p>
        </p:txBody>
      </p:sp>
      <p:pic>
        <p:nvPicPr>
          <p:cNvPr id="523" name="Visitor Information.jpg" descr="Visitor Information.jpg"/>
          <p:cNvPicPr>
            <a:picLocks noChangeAspect="1"/>
          </p:cNvPicPr>
          <p:nvPr/>
        </p:nvPicPr>
        <p:blipFill>
          <a:blip r:embed="rId3">
            <a:extLst/>
          </a:blip>
          <a:srcRect l="0" t="52455" r="1350" b="19000"/>
          <a:stretch>
            <a:fillRect/>
          </a:stretch>
        </p:blipFill>
        <p:spPr>
          <a:xfrm>
            <a:off x="-1426635" y="-4132"/>
            <a:ext cx="16078203" cy="2616799"/>
          </a:xfrm>
          <a:prstGeom prst="rect">
            <a:avLst/>
          </a:prstGeom>
          <a:ln w="12700">
            <a:miter lim="400000"/>
          </a:ln>
        </p:spPr>
      </p:pic>
      <p:graphicFrame>
        <p:nvGraphicFramePr>
          <p:cNvPr id="524" name="Table 1"/>
          <p:cNvGraphicFramePr/>
          <p:nvPr/>
        </p:nvGraphicFramePr>
        <p:xfrm>
          <a:off x="212773" y="2972949"/>
          <a:ext cx="12098456" cy="5379776"/>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5028900"/>
                <a:gridCol w="684543"/>
                <a:gridCol w="387336"/>
                <a:gridCol w="4612276"/>
                <a:gridCol w="1385399"/>
              </a:tblGrid>
              <a:tr h="556929">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INPUTS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WRV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339699">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Volunteer hours </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3</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$90</a:t>
                      </a: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OUTCOMES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Doctors </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x  </a:t>
                      </a:r>
                    </a:p>
                  </a:txBody>
                  <a:tcPr marL="0" marR="0" marT="0" marB="0" anchor="t" anchorCtr="0" horzOverflow="overflow">
                    <a:lnL w="0">
                      <a:miter lim="400000"/>
                    </a:lnL>
                    <a:lnR w="0">
                      <a:miter lim="400000"/>
                    </a:lnR>
                    <a:lnT w="0">
                      <a:miter lim="400000"/>
                    </a:lnT>
                    <a:lnB w="0">
                      <a:miter lim="400000"/>
                    </a:lnB>
                    <a:noFill/>
                  </a:tcPr>
                </a:tc>
                <a:tc>
                  <a:txBody>
                    <a:bodyPr/>
                    <a:lstStyle/>
                    <a:p>
                      <a:pPr algn="l">
                        <a:lnSpc>
                          <a:spcPct val="115000"/>
                        </a:lnSpc>
                        <a:tabLst>
                          <a:tab pos="1295400" algn="l"/>
                        </a:tabLst>
                        <a:defRPr b="1" sz="3400">
                          <a:solidFill>
                            <a:srgbClr val="53585F"/>
                          </a:solidFill>
                          <a:latin typeface="+mn-lt"/>
                          <a:ea typeface="+mn-ea"/>
                          <a:cs typeface="+mn-cs"/>
                          <a:sym typeface="Arial"/>
                        </a:defRPr>
                      </a:pPr>
                      <a:r>
                        <a:rPr sz="2600"/>
                        <a:t>Doctor’s wage for 2 minutes</a:t>
                      </a:r>
                    </a:p>
                  </a:txBody>
                  <a:tcPr marL="0" marR="0" marT="0" marB="0" anchor="b"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$83</a:t>
                      </a: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Nurses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100</a:t>
                      </a: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x  </a:t>
                      </a:r>
                    </a:p>
                  </a:txBody>
                  <a:tcPr marL="0" marR="0" marT="0" marB="0" anchor="t" anchorCtr="0" horzOverflow="overflow">
                    <a:lnL w="0">
                      <a:miter lim="400000"/>
                    </a:lnL>
                    <a:lnR w="0">
                      <a:miter lim="400000"/>
                    </a:lnR>
                    <a:lnT w="0">
                      <a:miter lim="400000"/>
                    </a:lnT>
                    <a:lnB w="0">
                      <a:miter lim="400000"/>
                    </a:lnB>
                    <a:noFill/>
                  </a:tcPr>
                </a:tc>
                <a:tc>
                  <a:txBody>
                    <a:bodyPr/>
                    <a:lstStyle/>
                    <a:p>
                      <a:pPr algn="l">
                        <a:lnSpc>
                          <a:spcPct val="115000"/>
                        </a:lnSpc>
                        <a:tabLst>
                          <a:tab pos="1295400" algn="l"/>
                        </a:tabLst>
                        <a:defRPr b="1" sz="3400">
                          <a:solidFill>
                            <a:srgbClr val="53585F"/>
                          </a:solidFill>
                          <a:latin typeface="+mn-lt"/>
                          <a:ea typeface="+mn-ea"/>
                          <a:cs typeface="+mn-cs"/>
                          <a:sym typeface="Arial"/>
                        </a:defRPr>
                      </a:pPr>
                      <a:r>
                        <a:rPr sz="2600"/>
                        <a:t>Nurse’s wage for 2 minutes</a:t>
                      </a:r>
                    </a:p>
                  </a:txBody>
                  <a:tcPr marL="0" marR="0" marT="0" marB="0" anchor="b"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$37</a:t>
                      </a: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Orderlies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75</a:t>
                      </a: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x  </a:t>
                      </a:r>
                    </a:p>
                  </a:txBody>
                  <a:tcPr marL="0" marR="0" marT="0" marB="0" anchor="t" anchorCtr="0" horzOverflow="overflow">
                    <a:lnL w="0">
                      <a:miter lim="400000"/>
                    </a:lnL>
                    <a:lnR w="0">
                      <a:miter lim="400000"/>
                    </a:lnR>
                    <a:lnT w="0">
                      <a:miter lim="400000"/>
                    </a:lnT>
                    <a:lnB w="0">
                      <a:miter lim="400000"/>
                    </a:lnB>
                    <a:noFill/>
                  </a:tcPr>
                </a:tc>
                <a:tc>
                  <a:txBody>
                    <a:bodyPr/>
                    <a:lstStyle/>
                    <a:p>
                      <a:pPr algn="l">
                        <a:lnSpc>
                          <a:spcPct val="115000"/>
                        </a:lnSpc>
                        <a:tabLst>
                          <a:tab pos="1295400" algn="l"/>
                        </a:tabLst>
                        <a:defRPr b="1" sz="3400">
                          <a:solidFill>
                            <a:srgbClr val="53585F"/>
                          </a:solidFill>
                          <a:latin typeface="+mn-lt"/>
                          <a:ea typeface="+mn-ea"/>
                          <a:cs typeface="+mn-cs"/>
                          <a:sym typeface="Arial"/>
                        </a:defRPr>
                      </a:pPr>
                      <a:r>
                        <a:rPr sz="2600"/>
                        <a:t>Orderly’s wage for 2 minutes</a:t>
                      </a:r>
                    </a:p>
                  </a:txBody>
                  <a:tcPr marL="0" marR="0" marT="0" marB="0" anchor="b"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Administrators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10</a:t>
                      </a: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x  </a:t>
                      </a:r>
                    </a:p>
                  </a:txBody>
                  <a:tcPr marL="0" marR="0" marT="0" marB="0" anchor="t" anchorCtr="0" horzOverflow="overflow">
                    <a:lnL w="0">
                      <a:miter lim="400000"/>
                    </a:lnL>
                    <a:lnR w="0">
                      <a:miter lim="400000"/>
                    </a:lnR>
                    <a:lnT w="0">
                      <a:miter lim="400000"/>
                    </a:lnT>
                    <a:lnB w="0">
                      <a:miter lim="400000"/>
                    </a:lnB>
                    <a:noFill/>
                  </a:tcPr>
                </a:tc>
                <a:tc>
                  <a:txBody>
                    <a:bodyPr/>
                    <a:lstStyle/>
                    <a:p>
                      <a:pPr algn="l">
                        <a:lnSpc>
                          <a:spcPct val="115000"/>
                        </a:lnSpc>
                        <a:tabLst>
                          <a:tab pos="1295400" algn="l"/>
                        </a:tabLst>
                        <a:defRPr b="1" sz="3400">
                          <a:solidFill>
                            <a:srgbClr val="53585F"/>
                          </a:solidFill>
                          <a:latin typeface="+mn-lt"/>
                          <a:ea typeface="+mn-ea"/>
                          <a:cs typeface="+mn-cs"/>
                          <a:sym typeface="Arial"/>
                        </a:defRPr>
                      </a:pPr>
                      <a:r>
                        <a:rPr sz="2600"/>
                        <a:t>Admin’s wage for 2 minutes</a:t>
                      </a:r>
                    </a:p>
                  </a:txBody>
                  <a:tcPr marL="0" marR="0" marT="0" marB="0" anchor="b"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$20</a:t>
                      </a: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Total</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$170</a:t>
                      </a:r>
                    </a:p>
                  </a:txBody>
                  <a:tcPr marL="0" marR="0" marT="0" marB="0" anchor="t" anchorCtr="0" horzOverflow="overflow">
                    <a:lnL w="0">
                      <a:miter lim="400000"/>
                    </a:lnL>
                    <a:lnR w="0">
                      <a:miter lim="400000"/>
                    </a:lnR>
                    <a:lnT w="0">
                      <a:miter lim="400000"/>
                    </a:lnT>
                    <a:lnB w="0">
                      <a:miter lim="400000"/>
                    </a:lnB>
                    <a:noFill/>
                  </a:tcPr>
                </a:tc>
              </a:tr>
            </a:tbl>
          </a:graphicData>
        </a:graphic>
      </p:graphicFrame>
      <p:sp>
        <p:nvSpPr>
          <p:cNvPr id="525" name="THE NET BENEFIT (Outputs - Inputs)"/>
          <p:cNvSpPr txBox="1"/>
          <p:nvPr/>
        </p:nvSpPr>
        <p:spPr>
          <a:xfrm>
            <a:off x="187370" y="8463867"/>
            <a:ext cx="7669958" cy="582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115000"/>
              </a:lnSpc>
              <a:buClrTx/>
              <a:tabLst>
                <a:tab pos="1295400" algn="l"/>
              </a:tabLst>
              <a:defRPr b="1" sz="3400">
                <a:solidFill>
                  <a:srgbClr val="FFFFFF"/>
                </a:solidFill>
                <a:latin typeface="+mn-lt"/>
                <a:ea typeface="+mn-ea"/>
                <a:cs typeface="+mn-cs"/>
                <a:sym typeface="Arial"/>
              </a:defRPr>
            </a:lvl1pPr>
          </a:lstStyle>
          <a:p>
            <a:pPr/>
            <a:r>
              <a:t>THE NET BENEFIT (Outputs - Inputs)</a:t>
            </a:r>
          </a:p>
        </p:txBody>
      </p:sp>
      <p:sp>
        <p:nvSpPr>
          <p:cNvPr id="526" name="$80"/>
          <p:cNvSpPr txBox="1"/>
          <p:nvPr/>
        </p:nvSpPr>
        <p:spPr>
          <a:xfrm>
            <a:off x="11484988" y="8463867"/>
            <a:ext cx="834740" cy="582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15000"/>
              </a:lnSpc>
              <a:buClrTx/>
              <a:tabLst>
                <a:tab pos="1295400" algn="l"/>
              </a:tabLst>
              <a:defRPr b="1" sz="3400">
                <a:solidFill>
                  <a:srgbClr val="FFFFFF"/>
                </a:solidFill>
                <a:uFill>
                  <a:solidFill>
                    <a:srgbClr val="A74B44"/>
                  </a:solidFill>
                </a:uFill>
                <a:latin typeface="+mn-lt"/>
                <a:ea typeface="+mn-ea"/>
                <a:cs typeface="+mn-cs"/>
                <a:sym typeface="Arial"/>
              </a:defRPr>
            </a:lvl1pPr>
          </a:lstStyle>
          <a:p>
            <a:pPr/>
            <a:r>
              <a:t>$80</a:t>
            </a:r>
          </a:p>
        </p:txBody>
      </p:sp>
      <p:sp>
        <p:nvSpPr>
          <p:cNvPr id="527" name="Rectangle"/>
          <p:cNvSpPr/>
          <p:nvPr/>
        </p:nvSpPr>
        <p:spPr>
          <a:xfrm>
            <a:off x="60603" y="4529554"/>
            <a:ext cx="12470530" cy="3810976"/>
          </a:xfrm>
          <a:prstGeom prst="rect">
            <a:avLst/>
          </a:prstGeom>
          <a:blipFill>
            <a:blip r:embed="rId4"/>
          </a:blipFill>
          <a:ln w="12700">
            <a:miter lim="400000"/>
          </a:ln>
        </p:spPr>
        <p:txBody>
          <a:bodyPr lIns="50800" tIns="50800" rIns="50800" bIns="50800" anchor="ctr"/>
          <a:lstStyle/>
          <a:p>
            <a:pPr/>
          </a:p>
        </p:txBody>
      </p:sp>
      <p:sp>
        <p:nvSpPr>
          <p:cNvPr id="528" name="Rectangle"/>
          <p:cNvSpPr/>
          <p:nvPr/>
        </p:nvSpPr>
        <p:spPr>
          <a:xfrm>
            <a:off x="-7130" y="8484210"/>
            <a:ext cx="12470529" cy="562432"/>
          </a:xfrm>
          <a:prstGeom prst="rect">
            <a:avLst/>
          </a:prstGeom>
          <a:blipFill>
            <a:blip r:embed="rId5"/>
          </a:blipFill>
          <a:ln w="12700">
            <a:miter lim="400000"/>
          </a:ln>
        </p:spPr>
        <p:txBody>
          <a:bodyPr lIns="50800" tIns="50800" rIns="50800" bIns="50800" anchor="ctr"/>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10" grpId="1" fill="hold">
                                  <p:stCondLst>
                                    <p:cond delay="0"/>
                                  </p:stCondLst>
                                  <p:iterate type="el" backwards="0">
                                    <p:tmAbs val="0"/>
                                  </p:iterate>
                                  <p:childTnLst>
                                    <p:animEffect filter="fade" transition="out">
                                      <p:cBhvr>
                                        <p:cTn id="6" dur="1000" fill="hold"/>
                                        <p:tgtEl>
                                          <p:spTgt spid="527"/>
                                        </p:tgtEl>
                                      </p:cBhvr>
                                    </p:animEffect>
                                    <p:set>
                                      <p:cBhvr>
                                        <p:cTn id="7" fill="hold">
                                          <p:stCondLst>
                                            <p:cond delay="999"/>
                                          </p:stCondLst>
                                        </p:cTn>
                                        <p:tgtEl>
                                          <p:spTgt spid="5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Class="exit" nodeType="clickEffect" presetID="10" grpId="2" fill="hold">
                                  <p:stCondLst>
                                    <p:cond delay="0"/>
                                  </p:stCondLst>
                                  <p:iterate type="el" backwards="0">
                                    <p:tmAbs val="0"/>
                                  </p:iterate>
                                  <p:childTnLst>
                                    <p:animEffect filter="fade" transition="out">
                                      <p:cBhvr>
                                        <p:cTn id="11" dur="1000" fill="hold"/>
                                        <p:tgtEl>
                                          <p:spTgt spid="528"/>
                                        </p:tgtEl>
                                      </p:cBhvr>
                                    </p:animEffect>
                                    <p:set>
                                      <p:cBhvr>
                                        <p:cTn id="12" fill="hold">
                                          <p:stCondLst>
                                            <p:cond delay="999"/>
                                          </p:stCondLst>
                                        </p:cTn>
                                        <p:tgtEl>
                                          <p:spTgt spid="52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8" grpId="2"/>
      <p:bldP build="whole" bldLvl="1" animBg="1" rev="0" advAuto="0" spid="527" grpId="1"/>
    </p:bldLst>
  </p:timing>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Text"/>
          <p:cNvSpPr txBox="1"/>
          <p:nvPr/>
        </p:nvSpPr>
        <p:spPr>
          <a:xfrm>
            <a:off x="313729" y="7778354"/>
            <a:ext cx="127001" cy="14674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spcBef>
                <a:spcPts val="400"/>
              </a:spcBef>
              <a:buClr>
                <a:srgbClr val="0085CC"/>
              </a:buClr>
              <a:buFont typeface="Arial"/>
              <a:tabLst>
                <a:tab pos="1295400" algn="l"/>
              </a:tabLst>
              <a:defRPr sz="3400">
                <a:solidFill>
                  <a:srgbClr val="606060"/>
                </a:solidFill>
                <a:uFill>
                  <a:solidFill>
                    <a:srgbClr val="606060"/>
                  </a:solidFill>
                </a:uFill>
              </a:defRPr>
            </a:pPr>
          </a:p>
        </p:txBody>
      </p:sp>
      <p:pic>
        <p:nvPicPr>
          <p:cNvPr id="533" name="Visitor Information.jpg" descr="Visitor Information.jpg"/>
          <p:cNvPicPr>
            <a:picLocks noChangeAspect="1"/>
          </p:cNvPicPr>
          <p:nvPr/>
        </p:nvPicPr>
        <p:blipFill>
          <a:blip r:embed="rId3">
            <a:extLst/>
          </a:blip>
          <a:srcRect l="0" t="52455" r="1350" b="19000"/>
          <a:stretch>
            <a:fillRect/>
          </a:stretch>
        </p:blipFill>
        <p:spPr>
          <a:xfrm>
            <a:off x="-1426635" y="-4132"/>
            <a:ext cx="16078203" cy="2616799"/>
          </a:xfrm>
          <a:prstGeom prst="rect">
            <a:avLst/>
          </a:prstGeom>
          <a:ln w="12700">
            <a:miter lim="400000"/>
          </a:ln>
        </p:spPr>
      </p:pic>
      <p:graphicFrame>
        <p:nvGraphicFramePr>
          <p:cNvPr id="534" name="Table 1"/>
          <p:cNvGraphicFramePr/>
          <p:nvPr/>
        </p:nvGraphicFramePr>
        <p:xfrm>
          <a:off x="212773" y="2972949"/>
          <a:ext cx="12098456" cy="5379776"/>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5028900"/>
                <a:gridCol w="684543"/>
                <a:gridCol w="387336"/>
                <a:gridCol w="4612276"/>
                <a:gridCol w="1385399"/>
              </a:tblGrid>
              <a:tr h="556929">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INPUTS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WRV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339699">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Volunteer hours </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3</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$90</a:t>
                      </a: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48314">
                <a:tc gridSpan="4">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OUTPUTS &gt;&gt; OUTCOMES</a:t>
                      </a:r>
                    </a:p>
                  </a:txBody>
                  <a:tcPr marL="0" marR="0" marT="0" marB="0" anchor="t" anchorCtr="0" horzOverflow="overflow">
                    <a:lnL w="0">
                      <a:miter lim="400000"/>
                    </a:lnL>
                    <a:lnR w="0">
                      <a:miter lim="400000"/>
                    </a:lnR>
                    <a:lnT w="0">
                      <a:miter lim="400000"/>
                    </a:lnT>
                    <a:lnB w="0">
                      <a:miter lim="400000"/>
                    </a:lnB>
                    <a:noFill/>
                  </a:tcPr>
                </a:tc>
                <a:tc hMerge="1">
                  <a:tcPr/>
                </a:tc>
                <a:tc hMerge="1">
                  <a:tcPr/>
                </a:tc>
                <a:tc hMerge="1">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Doctors </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x  </a:t>
                      </a:r>
                    </a:p>
                  </a:txBody>
                  <a:tcPr marL="0" marR="0" marT="0" marB="0" anchor="t" anchorCtr="0" horzOverflow="overflow">
                    <a:lnL w="0">
                      <a:miter lim="400000"/>
                    </a:lnL>
                    <a:lnR w="0">
                      <a:miter lim="400000"/>
                    </a:lnR>
                    <a:lnT w="0">
                      <a:miter lim="400000"/>
                    </a:lnT>
                    <a:lnB w="0">
                      <a:miter lim="400000"/>
                    </a:lnB>
                    <a:noFill/>
                  </a:tcPr>
                </a:tc>
                <a:tc>
                  <a:txBody>
                    <a:bodyPr/>
                    <a:lstStyle/>
                    <a:p>
                      <a:pPr algn="l">
                        <a:lnSpc>
                          <a:spcPct val="115000"/>
                        </a:lnSpc>
                        <a:tabLst>
                          <a:tab pos="1295400" algn="l"/>
                        </a:tabLst>
                        <a:defRPr b="1" sz="3400">
                          <a:solidFill>
                            <a:srgbClr val="53585F"/>
                          </a:solidFill>
                          <a:latin typeface="+mn-lt"/>
                          <a:ea typeface="+mn-ea"/>
                          <a:cs typeface="+mn-cs"/>
                          <a:sym typeface="Arial"/>
                        </a:defRPr>
                      </a:pPr>
                      <a:r>
                        <a:rPr sz="2600"/>
                        <a:t>Doctor’s wage for 2 minutes</a:t>
                      </a:r>
                    </a:p>
                  </a:txBody>
                  <a:tcPr marL="0" marR="0" marT="0" marB="0" anchor="b"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$83</a:t>
                      </a: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Nurses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100</a:t>
                      </a: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x  </a:t>
                      </a:r>
                    </a:p>
                  </a:txBody>
                  <a:tcPr marL="0" marR="0" marT="0" marB="0" anchor="t" anchorCtr="0" horzOverflow="overflow">
                    <a:lnL w="0">
                      <a:miter lim="400000"/>
                    </a:lnL>
                    <a:lnR w="0">
                      <a:miter lim="400000"/>
                    </a:lnR>
                    <a:lnT w="0">
                      <a:miter lim="400000"/>
                    </a:lnT>
                    <a:lnB w="0">
                      <a:miter lim="400000"/>
                    </a:lnB>
                    <a:noFill/>
                  </a:tcPr>
                </a:tc>
                <a:tc>
                  <a:txBody>
                    <a:bodyPr/>
                    <a:lstStyle/>
                    <a:p>
                      <a:pPr algn="l">
                        <a:lnSpc>
                          <a:spcPct val="115000"/>
                        </a:lnSpc>
                        <a:tabLst>
                          <a:tab pos="1295400" algn="l"/>
                        </a:tabLst>
                        <a:defRPr b="1" sz="3400">
                          <a:solidFill>
                            <a:srgbClr val="53585F"/>
                          </a:solidFill>
                          <a:latin typeface="+mn-lt"/>
                          <a:ea typeface="+mn-ea"/>
                          <a:cs typeface="+mn-cs"/>
                          <a:sym typeface="Arial"/>
                        </a:defRPr>
                      </a:pPr>
                      <a:r>
                        <a:rPr sz="2600"/>
                        <a:t>Nurse’s wage for 2 minutes</a:t>
                      </a:r>
                    </a:p>
                  </a:txBody>
                  <a:tcPr marL="0" marR="0" marT="0" marB="0" anchor="b"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$37</a:t>
                      </a: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Orderlies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75</a:t>
                      </a: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x  </a:t>
                      </a:r>
                    </a:p>
                  </a:txBody>
                  <a:tcPr marL="0" marR="0" marT="0" marB="0" anchor="t" anchorCtr="0" horzOverflow="overflow">
                    <a:lnL w="0">
                      <a:miter lim="400000"/>
                    </a:lnL>
                    <a:lnR w="0">
                      <a:miter lim="400000"/>
                    </a:lnR>
                    <a:lnT w="0">
                      <a:miter lim="400000"/>
                    </a:lnT>
                    <a:lnB w="0">
                      <a:miter lim="400000"/>
                    </a:lnB>
                    <a:noFill/>
                  </a:tcPr>
                </a:tc>
                <a:tc>
                  <a:txBody>
                    <a:bodyPr/>
                    <a:lstStyle/>
                    <a:p>
                      <a:pPr algn="l">
                        <a:lnSpc>
                          <a:spcPct val="115000"/>
                        </a:lnSpc>
                        <a:tabLst>
                          <a:tab pos="1295400" algn="l"/>
                        </a:tabLst>
                        <a:defRPr b="1" sz="3400">
                          <a:solidFill>
                            <a:srgbClr val="53585F"/>
                          </a:solidFill>
                          <a:latin typeface="+mn-lt"/>
                          <a:ea typeface="+mn-ea"/>
                          <a:cs typeface="+mn-cs"/>
                          <a:sym typeface="Arial"/>
                        </a:defRPr>
                      </a:pPr>
                      <a:r>
                        <a:rPr sz="2600"/>
                        <a:t>Orderly’s wage for 2 minutes</a:t>
                      </a:r>
                    </a:p>
                  </a:txBody>
                  <a:tcPr marL="0" marR="0" marT="0" marB="0" anchor="b"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Administrators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10</a:t>
                      </a: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x  </a:t>
                      </a:r>
                    </a:p>
                  </a:txBody>
                  <a:tcPr marL="0" marR="0" marT="0" marB="0" anchor="t" anchorCtr="0" horzOverflow="overflow">
                    <a:lnL w="0">
                      <a:miter lim="400000"/>
                    </a:lnL>
                    <a:lnR w="0">
                      <a:miter lim="400000"/>
                    </a:lnR>
                    <a:lnT w="0">
                      <a:miter lim="400000"/>
                    </a:lnT>
                    <a:lnB w="0">
                      <a:miter lim="400000"/>
                    </a:lnB>
                    <a:noFill/>
                  </a:tcPr>
                </a:tc>
                <a:tc>
                  <a:txBody>
                    <a:bodyPr/>
                    <a:lstStyle/>
                    <a:p>
                      <a:pPr algn="l">
                        <a:lnSpc>
                          <a:spcPct val="115000"/>
                        </a:lnSpc>
                        <a:tabLst>
                          <a:tab pos="1295400" algn="l"/>
                        </a:tabLst>
                        <a:defRPr b="1" sz="3400">
                          <a:solidFill>
                            <a:srgbClr val="53585F"/>
                          </a:solidFill>
                          <a:latin typeface="+mn-lt"/>
                          <a:ea typeface="+mn-ea"/>
                          <a:cs typeface="+mn-cs"/>
                          <a:sym typeface="Arial"/>
                        </a:defRPr>
                      </a:pPr>
                      <a:r>
                        <a:rPr sz="2600"/>
                        <a:t>Admin’s wage for 2 minutes</a:t>
                      </a:r>
                    </a:p>
                  </a:txBody>
                  <a:tcPr marL="0" marR="0" marT="0" marB="0" anchor="b"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$20</a:t>
                      </a: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Total</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$170</a:t>
                      </a:r>
                    </a:p>
                  </a:txBody>
                  <a:tcPr marL="0" marR="0" marT="0" marB="0" anchor="t" anchorCtr="0" horzOverflow="overflow">
                    <a:lnL w="0">
                      <a:miter lim="400000"/>
                    </a:lnL>
                    <a:lnR w="0">
                      <a:miter lim="400000"/>
                    </a:lnR>
                    <a:lnT w="0">
                      <a:miter lim="400000"/>
                    </a:lnT>
                    <a:lnB w="0">
                      <a:miter lim="400000"/>
                    </a:lnB>
                    <a:noFill/>
                  </a:tcPr>
                </a:tc>
              </a:tr>
            </a:tbl>
          </a:graphicData>
        </a:graphic>
      </p:graphicFrame>
      <p:sp>
        <p:nvSpPr>
          <p:cNvPr id="535" name="THE NET BENEFIT (Outputs - Inputs)"/>
          <p:cNvSpPr txBox="1"/>
          <p:nvPr/>
        </p:nvSpPr>
        <p:spPr>
          <a:xfrm>
            <a:off x="187370" y="8463867"/>
            <a:ext cx="7669958" cy="582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115000"/>
              </a:lnSpc>
              <a:buClrTx/>
              <a:tabLst>
                <a:tab pos="1295400" algn="l"/>
              </a:tabLst>
              <a:defRPr b="1" sz="3400">
                <a:solidFill>
                  <a:srgbClr val="FFFFFF"/>
                </a:solidFill>
                <a:latin typeface="+mn-lt"/>
                <a:ea typeface="+mn-ea"/>
                <a:cs typeface="+mn-cs"/>
                <a:sym typeface="Arial"/>
              </a:defRPr>
            </a:lvl1pPr>
          </a:lstStyle>
          <a:p>
            <a:pPr/>
            <a:r>
              <a:t>THE NET BENEFIT (Outputs - Inputs)</a:t>
            </a:r>
          </a:p>
        </p:txBody>
      </p:sp>
      <p:sp>
        <p:nvSpPr>
          <p:cNvPr id="536" name="$80"/>
          <p:cNvSpPr txBox="1"/>
          <p:nvPr/>
        </p:nvSpPr>
        <p:spPr>
          <a:xfrm>
            <a:off x="11484988" y="8463867"/>
            <a:ext cx="834740" cy="582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15000"/>
              </a:lnSpc>
              <a:buClrTx/>
              <a:tabLst>
                <a:tab pos="1295400" algn="l"/>
              </a:tabLst>
              <a:defRPr b="1" sz="3400">
                <a:solidFill>
                  <a:srgbClr val="FFFFFF"/>
                </a:solidFill>
                <a:uFill>
                  <a:solidFill>
                    <a:srgbClr val="A74B44"/>
                  </a:solidFill>
                </a:uFill>
                <a:latin typeface="+mn-lt"/>
                <a:ea typeface="+mn-ea"/>
                <a:cs typeface="+mn-cs"/>
                <a:sym typeface="Arial"/>
              </a:defRPr>
            </a:lvl1pPr>
          </a:lstStyle>
          <a:p>
            <a:pPr/>
            <a:r>
              <a:t>$80</a:t>
            </a:r>
          </a:p>
        </p:txBody>
      </p:sp>
      <p:sp>
        <p:nvSpPr>
          <p:cNvPr id="537" name="Rectangle"/>
          <p:cNvSpPr/>
          <p:nvPr/>
        </p:nvSpPr>
        <p:spPr>
          <a:xfrm>
            <a:off x="-7130" y="8484210"/>
            <a:ext cx="12470529" cy="562432"/>
          </a:xfrm>
          <a:prstGeom prst="rect">
            <a:avLst/>
          </a:prstGeom>
          <a:blipFill>
            <a:blip r:embed="rId4"/>
          </a:blipFill>
          <a:ln w="12700">
            <a:miter lim="400000"/>
          </a:ln>
        </p:spPr>
        <p:txBody>
          <a:bodyPr lIns="50800" tIns="50800" rIns="50800" bIns="50800" anchor="ctr"/>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75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10" grpId="1" fill="hold">
                                  <p:stCondLst>
                                    <p:cond delay="0"/>
                                  </p:stCondLst>
                                  <p:iterate type="el" backwards="0">
                                    <p:tmAbs val="0"/>
                                  </p:iterate>
                                  <p:childTnLst>
                                    <p:animEffect filter="fade" transition="out">
                                      <p:cBhvr>
                                        <p:cTn id="6" dur="1000" fill="hold"/>
                                        <p:tgtEl>
                                          <p:spTgt spid="537"/>
                                        </p:tgtEl>
                                      </p:cBhvr>
                                    </p:animEffect>
                                    <p:set>
                                      <p:cBhvr>
                                        <p:cTn id="7" fill="hold">
                                          <p:stCondLst>
                                            <p:cond delay="999"/>
                                          </p:stCondLst>
                                        </p:cTn>
                                        <p:tgtEl>
                                          <p:spTgt spid="53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7"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 name="YEAR        HOURS            TREES…"/>
          <p:cNvSpPr txBox="1"/>
          <p:nvPr/>
        </p:nvSpPr>
        <p:spPr>
          <a:xfrm>
            <a:off x="-3608169" y="1435435"/>
            <a:ext cx="12361003" cy="340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defTabSz="584200">
              <a:buClrTx/>
              <a:defRPr sz="3700">
                <a:solidFill>
                  <a:srgbClr val="53585F"/>
                </a:solidFill>
                <a:uFillTx/>
                <a:latin typeface="Arial Black"/>
                <a:ea typeface="Arial Black"/>
                <a:cs typeface="Arial Black"/>
                <a:sym typeface="Arial Black"/>
              </a:defRPr>
            </a:pPr>
            <a:r>
              <a:t>YEAR        HOURS            TREES          </a:t>
            </a:r>
          </a:p>
          <a:p>
            <a:pPr lvl="1" indent="228600" defTabSz="584200">
              <a:buClrTx/>
              <a:defRPr sz="3700">
                <a:solidFill>
                  <a:srgbClr val="53585F"/>
                </a:solidFill>
                <a:uFillTx/>
                <a:latin typeface="Arial Black"/>
                <a:ea typeface="Arial Black"/>
                <a:cs typeface="Arial Black"/>
                <a:sym typeface="Arial Black"/>
              </a:defRPr>
            </a:pPr>
            <a:r>
              <a:t>2022          10,000       1,000,000                          </a:t>
            </a:r>
          </a:p>
          <a:p>
            <a:pPr defTabSz="584200">
              <a:buClrTx/>
              <a:defRPr sz="3700">
                <a:solidFill>
                  <a:srgbClr val="53585F"/>
                </a:solidFill>
                <a:uFillTx/>
                <a:latin typeface="Arial Black"/>
                <a:ea typeface="Arial Black"/>
                <a:cs typeface="Arial Black"/>
                <a:sym typeface="Arial Black"/>
              </a:defRPr>
            </a:pPr>
            <a:r>
              <a:t>2021            9,000       1,000,000                     2020            8,000       1,000,000                        </a:t>
            </a:r>
          </a:p>
          <a:p>
            <a:pPr defTabSz="584200">
              <a:buClrTx/>
              <a:defRPr sz="3700">
                <a:solidFill>
                  <a:srgbClr val="212121"/>
                </a:solidFill>
                <a:uFillTx/>
                <a:latin typeface="Arial Black"/>
                <a:ea typeface="Arial Black"/>
                <a:cs typeface="Arial Black"/>
                <a:sym typeface="Arial Black"/>
              </a:defRPr>
            </a:pPr>
            <a:r>
              <a:rPr>
                <a:solidFill>
                  <a:srgbClr val="53585F"/>
                </a:solidFill>
              </a:rPr>
              <a:t>            </a:t>
            </a:r>
            <a:r>
              <a:t>    </a:t>
            </a:r>
          </a:p>
        </p:txBody>
      </p:sp>
      <p:sp>
        <p:nvSpPr>
          <p:cNvPr id="74" name="Volunteer Hours Report"/>
          <p:cNvSpPr txBox="1"/>
          <p:nvPr/>
        </p:nvSpPr>
        <p:spPr>
          <a:xfrm>
            <a:off x="458071" y="636080"/>
            <a:ext cx="6170229"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584200">
              <a:buClrTx/>
              <a:defRPr sz="3700">
                <a:solidFill>
                  <a:srgbClr val="53585F"/>
                </a:solidFill>
                <a:uFillTx/>
                <a:latin typeface="Arial Black"/>
                <a:ea typeface="Arial Black"/>
                <a:cs typeface="Arial Black"/>
                <a:sym typeface="Arial Black"/>
              </a:defRPr>
            </a:lvl1pPr>
          </a:lstStyle>
          <a:p>
            <a:pPr/>
            <a:r>
              <a:t>Volunteer Hours Report</a:t>
            </a:r>
          </a:p>
        </p:txBody>
      </p:sp>
      <p:pic>
        <p:nvPicPr>
          <p:cNvPr id="75" name="Image" descr="Image"/>
          <p:cNvPicPr>
            <a:picLocks noChangeAspect="1"/>
          </p:cNvPicPr>
          <p:nvPr/>
        </p:nvPicPr>
        <p:blipFill>
          <a:blip r:embed="rId3">
            <a:extLst/>
          </a:blip>
          <a:stretch>
            <a:fillRect/>
          </a:stretch>
        </p:blipFill>
        <p:spPr>
          <a:xfrm>
            <a:off x="5579035" y="1391856"/>
            <a:ext cx="3759201" cy="3086101"/>
          </a:xfrm>
          <a:prstGeom prst="rect">
            <a:avLst/>
          </a:prstGeom>
          <a:ln w="12700">
            <a:miter lim="400000"/>
          </a:ln>
        </p:spPr>
      </p:pic>
      <p:sp>
        <p:nvSpPr>
          <p:cNvPr id="76" name="POLL 1…"/>
          <p:cNvSpPr txBox="1"/>
          <p:nvPr/>
        </p:nvSpPr>
        <p:spPr>
          <a:xfrm>
            <a:off x="5983154" y="2490250"/>
            <a:ext cx="6504114" cy="63252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914400">
              <a:buClrTx/>
              <a:defRPr b="1" sz="5100">
                <a:solidFill>
                  <a:srgbClr val="FFFFFF"/>
                </a:solidFill>
                <a:latin typeface="Calibri"/>
                <a:ea typeface="Calibri"/>
                <a:cs typeface="Calibri"/>
                <a:sym typeface="Calibri"/>
              </a:defRPr>
            </a:pPr>
            <a:r>
              <a:t>POLL 1</a:t>
            </a:r>
          </a:p>
          <a:p>
            <a:pPr algn="l" defTabSz="914400">
              <a:buClrTx/>
              <a:defRPr sz="3300">
                <a:solidFill>
                  <a:srgbClr val="000000"/>
                </a:solidFill>
                <a:latin typeface="Calibri"/>
                <a:ea typeface="Calibri"/>
                <a:cs typeface="Calibri"/>
                <a:sym typeface="Calibri"/>
              </a:defRPr>
            </a:pPr>
          </a:p>
          <a:p>
            <a:pPr algn="l" defTabSz="914400">
              <a:buClrTx/>
              <a:defRPr b="1" sz="3600">
                <a:solidFill>
                  <a:srgbClr val="53585F"/>
                </a:solidFill>
                <a:latin typeface="Calibri"/>
                <a:ea typeface="Calibri"/>
                <a:cs typeface="Calibri"/>
                <a:sym typeface="Calibri"/>
              </a:defRPr>
            </a:pPr>
            <a:r>
              <a:t>If I asked the upper management at your organization which year represents your best year, which would they say?</a:t>
            </a:r>
          </a:p>
          <a:p>
            <a:pPr algn="l" defTabSz="914400">
              <a:buClrTx/>
              <a:defRPr b="1" sz="3600">
                <a:solidFill>
                  <a:srgbClr val="53585F"/>
                </a:solidFill>
                <a:latin typeface="Calibri"/>
                <a:ea typeface="Calibri"/>
                <a:cs typeface="Calibri"/>
                <a:sym typeface="Calibri"/>
              </a:defRPr>
            </a:pPr>
          </a:p>
          <a:p>
            <a:pPr algn="l" defTabSz="914400">
              <a:buClrTx/>
              <a:defRPr b="1" sz="3600">
                <a:solidFill>
                  <a:srgbClr val="53585F"/>
                </a:solidFill>
                <a:latin typeface="Calibri"/>
                <a:ea typeface="Calibri"/>
                <a:cs typeface="Calibri"/>
                <a:sym typeface="Calibri"/>
              </a:defRPr>
            </a:pPr>
            <a:r>
              <a:t>2022 </a:t>
            </a:r>
          </a:p>
          <a:p>
            <a:pPr algn="l" defTabSz="914400">
              <a:buClrTx/>
              <a:defRPr b="1" sz="3600">
                <a:solidFill>
                  <a:srgbClr val="53585F"/>
                </a:solidFill>
                <a:latin typeface="Calibri"/>
                <a:ea typeface="Calibri"/>
                <a:cs typeface="Calibri"/>
                <a:sym typeface="Calibri"/>
              </a:defRPr>
            </a:pPr>
            <a:r>
              <a:t>2021</a:t>
            </a:r>
          </a:p>
          <a:p>
            <a:pPr algn="l" defTabSz="914400">
              <a:buClrTx/>
              <a:defRPr b="1" sz="3600">
                <a:solidFill>
                  <a:srgbClr val="53585F"/>
                </a:solidFill>
                <a:latin typeface="Calibri"/>
                <a:ea typeface="Calibri"/>
                <a:cs typeface="Calibri"/>
                <a:sym typeface="Calibri"/>
              </a:defRPr>
            </a:pPr>
            <a:r>
              <a:t>2020</a:t>
            </a:r>
          </a:p>
          <a:p>
            <a:pPr algn="l" defTabSz="914400">
              <a:buClrTx/>
              <a:defRPr b="1" sz="3600">
                <a:solidFill>
                  <a:srgbClr val="53585F"/>
                </a:solidFill>
                <a:latin typeface="Calibri"/>
                <a:ea typeface="Calibri"/>
                <a:cs typeface="Calibri"/>
                <a:sym typeface="Calibri"/>
              </a:defRPr>
            </a:pPr>
            <a:r>
              <a:t>Don’t know</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Text"/>
          <p:cNvSpPr txBox="1"/>
          <p:nvPr/>
        </p:nvSpPr>
        <p:spPr>
          <a:xfrm>
            <a:off x="313729" y="7778354"/>
            <a:ext cx="127001" cy="14674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spcBef>
                <a:spcPts val="400"/>
              </a:spcBef>
              <a:buClr>
                <a:srgbClr val="0085CC"/>
              </a:buClr>
              <a:buFont typeface="Arial"/>
              <a:tabLst>
                <a:tab pos="1295400" algn="l"/>
              </a:tabLst>
              <a:defRPr sz="3400">
                <a:solidFill>
                  <a:srgbClr val="606060"/>
                </a:solidFill>
                <a:uFill>
                  <a:solidFill>
                    <a:srgbClr val="606060"/>
                  </a:solidFill>
                </a:uFill>
              </a:defRPr>
            </a:pPr>
          </a:p>
        </p:txBody>
      </p:sp>
      <p:pic>
        <p:nvPicPr>
          <p:cNvPr id="542" name="Visitor Information.jpg" descr="Visitor Information.jpg"/>
          <p:cNvPicPr>
            <a:picLocks noChangeAspect="1"/>
          </p:cNvPicPr>
          <p:nvPr/>
        </p:nvPicPr>
        <p:blipFill>
          <a:blip r:embed="rId3">
            <a:extLst/>
          </a:blip>
          <a:srcRect l="0" t="52455" r="1350" b="19000"/>
          <a:stretch>
            <a:fillRect/>
          </a:stretch>
        </p:blipFill>
        <p:spPr>
          <a:xfrm>
            <a:off x="-1426635" y="-4132"/>
            <a:ext cx="16078203" cy="2616799"/>
          </a:xfrm>
          <a:prstGeom prst="rect">
            <a:avLst/>
          </a:prstGeom>
          <a:ln w="12700">
            <a:miter lim="400000"/>
          </a:ln>
        </p:spPr>
      </p:pic>
      <p:graphicFrame>
        <p:nvGraphicFramePr>
          <p:cNvPr id="543" name="Table 1"/>
          <p:cNvGraphicFramePr/>
          <p:nvPr/>
        </p:nvGraphicFramePr>
        <p:xfrm>
          <a:off x="212773" y="2972949"/>
          <a:ext cx="12098456" cy="5379776"/>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5028900"/>
                <a:gridCol w="684543"/>
                <a:gridCol w="387336"/>
                <a:gridCol w="4612276"/>
                <a:gridCol w="1385399"/>
              </a:tblGrid>
              <a:tr h="556929">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INPUTS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WRV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339699">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Volunteer hours </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3</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$90</a:t>
                      </a: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48314">
                <a:tc gridSpan="4">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OUTPUTS &gt;&gt; OUTCOMES</a:t>
                      </a:r>
                    </a:p>
                  </a:txBody>
                  <a:tcPr marL="0" marR="0" marT="0" marB="0" anchor="t" anchorCtr="0" horzOverflow="overflow">
                    <a:lnL w="0">
                      <a:miter lim="400000"/>
                    </a:lnL>
                    <a:lnR w="0">
                      <a:miter lim="400000"/>
                    </a:lnR>
                    <a:lnT w="0">
                      <a:miter lim="400000"/>
                    </a:lnT>
                    <a:lnB w="0">
                      <a:miter lim="400000"/>
                    </a:lnB>
                    <a:noFill/>
                  </a:tcPr>
                </a:tc>
                <a:tc hMerge="1">
                  <a:tcPr/>
                </a:tc>
                <a:tc hMerge="1">
                  <a:tcPr/>
                </a:tc>
                <a:tc hMerge="1">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Doctors </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x  </a:t>
                      </a:r>
                    </a:p>
                  </a:txBody>
                  <a:tcPr marL="0" marR="0" marT="0" marB="0" anchor="t" anchorCtr="0" horzOverflow="overflow">
                    <a:lnL w="0">
                      <a:miter lim="400000"/>
                    </a:lnL>
                    <a:lnR w="0">
                      <a:miter lim="400000"/>
                    </a:lnR>
                    <a:lnT w="0">
                      <a:miter lim="400000"/>
                    </a:lnT>
                    <a:lnB w="0">
                      <a:miter lim="400000"/>
                    </a:lnB>
                    <a:noFill/>
                  </a:tcPr>
                </a:tc>
                <a:tc>
                  <a:txBody>
                    <a:bodyPr/>
                    <a:lstStyle/>
                    <a:p>
                      <a:pPr algn="l">
                        <a:lnSpc>
                          <a:spcPct val="115000"/>
                        </a:lnSpc>
                        <a:tabLst>
                          <a:tab pos="1295400" algn="l"/>
                        </a:tabLst>
                        <a:defRPr b="1" sz="3400">
                          <a:solidFill>
                            <a:srgbClr val="53585F"/>
                          </a:solidFill>
                          <a:latin typeface="+mn-lt"/>
                          <a:ea typeface="+mn-ea"/>
                          <a:cs typeface="+mn-cs"/>
                          <a:sym typeface="Arial"/>
                        </a:defRPr>
                      </a:pPr>
                      <a:r>
                        <a:rPr sz="2600"/>
                        <a:t>Doctor’s wage for 2 minutes</a:t>
                      </a:r>
                    </a:p>
                  </a:txBody>
                  <a:tcPr marL="0" marR="0" marT="0" marB="0" anchor="b"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$83</a:t>
                      </a: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Nurses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100</a:t>
                      </a: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x  </a:t>
                      </a:r>
                    </a:p>
                  </a:txBody>
                  <a:tcPr marL="0" marR="0" marT="0" marB="0" anchor="t" anchorCtr="0" horzOverflow="overflow">
                    <a:lnL w="0">
                      <a:miter lim="400000"/>
                    </a:lnL>
                    <a:lnR w="0">
                      <a:miter lim="400000"/>
                    </a:lnR>
                    <a:lnT w="0">
                      <a:miter lim="400000"/>
                    </a:lnT>
                    <a:lnB w="0">
                      <a:miter lim="400000"/>
                    </a:lnB>
                    <a:noFill/>
                  </a:tcPr>
                </a:tc>
                <a:tc>
                  <a:txBody>
                    <a:bodyPr/>
                    <a:lstStyle/>
                    <a:p>
                      <a:pPr algn="l">
                        <a:lnSpc>
                          <a:spcPct val="115000"/>
                        </a:lnSpc>
                        <a:tabLst>
                          <a:tab pos="1295400" algn="l"/>
                        </a:tabLst>
                        <a:defRPr b="1" sz="3400">
                          <a:solidFill>
                            <a:srgbClr val="53585F"/>
                          </a:solidFill>
                          <a:latin typeface="+mn-lt"/>
                          <a:ea typeface="+mn-ea"/>
                          <a:cs typeface="+mn-cs"/>
                          <a:sym typeface="Arial"/>
                        </a:defRPr>
                      </a:pPr>
                      <a:r>
                        <a:rPr sz="2600"/>
                        <a:t>Nurse’s wage for 2 minutes</a:t>
                      </a:r>
                    </a:p>
                  </a:txBody>
                  <a:tcPr marL="0" marR="0" marT="0" marB="0" anchor="b"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$37</a:t>
                      </a: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Orderlies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75</a:t>
                      </a: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x  </a:t>
                      </a:r>
                    </a:p>
                  </a:txBody>
                  <a:tcPr marL="0" marR="0" marT="0" marB="0" anchor="t" anchorCtr="0" horzOverflow="overflow">
                    <a:lnL w="0">
                      <a:miter lim="400000"/>
                    </a:lnL>
                    <a:lnR w="0">
                      <a:miter lim="400000"/>
                    </a:lnR>
                    <a:lnT w="0">
                      <a:miter lim="400000"/>
                    </a:lnT>
                    <a:lnB w="0">
                      <a:miter lim="400000"/>
                    </a:lnB>
                    <a:noFill/>
                  </a:tcPr>
                </a:tc>
                <a:tc>
                  <a:txBody>
                    <a:bodyPr/>
                    <a:lstStyle/>
                    <a:p>
                      <a:pPr algn="l">
                        <a:lnSpc>
                          <a:spcPct val="115000"/>
                        </a:lnSpc>
                        <a:tabLst>
                          <a:tab pos="1295400" algn="l"/>
                        </a:tabLst>
                        <a:defRPr b="1" sz="3400">
                          <a:solidFill>
                            <a:srgbClr val="53585F"/>
                          </a:solidFill>
                          <a:latin typeface="+mn-lt"/>
                          <a:ea typeface="+mn-ea"/>
                          <a:cs typeface="+mn-cs"/>
                          <a:sym typeface="Arial"/>
                        </a:defRPr>
                      </a:pPr>
                      <a:r>
                        <a:rPr sz="2600"/>
                        <a:t>Orderly’s wage for 2 minutes</a:t>
                      </a:r>
                    </a:p>
                  </a:txBody>
                  <a:tcPr marL="0" marR="0" marT="0" marB="0" anchor="b"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Administrators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10</a:t>
                      </a: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x  </a:t>
                      </a:r>
                    </a:p>
                  </a:txBody>
                  <a:tcPr marL="0" marR="0" marT="0" marB="0" anchor="t" anchorCtr="0" horzOverflow="overflow">
                    <a:lnL w="0">
                      <a:miter lim="400000"/>
                    </a:lnL>
                    <a:lnR w="0">
                      <a:miter lim="400000"/>
                    </a:lnR>
                    <a:lnT w="0">
                      <a:miter lim="400000"/>
                    </a:lnT>
                    <a:lnB w="0">
                      <a:miter lim="400000"/>
                    </a:lnB>
                    <a:noFill/>
                  </a:tcPr>
                </a:tc>
                <a:tc>
                  <a:txBody>
                    <a:bodyPr/>
                    <a:lstStyle/>
                    <a:p>
                      <a:pPr algn="l">
                        <a:lnSpc>
                          <a:spcPct val="115000"/>
                        </a:lnSpc>
                        <a:tabLst>
                          <a:tab pos="1295400" algn="l"/>
                        </a:tabLst>
                        <a:defRPr b="1" sz="3400">
                          <a:solidFill>
                            <a:srgbClr val="53585F"/>
                          </a:solidFill>
                          <a:latin typeface="+mn-lt"/>
                          <a:ea typeface="+mn-ea"/>
                          <a:cs typeface="+mn-cs"/>
                          <a:sym typeface="Arial"/>
                        </a:defRPr>
                      </a:pPr>
                      <a:r>
                        <a:rPr sz="2600"/>
                        <a:t>Admin’s wage for 2 minutes</a:t>
                      </a:r>
                    </a:p>
                  </a:txBody>
                  <a:tcPr marL="0" marR="0" marT="0" marB="0" anchor="b"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$20</a:t>
                      </a: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Total</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$170</a:t>
                      </a:r>
                    </a:p>
                  </a:txBody>
                  <a:tcPr marL="0" marR="0" marT="0" marB="0" anchor="t" anchorCtr="0" horzOverflow="overflow">
                    <a:lnL w="0">
                      <a:miter lim="400000"/>
                    </a:lnL>
                    <a:lnR w="0">
                      <a:miter lim="400000"/>
                    </a:lnR>
                    <a:lnT w="0">
                      <a:miter lim="400000"/>
                    </a:lnT>
                    <a:lnB w="0">
                      <a:miter lim="400000"/>
                    </a:lnB>
                    <a:noFill/>
                  </a:tcPr>
                </a:tc>
              </a:tr>
            </a:tbl>
          </a:graphicData>
        </a:graphic>
      </p:graphicFrame>
      <p:sp>
        <p:nvSpPr>
          <p:cNvPr id="544" name="THE NET BENEFIT (Outputs - Inputs)"/>
          <p:cNvSpPr txBox="1"/>
          <p:nvPr/>
        </p:nvSpPr>
        <p:spPr>
          <a:xfrm>
            <a:off x="187370" y="8463867"/>
            <a:ext cx="7669958" cy="582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115000"/>
              </a:lnSpc>
              <a:buClrTx/>
              <a:tabLst>
                <a:tab pos="1295400" algn="l"/>
              </a:tabLst>
              <a:defRPr b="1" sz="3400">
                <a:solidFill>
                  <a:srgbClr val="FFFFFF"/>
                </a:solidFill>
                <a:latin typeface="+mn-lt"/>
                <a:ea typeface="+mn-ea"/>
                <a:cs typeface="+mn-cs"/>
                <a:sym typeface="Arial"/>
              </a:defRPr>
            </a:lvl1pPr>
          </a:lstStyle>
          <a:p>
            <a:pPr/>
            <a:r>
              <a:t>THE NET BENEFIT (Outputs - Inputs)</a:t>
            </a:r>
          </a:p>
        </p:txBody>
      </p:sp>
      <p:sp>
        <p:nvSpPr>
          <p:cNvPr id="545" name="$80"/>
          <p:cNvSpPr txBox="1"/>
          <p:nvPr/>
        </p:nvSpPr>
        <p:spPr>
          <a:xfrm>
            <a:off x="11484988" y="8463867"/>
            <a:ext cx="834740" cy="582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15000"/>
              </a:lnSpc>
              <a:buClrTx/>
              <a:tabLst>
                <a:tab pos="1295400" algn="l"/>
              </a:tabLst>
              <a:defRPr b="1" sz="3400">
                <a:solidFill>
                  <a:srgbClr val="FFFFFF"/>
                </a:solidFill>
                <a:uFill>
                  <a:solidFill>
                    <a:srgbClr val="A74B44"/>
                  </a:solidFill>
                </a:uFill>
                <a:latin typeface="+mn-lt"/>
                <a:ea typeface="+mn-ea"/>
                <a:cs typeface="+mn-cs"/>
                <a:sym typeface="Arial"/>
              </a:defRPr>
            </a:lvl1pPr>
          </a:lstStyle>
          <a:p>
            <a:pPr/>
            <a:r>
              <a:t>$80</a:t>
            </a:r>
          </a:p>
        </p:txBody>
      </p:sp>
    </p:spTree>
  </p:cSld>
  <p:clrMapOvr>
    <a:masterClrMapping/>
  </p:clrMapOvr>
  <mc:AlternateContent xmlns:mc="http://schemas.openxmlformats.org/markup-compatibility/2006">
    <mc:Choice xmlns:p14="http://schemas.microsoft.com/office/powerpoint/2010/main" Requires="p14">
      <p:transition spd="slow" advClick="1" p14:dur="1750">
        <p:fade/>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Text"/>
          <p:cNvSpPr txBox="1"/>
          <p:nvPr/>
        </p:nvSpPr>
        <p:spPr>
          <a:xfrm>
            <a:off x="313729" y="7778354"/>
            <a:ext cx="127001" cy="14674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spcBef>
                <a:spcPts val="400"/>
              </a:spcBef>
              <a:buClr>
                <a:srgbClr val="0085CC"/>
              </a:buClr>
              <a:buFont typeface="Arial"/>
              <a:tabLst>
                <a:tab pos="1295400" algn="l"/>
              </a:tabLst>
              <a:defRPr sz="3400">
                <a:solidFill>
                  <a:srgbClr val="606060"/>
                </a:solidFill>
                <a:uFill>
                  <a:solidFill>
                    <a:srgbClr val="606060"/>
                  </a:solidFill>
                </a:uFill>
              </a:defRPr>
            </a:pPr>
          </a:p>
        </p:txBody>
      </p:sp>
      <p:pic>
        <p:nvPicPr>
          <p:cNvPr id="550" name="Visitor Information.jpg" descr="Visitor Information.jpg"/>
          <p:cNvPicPr>
            <a:picLocks noChangeAspect="1"/>
          </p:cNvPicPr>
          <p:nvPr/>
        </p:nvPicPr>
        <p:blipFill>
          <a:blip r:embed="rId3">
            <a:extLst/>
          </a:blip>
          <a:srcRect l="0" t="52455" r="1350" b="19000"/>
          <a:stretch>
            <a:fillRect/>
          </a:stretch>
        </p:blipFill>
        <p:spPr>
          <a:xfrm>
            <a:off x="-1426635" y="-4132"/>
            <a:ext cx="16078203" cy="2616799"/>
          </a:xfrm>
          <a:prstGeom prst="rect">
            <a:avLst/>
          </a:prstGeom>
          <a:ln w="12700">
            <a:miter lim="400000"/>
          </a:ln>
        </p:spPr>
      </p:pic>
      <p:graphicFrame>
        <p:nvGraphicFramePr>
          <p:cNvPr id="551" name="Table 1"/>
          <p:cNvGraphicFramePr/>
          <p:nvPr/>
        </p:nvGraphicFramePr>
        <p:xfrm>
          <a:off x="212773" y="2972949"/>
          <a:ext cx="12098456" cy="5379776"/>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5028900"/>
                <a:gridCol w="684543"/>
                <a:gridCol w="387336"/>
                <a:gridCol w="4612276"/>
                <a:gridCol w="1385399"/>
              </a:tblGrid>
              <a:tr h="556929">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INPUTS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WRV</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CBV</a:t>
                      </a:r>
                    </a:p>
                  </a:txBody>
                  <a:tcPr marL="0" marR="0" marT="0" marB="0" anchor="t" anchorCtr="0" horzOverflow="overflow">
                    <a:lnL w="0">
                      <a:miter lim="400000"/>
                    </a:lnL>
                    <a:lnR w="0">
                      <a:miter lim="400000"/>
                    </a:lnR>
                    <a:lnT w="0">
                      <a:miter lim="400000"/>
                    </a:lnT>
                    <a:lnB w="0">
                      <a:miter lim="400000"/>
                    </a:lnB>
                    <a:noFill/>
                  </a:tcPr>
                </a:tc>
              </a:tr>
              <a:tr h="339699">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Volunteer hours </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3</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A74B44"/>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$90</a:t>
                      </a: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48314">
                <a:tc gridSpan="4">
                  <a:txBody>
                    <a:bodyPr/>
                    <a:lstStyle/>
                    <a:p>
                      <a:pPr algn="l">
                        <a:lnSpc>
                          <a:spcPct val="115000"/>
                        </a:lnSpc>
                        <a:tabLst>
                          <a:tab pos="1295400" algn="l"/>
                        </a:tabLst>
                        <a:defRPr b="1" sz="3400">
                          <a:solidFill>
                            <a:srgbClr val="53585F"/>
                          </a:solidFill>
                          <a:latin typeface="+mn-lt"/>
                          <a:ea typeface="+mn-ea"/>
                          <a:cs typeface="+mn-cs"/>
                          <a:sym typeface="Arial"/>
                        </a:defRPr>
                      </a:pPr>
                      <a:r>
                        <a:t>OUTPUTS &gt;&gt;</a:t>
                      </a:r>
                      <a:r>
                        <a:rPr>
                          <a:solidFill>
                            <a:srgbClr val="FFFFFF"/>
                          </a:solidFill>
                        </a:rPr>
                        <a:t> OUTCOMES</a:t>
                      </a:r>
                    </a:p>
                  </a:txBody>
                  <a:tcPr marL="0" marR="0" marT="0" marB="0" anchor="t" anchorCtr="0" horzOverflow="overflow">
                    <a:lnL w="0">
                      <a:miter lim="400000"/>
                    </a:lnL>
                    <a:lnR w="0">
                      <a:miter lim="400000"/>
                    </a:lnR>
                    <a:lnT w="0">
                      <a:miter lim="400000"/>
                    </a:lnT>
                    <a:lnB w="0">
                      <a:miter lim="400000"/>
                    </a:lnB>
                    <a:noFill/>
                  </a:tcPr>
                </a:tc>
                <a:tc hMerge="1">
                  <a:tcPr/>
                </a:tc>
                <a:tc hMerge="1">
                  <a:tcPr/>
                </a:tc>
                <a:tc hMerge="1">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Doctors </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x  </a:t>
                      </a:r>
                    </a:p>
                  </a:txBody>
                  <a:tcPr marL="0" marR="0" marT="0" marB="0" anchor="t" anchorCtr="0" horzOverflow="overflow">
                    <a:lnL w="0">
                      <a:miter lim="400000"/>
                    </a:lnL>
                    <a:lnR w="0">
                      <a:miter lim="400000"/>
                    </a:lnR>
                    <a:lnT w="0">
                      <a:miter lim="400000"/>
                    </a:lnT>
                    <a:lnB w="0">
                      <a:miter lim="400000"/>
                    </a:lnB>
                    <a:noFill/>
                  </a:tcPr>
                </a:tc>
                <a:tc>
                  <a:txBody>
                    <a:bodyPr/>
                    <a:lstStyle/>
                    <a:p>
                      <a:pPr algn="l">
                        <a:lnSpc>
                          <a:spcPct val="115000"/>
                        </a:lnSpc>
                        <a:tabLst>
                          <a:tab pos="1295400" algn="l"/>
                        </a:tabLst>
                        <a:defRPr b="1" sz="3400">
                          <a:solidFill>
                            <a:srgbClr val="53585F"/>
                          </a:solidFill>
                          <a:latin typeface="+mn-lt"/>
                          <a:ea typeface="+mn-ea"/>
                          <a:cs typeface="+mn-cs"/>
                          <a:sym typeface="Arial"/>
                        </a:defRPr>
                      </a:pPr>
                      <a:r>
                        <a:rPr sz="2600"/>
                        <a:t>Doctor’s wage for 2 minutes</a:t>
                      </a:r>
                    </a:p>
                  </a:txBody>
                  <a:tcPr marL="0" marR="0" marT="0" marB="0" anchor="b"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FFFFFF"/>
                          </a:solidFill>
                          <a:uFill>
                            <a:solidFill>
                              <a:srgbClr val="A74B44"/>
                            </a:solidFill>
                          </a:uFill>
                          <a:latin typeface="+mn-lt"/>
                          <a:ea typeface="+mn-ea"/>
                          <a:cs typeface="+mn-cs"/>
                          <a:sym typeface="Arial"/>
                        </a:rPr>
                        <a:t>$83</a:t>
                      </a: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Nurses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100</a:t>
                      </a: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x  </a:t>
                      </a:r>
                    </a:p>
                  </a:txBody>
                  <a:tcPr marL="0" marR="0" marT="0" marB="0" anchor="t" anchorCtr="0" horzOverflow="overflow">
                    <a:lnL w="0">
                      <a:miter lim="400000"/>
                    </a:lnL>
                    <a:lnR w="0">
                      <a:miter lim="400000"/>
                    </a:lnR>
                    <a:lnT w="0">
                      <a:miter lim="400000"/>
                    </a:lnT>
                    <a:lnB w="0">
                      <a:miter lim="400000"/>
                    </a:lnB>
                    <a:noFill/>
                  </a:tcPr>
                </a:tc>
                <a:tc>
                  <a:txBody>
                    <a:bodyPr/>
                    <a:lstStyle/>
                    <a:p>
                      <a:pPr algn="l">
                        <a:lnSpc>
                          <a:spcPct val="115000"/>
                        </a:lnSpc>
                        <a:tabLst>
                          <a:tab pos="1295400" algn="l"/>
                        </a:tabLst>
                        <a:defRPr b="1" sz="3400">
                          <a:solidFill>
                            <a:srgbClr val="53585F"/>
                          </a:solidFill>
                          <a:latin typeface="+mn-lt"/>
                          <a:ea typeface="+mn-ea"/>
                          <a:cs typeface="+mn-cs"/>
                          <a:sym typeface="Arial"/>
                        </a:defRPr>
                      </a:pPr>
                      <a:r>
                        <a:rPr sz="2600"/>
                        <a:t>Nurse’s wage for 2 minutes</a:t>
                      </a:r>
                    </a:p>
                  </a:txBody>
                  <a:tcPr marL="0" marR="0" marT="0" marB="0" anchor="b"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FFFFFF"/>
                          </a:solidFill>
                          <a:uFill>
                            <a:solidFill>
                              <a:srgbClr val="A74B44"/>
                            </a:solidFill>
                          </a:uFill>
                          <a:latin typeface="+mn-lt"/>
                          <a:ea typeface="+mn-ea"/>
                          <a:cs typeface="+mn-cs"/>
                          <a:sym typeface="Arial"/>
                        </a:rPr>
                        <a:t>$37</a:t>
                      </a: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Orderlies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75</a:t>
                      </a: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x  </a:t>
                      </a:r>
                    </a:p>
                  </a:txBody>
                  <a:tcPr marL="0" marR="0" marT="0" marB="0" anchor="t" anchorCtr="0" horzOverflow="overflow">
                    <a:lnL w="0">
                      <a:miter lim="400000"/>
                    </a:lnL>
                    <a:lnR w="0">
                      <a:miter lim="400000"/>
                    </a:lnR>
                    <a:lnT w="0">
                      <a:miter lim="400000"/>
                    </a:lnT>
                    <a:lnB w="0">
                      <a:miter lim="400000"/>
                    </a:lnB>
                    <a:noFill/>
                  </a:tcPr>
                </a:tc>
                <a:tc>
                  <a:txBody>
                    <a:bodyPr/>
                    <a:lstStyle/>
                    <a:p>
                      <a:pPr algn="l">
                        <a:lnSpc>
                          <a:spcPct val="115000"/>
                        </a:lnSpc>
                        <a:tabLst>
                          <a:tab pos="1295400" algn="l"/>
                        </a:tabLst>
                        <a:defRPr b="1" sz="3400">
                          <a:solidFill>
                            <a:srgbClr val="53585F"/>
                          </a:solidFill>
                          <a:latin typeface="+mn-lt"/>
                          <a:ea typeface="+mn-ea"/>
                          <a:cs typeface="+mn-cs"/>
                          <a:sym typeface="Arial"/>
                        </a:defRPr>
                      </a:pPr>
                      <a:r>
                        <a:rPr sz="2600"/>
                        <a:t>Orderly’s wage for 2 minutes</a:t>
                      </a:r>
                    </a:p>
                  </a:txBody>
                  <a:tcPr marL="0" marR="0" marT="0" marB="0" anchor="b"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FFFFFF"/>
                          </a:solidFill>
                          <a:uFill>
                            <a:solidFill>
                              <a:srgbClr val="000000"/>
                            </a:solidFill>
                          </a:uFill>
                          <a:latin typeface="+mn-lt"/>
                          <a:ea typeface="+mn-ea"/>
                          <a:cs typeface="+mn-cs"/>
                          <a:sym typeface="Arial"/>
                        </a:rPr>
                        <a:t>$30</a:t>
                      </a: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Administrators</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10</a:t>
                      </a: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sz="1800">
                          <a:uFillTx/>
                        </a:defRPr>
                      </a:pPr>
                      <a:r>
                        <a:rPr b="1" sz="3400">
                          <a:solidFill>
                            <a:srgbClr val="53585F"/>
                          </a:solidFill>
                          <a:uFill>
                            <a:solidFill>
                              <a:srgbClr val="89A14D"/>
                            </a:solidFill>
                          </a:uFill>
                          <a:latin typeface="+mn-lt"/>
                          <a:ea typeface="+mn-ea"/>
                          <a:cs typeface="+mn-cs"/>
                          <a:sym typeface="Arial"/>
                        </a:rPr>
                        <a:t>x  </a:t>
                      </a:r>
                    </a:p>
                  </a:txBody>
                  <a:tcPr marL="0" marR="0" marT="0" marB="0" anchor="t" anchorCtr="0" horzOverflow="overflow">
                    <a:lnL w="0">
                      <a:miter lim="400000"/>
                    </a:lnL>
                    <a:lnR w="0">
                      <a:miter lim="400000"/>
                    </a:lnR>
                    <a:lnT w="0">
                      <a:miter lim="400000"/>
                    </a:lnT>
                    <a:lnB w="0">
                      <a:miter lim="400000"/>
                    </a:lnB>
                    <a:noFill/>
                  </a:tcPr>
                </a:tc>
                <a:tc>
                  <a:txBody>
                    <a:bodyPr/>
                    <a:lstStyle/>
                    <a:p>
                      <a:pPr algn="l">
                        <a:lnSpc>
                          <a:spcPct val="115000"/>
                        </a:lnSpc>
                        <a:tabLst>
                          <a:tab pos="1295400" algn="l"/>
                        </a:tabLst>
                        <a:defRPr b="1" sz="3400">
                          <a:solidFill>
                            <a:srgbClr val="53585F"/>
                          </a:solidFill>
                          <a:latin typeface="+mn-lt"/>
                          <a:ea typeface="+mn-ea"/>
                          <a:cs typeface="+mn-cs"/>
                          <a:sym typeface="Arial"/>
                        </a:defRPr>
                      </a:pPr>
                      <a:r>
                        <a:rPr sz="2600"/>
                        <a:t>Admin’s wage for 2 minutes</a:t>
                      </a:r>
                    </a:p>
                  </a:txBody>
                  <a:tcPr marL="0" marR="0" marT="0" marB="0" anchor="b"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FFFFFF"/>
                          </a:solidFill>
                          <a:uFill>
                            <a:solidFill>
                              <a:srgbClr val="A74B44"/>
                            </a:solidFill>
                          </a:uFill>
                          <a:latin typeface="+mn-lt"/>
                          <a:ea typeface="+mn-ea"/>
                          <a:cs typeface="+mn-cs"/>
                          <a:sym typeface="Arial"/>
                        </a:rPr>
                        <a:t>$20</a:t>
                      </a: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b="1" sz="3400">
                          <a:solidFill>
                            <a:srgbClr val="53585F"/>
                          </a:solid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FFFFFF"/>
                          </a:solidFill>
                          <a:uFill>
                            <a:solidFill>
                              <a:srgbClr val="A74B44"/>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r>
              <a:tr h="448314">
                <a:tc>
                  <a:txBody>
                    <a:bodyPr/>
                    <a:lstStyle/>
                    <a:p>
                      <a:pPr algn="l">
                        <a:lnSpc>
                          <a:spcPct val="115000"/>
                        </a:lnSpc>
                        <a:tabLst>
                          <a:tab pos="1295400" algn="l"/>
                        </a:tabLst>
                        <a:defRPr sz="1800">
                          <a:uFillTx/>
                        </a:defRPr>
                      </a:pPr>
                      <a:r>
                        <a:rPr b="1" sz="3400">
                          <a:solidFill>
                            <a:srgbClr val="53585F"/>
                          </a:solidFill>
                          <a:uFill>
                            <a:solidFill>
                              <a:srgbClr val="000000"/>
                            </a:solidFill>
                          </a:uFill>
                          <a:latin typeface="+mn-lt"/>
                          <a:ea typeface="+mn-ea"/>
                          <a:cs typeface="+mn-cs"/>
                          <a:sym typeface="Arial"/>
                        </a:rPr>
                        <a:t>Total</a:t>
                      </a: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gn="ctr">
                        <a:lnSpc>
                          <a:spcPct val="115000"/>
                        </a:lnSpc>
                        <a:tabLst>
                          <a:tab pos="1295400" algn="l"/>
                        </a:tabLst>
                        <a:defRPr b="1" sz="3400">
                          <a:solidFill>
                            <a:srgbClr val="53585F"/>
                          </a:solidFill>
                          <a:uFill>
                            <a:solidFill>
                              <a:srgbClr val="89A14D"/>
                            </a:solidFill>
                          </a:uFill>
                          <a:latin typeface="+mn-lt"/>
                          <a:ea typeface="+mn-ea"/>
                          <a:cs typeface="+mn-cs"/>
                          <a:sym typeface="Arial"/>
                        </a:defRPr>
                      </a:pPr>
                    </a:p>
                  </a:txBody>
                  <a:tcPr marL="0" marR="0" marT="0" marB="0" anchor="t" anchorCtr="0" horzOverflow="overflow">
                    <a:lnL w="0">
                      <a:miter lim="400000"/>
                    </a:lnL>
                    <a:lnR w="0">
                      <a:miter lim="400000"/>
                    </a:lnR>
                    <a:lnT w="0">
                      <a:miter lim="400000"/>
                    </a:lnT>
                    <a:lnB w="0">
                      <a:miter lim="400000"/>
                    </a:lnB>
                    <a:noFill/>
                  </a:tcPr>
                </a:tc>
                <a:tc>
                  <a:txBody>
                    <a:bodyPr/>
                    <a:lstStyle/>
                    <a:p>
                      <a:pPr>
                        <a:lnSpc>
                          <a:spcPct val="115000"/>
                        </a:lnSpc>
                        <a:tabLst>
                          <a:tab pos="1295400" algn="l"/>
                        </a:tabLst>
                        <a:defRPr sz="1800">
                          <a:uFillTx/>
                        </a:defRPr>
                      </a:pPr>
                      <a:r>
                        <a:rPr b="1" sz="3400">
                          <a:solidFill>
                            <a:srgbClr val="FFFFFF"/>
                          </a:solidFill>
                          <a:uFill>
                            <a:solidFill>
                              <a:srgbClr val="A74B44"/>
                            </a:solidFill>
                          </a:uFill>
                          <a:latin typeface="+mn-lt"/>
                          <a:ea typeface="+mn-ea"/>
                          <a:cs typeface="+mn-cs"/>
                          <a:sym typeface="Arial"/>
                        </a:rPr>
                        <a:t>$170</a:t>
                      </a:r>
                    </a:p>
                  </a:txBody>
                  <a:tcPr marL="0" marR="0" marT="0" marB="0" anchor="t" anchorCtr="0" horzOverflow="overflow">
                    <a:lnL w="0">
                      <a:miter lim="400000"/>
                    </a:lnL>
                    <a:lnR w="0">
                      <a:miter lim="400000"/>
                    </a:lnR>
                    <a:lnT w="0">
                      <a:miter lim="400000"/>
                    </a:lnT>
                    <a:lnB w="0">
                      <a:miter lim="400000"/>
                    </a:lnB>
                    <a:noFill/>
                  </a:tcPr>
                </a:tc>
              </a:tr>
            </a:tbl>
          </a:graphicData>
        </a:graphic>
      </p:graphicFrame>
      <p:sp>
        <p:nvSpPr>
          <p:cNvPr id="552" name="THE NET BENEFIT (Outputs - Inputs)"/>
          <p:cNvSpPr txBox="1"/>
          <p:nvPr/>
        </p:nvSpPr>
        <p:spPr>
          <a:xfrm>
            <a:off x="187370" y="8463867"/>
            <a:ext cx="7669958" cy="582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115000"/>
              </a:lnSpc>
              <a:buClrTx/>
              <a:tabLst>
                <a:tab pos="1295400" algn="l"/>
              </a:tabLst>
              <a:defRPr b="1" sz="3400">
                <a:solidFill>
                  <a:srgbClr val="53585F"/>
                </a:solidFill>
                <a:latin typeface="+mn-lt"/>
                <a:ea typeface="+mn-ea"/>
                <a:cs typeface="+mn-cs"/>
                <a:sym typeface="Arial"/>
              </a:defRPr>
            </a:lvl1pPr>
          </a:lstStyle>
          <a:p>
            <a:pPr/>
            <a:r>
              <a:t>THE NET BENEFIT (Outputs - Inputs)</a:t>
            </a:r>
          </a:p>
        </p:txBody>
      </p:sp>
      <p:sp>
        <p:nvSpPr>
          <p:cNvPr id="553" name="$80"/>
          <p:cNvSpPr txBox="1"/>
          <p:nvPr/>
        </p:nvSpPr>
        <p:spPr>
          <a:xfrm>
            <a:off x="11484988" y="8463867"/>
            <a:ext cx="834740" cy="582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15000"/>
              </a:lnSpc>
              <a:buClrTx/>
              <a:tabLst>
                <a:tab pos="1295400" algn="l"/>
              </a:tabLst>
              <a:defRPr b="1" sz="3400">
                <a:solidFill>
                  <a:srgbClr val="53585F"/>
                </a:solidFill>
                <a:uFill>
                  <a:solidFill>
                    <a:srgbClr val="A74B44"/>
                  </a:solidFill>
                </a:uFill>
                <a:latin typeface="+mn-lt"/>
                <a:ea typeface="+mn-ea"/>
                <a:cs typeface="+mn-cs"/>
                <a:sym typeface="Arial"/>
              </a:defRPr>
            </a:lvl1pPr>
          </a:lstStyle>
          <a:p>
            <a:pPr/>
            <a:r>
              <a:t>$80</a:t>
            </a:r>
          </a:p>
        </p:txBody>
      </p:sp>
    </p:spTree>
  </p:cSld>
  <p:clrMapOvr>
    <a:masterClrMapping/>
  </p:clrMapOvr>
  <mc:AlternateContent xmlns:mc="http://schemas.openxmlformats.org/markup-compatibility/2006">
    <mc:Choice xmlns:p14="http://schemas.microsoft.com/office/powerpoint/2010/main" Requires="p14">
      <p:transition spd="slow" advClick="1" p14:dur="1750">
        <p:fade/>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7" name="Image" descr="Image"/>
          <p:cNvPicPr>
            <a:picLocks noChangeAspect="1"/>
          </p:cNvPicPr>
          <p:nvPr/>
        </p:nvPicPr>
        <p:blipFill>
          <a:blip r:embed="rId3">
            <a:extLst/>
          </a:blip>
          <a:stretch>
            <a:fillRect/>
          </a:stretch>
        </p:blipFill>
        <p:spPr>
          <a:xfrm>
            <a:off x="-1035050" y="946150"/>
            <a:ext cx="6235700" cy="5956300"/>
          </a:xfrm>
          <a:prstGeom prst="rect">
            <a:avLst/>
          </a:prstGeom>
          <a:ln w="12700">
            <a:miter lim="400000"/>
          </a:ln>
        </p:spPr>
      </p:pic>
      <p:sp>
        <p:nvSpPr>
          <p:cNvPr id="558" name="For reporting value to the community, focus on OUTPUTS rather than inputs.…"/>
          <p:cNvSpPr txBox="1"/>
          <p:nvPr/>
        </p:nvSpPr>
        <p:spPr>
          <a:xfrm>
            <a:off x="4830233" y="1813113"/>
            <a:ext cx="7235872" cy="35435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76249" indent="-476249" algn="l">
              <a:buClrTx/>
              <a:buSzPct val="100000"/>
              <a:buAutoNum type="arabicPeriod" startAt="1"/>
              <a:defRPr sz="3000">
                <a:solidFill>
                  <a:srgbClr val="000000"/>
                </a:solidFill>
                <a:latin typeface="+mn-lt"/>
                <a:ea typeface="+mn-ea"/>
                <a:cs typeface="+mn-cs"/>
                <a:sym typeface="Arial"/>
              </a:defRPr>
            </a:pPr>
            <a:r>
              <a:t>For reporting value to the community, focus on OUTPUTS rather than inputs.</a:t>
            </a:r>
            <a:br/>
          </a:p>
          <a:p>
            <a:pPr marL="476249" indent="-476249" algn="l">
              <a:buClrTx/>
              <a:buSzPct val="100000"/>
              <a:buAutoNum type="arabicPeriod" startAt="1"/>
              <a:defRPr sz="3000">
                <a:solidFill>
                  <a:srgbClr val="000000"/>
                </a:solidFill>
                <a:latin typeface="+mn-lt"/>
                <a:ea typeface="+mn-ea"/>
                <a:cs typeface="+mn-cs"/>
                <a:sym typeface="Arial"/>
              </a:defRPr>
            </a:pPr>
            <a:r>
              <a:t>Treat volunteer time as something you SPEND.</a:t>
            </a:r>
            <a:br/>
          </a:p>
          <a:p>
            <a:pPr marL="476249" indent="-476249" algn="l">
              <a:buClrTx/>
              <a:buSzPct val="100000"/>
              <a:buAutoNum type="arabicPeriod" startAt="1"/>
              <a:defRPr sz="3000">
                <a:solidFill>
                  <a:srgbClr val="000000"/>
                </a:solidFill>
                <a:latin typeface="+mn-lt"/>
                <a:ea typeface="+mn-ea"/>
                <a:cs typeface="+mn-cs"/>
                <a:sym typeface="Arial"/>
              </a:defRPr>
            </a:pPr>
            <a:r>
              <a:t>Volunteer time should be included, but as an INPUT rather than an output.</a:t>
            </a:r>
          </a:p>
        </p:txBody>
      </p:sp>
      <p:sp>
        <p:nvSpPr>
          <p:cNvPr id="559" name="Takeaways"/>
          <p:cNvSpPr txBox="1"/>
          <p:nvPr/>
        </p:nvSpPr>
        <p:spPr>
          <a:xfrm>
            <a:off x="1373305" y="506102"/>
            <a:ext cx="3381152" cy="8419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200">
                <a:solidFill>
                  <a:srgbClr val="000000"/>
                </a:solidFill>
                <a:latin typeface="+mn-lt"/>
                <a:ea typeface="+mn-ea"/>
                <a:cs typeface="+mn-cs"/>
                <a:sym typeface="Arial"/>
              </a:defRPr>
            </a:lvl1pPr>
          </a:lstStyle>
          <a:p>
            <a:pPr/>
            <a:r>
              <a:t>Takeaways</a:t>
            </a:r>
          </a:p>
        </p:txBody>
      </p:sp>
    </p:spTree>
  </p:cSld>
  <p:clrMapOvr>
    <a:masterClrMapping/>
  </p:clrMapOvr>
  <mc:AlternateContent xmlns:mc="http://schemas.openxmlformats.org/markup-compatibility/2006">
    <mc:Choice xmlns:p14="http://schemas.microsoft.com/office/powerpoint/2010/main" Requires="p14">
      <p:transition spd="slow" advClick="1" p14:dur="1750">
        <p:fade/>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Susan J Ellis"/>
          <p:cNvSpPr txBox="1"/>
          <p:nvPr/>
        </p:nvSpPr>
        <p:spPr>
          <a:xfrm>
            <a:off x="458071" y="636080"/>
            <a:ext cx="3403601"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584200">
              <a:buClrTx/>
              <a:defRPr sz="3700">
                <a:solidFill>
                  <a:srgbClr val="53585F"/>
                </a:solidFill>
                <a:uFillTx/>
                <a:latin typeface="Arial Black"/>
                <a:ea typeface="Arial Black"/>
                <a:cs typeface="Arial Black"/>
                <a:sym typeface="Arial Black"/>
              </a:defRPr>
            </a:lvl1pPr>
          </a:lstStyle>
          <a:p>
            <a:pPr/>
            <a:r>
              <a:t>Susan J Ellis</a:t>
            </a:r>
          </a:p>
        </p:txBody>
      </p:sp>
      <p:sp>
        <p:nvSpPr>
          <p:cNvPr id="564" name="“A single minded focus on reporting more hours leads to poor volunteer management practices.”…"/>
          <p:cNvSpPr txBox="1"/>
          <p:nvPr/>
        </p:nvSpPr>
        <p:spPr>
          <a:xfrm>
            <a:off x="5911925" y="1450123"/>
            <a:ext cx="6858717" cy="23432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3500">
                <a:solidFill>
                  <a:srgbClr val="53585F"/>
                </a:solidFill>
                <a:latin typeface="+mn-lt"/>
                <a:ea typeface="+mn-ea"/>
                <a:cs typeface="+mn-cs"/>
                <a:sym typeface="Arial"/>
              </a:defRPr>
            </a:pPr>
            <a:r>
              <a:t>“A single minded focus on reporting more hours leads to poor volunteer management practices.” </a:t>
            </a:r>
          </a:p>
          <a:p>
            <a:pPr algn="l">
              <a:defRPr sz="3500">
                <a:solidFill>
                  <a:srgbClr val="53585F"/>
                </a:solidFill>
                <a:latin typeface="+mn-lt"/>
                <a:ea typeface="+mn-ea"/>
                <a:cs typeface="+mn-cs"/>
                <a:sym typeface="Arial"/>
              </a:defRPr>
            </a:pPr>
            <a:r>
              <a:rPr sz="1500"/>
              <a:t>From a conversation with Sue at the Point of Light Conference 2013</a:t>
            </a:r>
          </a:p>
        </p:txBody>
      </p:sp>
      <p:sp>
        <p:nvSpPr>
          <p:cNvPr id="565" name="Text"/>
          <p:cNvSpPr txBox="1"/>
          <p:nvPr/>
        </p:nvSpPr>
        <p:spPr>
          <a:xfrm>
            <a:off x="632242" y="5617635"/>
            <a:ext cx="650008" cy="434945"/>
          </a:xfrm>
          <a:prstGeom prst="rect">
            <a:avLst/>
          </a:prstGeom>
          <a:ln w="12700">
            <a:miter lim="400000"/>
          </a:ln>
        </p:spPr>
        <p:txBody>
          <a:bodyPr wrap="none" lIns="50800" tIns="50800" rIns="50800" bIns="50800" anchor="ctr">
            <a:spAutoFit/>
          </a:bodyPr>
          <a:lstStyle/>
          <a:p>
            <a:pPr algn="l">
              <a:defRPr>
                <a:solidFill>
                  <a:srgbClr val="53585F"/>
                </a:solidFill>
                <a:latin typeface="+mn-lt"/>
                <a:ea typeface="+mn-ea"/>
                <a:cs typeface="+mn-cs"/>
                <a:sym typeface="Arial"/>
              </a:defRPr>
            </a:pPr>
          </a:p>
        </p:txBody>
      </p:sp>
      <p:pic>
        <p:nvPicPr>
          <p:cNvPr id="566" name="Image" descr="Image"/>
          <p:cNvPicPr>
            <a:picLocks noChangeAspect="1"/>
          </p:cNvPicPr>
          <p:nvPr/>
        </p:nvPicPr>
        <p:blipFill>
          <a:blip r:embed="rId3">
            <a:extLst/>
          </a:blip>
          <a:stretch>
            <a:fillRect/>
          </a:stretch>
        </p:blipFill>
        <p:spPr>
          <a:xfrm>
            <a:off x="535554" y="1495071"/>
            <a:ext cx="4762501" cy="4838701"/>
          </a:xfrm>
          <a:prstGeom prst="rect">
            <a:avLst/>
          </a:prstGeom>
          <a:ln w="12700">
            <a:miter lim="400000"/>
          </a:ln>
        </p:spPr>
      </p:pic>
      <p:pic>
        <p:nvPicPr>
          <p:cNvPr id="567" name="Image" descr="Image"/>
          <p:cNvPicPr>
            <a:picLocks noChangeAspect="1"/>
          </p:cNvPicPr>
          <p:nvPr/>
        </p:nvPicPr>
        <p:blipFill>
          <a:blip r:embed="rId4">
            <a:extLst/>
          </a:blip>
          <a:stretch>
            <a:fillRect/>
          </a:stretch>
        </p:blipFill>
        <p:spPr>
          <a:xfrm>
            <a:off x="10261255" y="6612366"/>
            <a:ext cx="1808704" cy="1808705"/>
          </a:xfrm>
          <a:prstGeom prst="rect">
            <a:avLst/>
          </a:prstGeom>
          <a:ln w="12700">
            <a:miter lim="400000"/>
          </a:ln>
        </p:spPr>
      </p:pic>
      <p:pic>
        <p:nvPicPr>
          <p:cNvPr id="568" name="pasted-movie.png" descr="pasted-movie.png"/>
          <p:cNvPicPr>
            <a:picLocks noChangeAspect="1"/>
          </p:cNvPicPr>
          <p:nvPr/>
        </p:nvPicPr>
        <p:blipFill>
          <a:blip r:embed="rId5">
            <a:extLst/>
          </a:blip>
          <a:stretch>
            <a:fillRect/>
          </a:stretch>
        </p:blipFill>
        <p:spPr>
          <a:xfrm>
            <a:off x="519951" y="1494908"/>
            <a:ext cx="4762501" cy="613704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100…"/>
          <p:cNvSpPr txBox="1"/>
          <p:nvPr/>
        </p:nvSpPr>
        <p:spPr>
          <a:xfrm>
            <a:off x="7573652" y="5323014"/>
            <a:ext cx="4390877" cy="334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buClrTx/>
              <a:defRPr sz="6000">
                <a:solidFill>
                  <a:srgbClr val="EDB958"/>
                </a:solidFill>
                <a:uFillTx/>
                <a:latin typeface="Arial Black"/>
                <a:ea typeface="Arial Black"/>
                <a:cs typeface="Arial Black"/>
                <a:sym typeface="Arial Black"/>
              </a:defRPr>
            </a:pPr>
            <a:r>
              <a:t>$100</a:t>
            </a:r>
          </a:p>
          <a:p>
            <a:pPr defTabSz="584200">
              <a:buClrTx/>
              <a:defRPr sz="6000">
                <a:solidFill>
                  <a:srgbClr val="EDB958"/>
                </a:solidFill>
                <a:uFillTx/>
                <a:latin typeface="Arial Black"/>
                <a:ea typeface="Arial Black"/>
                <a:cs typeface="Arial Black"/>
                <a:sym typeface="Arial Black"/>
              </a:defRPr>
            </a:pPr>
            <a:br/>
            <a:r>
              <a:t>Shopper B</a:t>
            </a:r>
          </a:p>
        </p:txBody>
      </p:sp>
      <p:pic>
        <p:nvPicPr>
          <p:cNvPr id="573" name="Image" descr="Image"/>
          <p:cNvPicPr>
            <a:picLocks noChangeAspect="1"/>
          </p:cNvPicPr>
          <p:nvPr/>
        </p:nvPicPr>
        <p:blipFill>
          <a:blip r:embed="rId3">
            <a:extLst/>
          </a:blip>
          <a:stretch>
            <a:fillRect/>
          </a:stretch>
        </p:blipFill>
        <p:spPr>
          <a:xfrm>
            <a:off x="6345766" y="-143934"/>
            <a:ext cx="4648201" cy="9296401"/>
          </a:xfrm>
          <a:prstGeom prst="rect">
            <a:avLst/>
          </a:prstGeom>
          <a:ln w="12700">
            <a:miter lim="400000"/>
          </a:ln>
        </p:spPr>
      </p:pic>
      <p:sp>
        <p:nvSpPr>
          <p:cNvPr id="574" name="Questions?"/>
          <p:cNvSpPr txBox="1"/>
          <p:nvPr/>
        </p:nvSpPr>
        <p:spPr>
          <a:xfrm>
            <a:off x="1288638" y="2516481"/>
            <a:ext cx="4180657" cy="9529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6000">
                <a:solidFill>
                  <a:srgbClr val="53585F"/>
                </a:solidFill>
                <a:latin typeface="+mn-lt"/>
                <a:ea typeface="+mn-ea"/>
                <a:cs typeface="+mn-cs"/>
                <a:sym typeface="Arial"/>
              </a:defRPr>
            </a:lvl1pPr>
          </a:lstStyle>
          <a:p>
            <a:pPr/>
            <a:r>
              <a:t>Questions?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8" name="pasted-movie.png" descr="pasted-movie.png"/>
          <p:cNvPicPr>
            <a:picLocks noChangeAspect="1"/>
          </p:cNvPicPr>
          <p:nvPr/>
        </p:nvPicPr>
        <p:blipFill>
          <a:blip r:embed="rId3">
            <a:extLst/>
          </a:blip>
          <a:stretch>
            <a:fillRect/>
          </a:stretch>
        </p:blipFill>
        <p:spPr>
          <a:xfrm>
            <a:off x="803434" y="159800"/>
            <a:ext cx="11397932" cy="8931292"/>
          </a:xfrm>
          <a:prstGeom prst="rect">
            <a:avLst/>
          </a:prstGeom>
          <a:ln w="12700">
            <a:miter lim="400000"/>
          </a:ln>
        </p:spPr>
      </p:pic>
      <p:sp>
        <p:nvSpPr>
          <p:cNvPr id="579" name="betterimpact.com"/>
          <p:cNvSpPr txBox="1"/>
          <p:nvPr/>
        </p:nvSpPr>
        <p:spPr>
          <a:xfrm>
            <a:off x="6397513" y="269874"/>
            <a:ext cx="1477926" cy="298985"/>
          </a:xfrm>
          <a:prstGeom prst="rect">
            <a:avLst/>
          </a:prstGeom>
          <a:solidFill>
            <a:srgbClr val="F1EBE6"/>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solidFill>
                  <a:srgbClr val="0E0F10"/>
                </a:solidFill>
                <a:latin typeface="+mn-lt"/>
                <a:ea typeface="+mn-ea"/>
                <a:cs typeface="+mn-cs"/>
                <a:sym typeface="Arial"/>
              </a:defRPr>
            </a:lvl1pPr>
          </a:lstStyle>
          <a:p>
            <a:pPr/>
            <a:r>
              <a:t>betterimpact.com</a:t>
            </a:r>
          </a:p>
        </p:txBody>
      </p:sp>
      <p:pic>
        <p:nvPicPr>
          <p:cNvPr id="580" name="pasted-movie.png" descr="pasted-movie.png"/>
          <p:cNvPicPr>
            <a:picLocks noChangeAspect="1"/>
          </p:cNvPicPr>
          <p:nvPr/>
        </p:nvPicPr>
        <p:blipFill>
          <a:blip r:embed="rId4">
            <a:extLst/>
          </a:blip>
          <a:stretch>
            <a:fillRect/>
          </a:stretch>
        </p:blipFill>
        <p:spPr>
          <a:xfrm>
            <a:off x="7838830" y="1399575"/>
            <a:ext cx="1492362" cy="263236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0" grpId="1"/>
    </p:bldLst>
  </p:timing>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4" name="$100…"/>
          <p:cNvSpPr txBox="1"/>
          <p:nvPr/>
        </p:nvSpPr>
        <p:spPr>
          <a:xfrm>
            <a:off x="7573652" y="5323014"/>
            <a:ext cx="4390877" cy="334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buClrTx/>
              <a:defRPr sz="6000">
                <a:solidFill>
                  <a:srgbClr val="EDB958"/>
                </a:solidFill>
                <a:uFillTx/>
                <a:latin typeface="Arial Black"/>
                <a:ea typeface="Arial Black"/>
                <a:cs typeface="Arial Black"/>
                <a:sym typeface="Arial Black"/>
              </a:defRPr>
            </a:pPr>
            <a:r>
              <a:t>$100</a:t>
            </a:r>
          </a:p>
          <a:p>
            <a:pPr defTabSz="584200">
              <a:buClrTx/>
              <a:defRPr sz="6000">
                <a:solidFill>
                  <a:srgbClr val="EDB958"/>
                </a:solidFill>
                <a:uFillTx/>
                <a:latin typeface="Arial Black"/>
                <a:ea typeface="Arial Black"/>
                <a:cs typeface="Arial Black"/>
                <a:sym typeface="Arial Black"/>
              </a:defRPr>
            </a:pPr>
            <a:br/>
            <a:r>
              <a:t>Shopper B</a:t>
            </a:r>
          </a:p>
        </p:txBody>
      </p:sp>
      <p:pic>
        <p:nvPicPr>
          <p:cNvPr id="585" name="pasted-movie.png" descr="pasted-movie.png"/>
          <p:cNvPicPr>
            <a:picLocks noChangeAspect="1"/>
          </p:cNvPicPr>
          <p:nvPr/>
        </p:nvPicPr>
        <p:blipFill>
          <a:blip r:embed="rId2">
            <a:extLst/>
          </a:blip>
          <a:stretch>
            <a:fillRect/>
          </a:stretch>
        </p:blipFill>
        <p:spPr>
          <a:xfrm>
            <a:off x="1708150" y="213457"/>
            <a:ext cx="9588500" cy="8826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100…"/>
          <p:cNvSpPr txBox="1"/>
          <p:nvPr/>
        </p:nvSpPr>
        <p:spPr>
          <a:xfrm>
            <a:off x="7573652" y="5323014"/>
            <a:ext cx="4390877" cy="334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buClrTx/>
              <a:defRPr sz="6000">
                <a:solidFill>
                  <a:srgbClr val="EDB958"/>
                </a:solidFill>
                <a:uFillTx/>
                <a:latin typeface="Arial Black"/>
                <a:ea typeface="Arial Black"/>
                <a:cs typeface="Arial Black"/>
                <a:sym typeface="Arial Black"/>
              </a:defRPr>
            </a:pPr>
            <a:r>
              <a:t>$100</a:t>
            </a:r>
          </a:p>
          <a:p>
            <a:pPr defTabSz="584200">
              <a:buClrTx/>
              <a:defRPr sz="6000">
                <a:solidFill>
                  <a:srgbClr val="EDB958"/>
                </a:solidFill>
                <a:uFillTx/>
                <a:latin typeface="Arial Black"/>
                <a:ea typeface="Arial Black"/>
                <a:cs typeface="Arial Black"/>
                <a:sym typeface="Arial Black"/>
              </a:defRPr>
            </a:pPr>
            <a:br/>
            <a:r>
              <a:t>Shopper B</a:t>
            </a:r>
          </a:p>
        </p:txBody>
      </p:sp>
      <p:pic>
        <p:nvPicPr>
          <p:cNvPr id="588" name="Image" descr="Image"/>
          <p:cNvPicPr>
            <a:picLocks noChangeAspect="1"/>
          </p:cNvPicPr>
          <p:nvPr/>
        </p:nvPicPr>
        <p:blipFill>
          <a:blip r:embed="rId3">
            <a:extLst/>
          </a:blip>
          <a:stretch>
            <a:fillRect/>
          </a:stretch>
        </p:blipFill>
        <p:spPr>
          <a:xfrm>
            <a:off x="16933" y="764809"/>
            <a:ext cx="13004801" cy="828324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2" name="$100…"/>
          <p:cNvSpPr txBox="1"/>
          <p:nvPr/>
        </p:nvSpPr>
        <p:spPr>
          <a:xfrm>
            <a:off x="7573652" y="5323014"/>
            <a:ext cx="4390877" cy="334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buClrTx/>
              <a:defRPr sz="6000">
                <a:solidFill>
                  <a:srgbClr val="EDB958"/>
                </a:solidFill>
                <a:uFillTx/>
                <a:latin typeface="Arial Black"/>
                <a:ea typeface="Arial Black"/>
                <a:cs typeface="Arial Black"/>
                <a:sym typeface="Arial Black"/>
              </a:defRPr>
            </a:pPr>
            <a:r>
              <a:t>$100</a:t>
            </a:r>
          </a:p>
          <a:p>
            <a:pPr defTabSz="584200">
              <a:buClrTx/>
              <a:defRPr sz="6000">
                <a:solidFill>
                  <a:srgbClr val="EDB958"/>
                </a:solidFill>
                <a:uFillTx/>
                <a:latin typeface="Arial Black"/>
                <a:ea typeface="Arial Black"/>
                <a:cs typeface="Arial Black"/>
                <a:sym typeface="Arial Black"/>
              </a:defRPr>
            </a:pPr>
            <a:br/>
            <a:r>
              <a:t>Shopper B</a:t>
            </a:r>
          </a:p>
        </p:txBody>
      </p:sp>
      <p:pic>
        <p:nvPicPr>
          <p:cNvPr id="593" name="Image" descr="Image"/>
          <p:cNvPicPr>
            <a:picLocks noChangeAspect="1"/>
          </p:cNvPicPr>
          <p:nvPr/>
        </p:nvPicPr>
        <p:blipFill>
          <a:blip r:embed="rId3">
            <a:extLst/>
          </a:blip>
          <a:stretch>
            <a:fillRect/>
          </a:stretch>
        </p:blipFill>
        <p:spPr>
          <a:xfrm>
            <a:off x="2971800" y="181972"/>
            <a:ext cx="7302929" cy="88265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100…"/>
          <p:cNvSpPr txBox="1"/>
          <p:nvPr/>
        </p:nvSpPr>
        <p:spPr>
          <a:xfrm>
            <a:off x="7573652" y="5323014"/>
            <a:ext cx="4390877" cy="334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buClrTx/>
              <a:defRPr sz="6000">
                <a:solidFill>
                  <a:srgbClr val="EDB958"/>
                </a:solidFill>
                <a:uFillTx/>
                <a:latin typeface="Arial Black"/>
                <a:ea typeface="Arial Black"/>
                <a:cs typeface="Arial Black"/>
                <a:sym typeface="Arial Black"/>
              </a:defRPr>
            </a:pPr>
            <a:r>
              <a:t>$100</a:t>
            </a:r>
          </a:p>
          <a:p>
            <a:pPr defTabSz="584200">
              <a:buClrTx/>
              <a:defRPr sz="6000">
                <a:solidFill>
                  <a:srgbClr val="EDB958"/>
                </a:solidFill>
                <a:uFillTx/>
                <a:latin typeface="Arial Black"/>
                <a:ea typeface="Arial Black"/>
                <a:cs typeface="Arial Black"/>
                <a:sym typeface="Arial Black"/>
              </a:defRPr>
            </a:pPr>
            <a:br/>
            <a:r>
              <a:t>Shopper B</a:t>
            </a:r>
          </a:p>
        </p:txBody>
      </p:sp>
      <p:pic>
        <p:nvPicPr>
          <p:cNvPr id="598" name="pasted-movie.png" descr="pasted-movie.png"/>
          <p:cNvPicPr>
            <a:picLocks noChangeAspect="1"/>
          </p:cNvPicPr>
          <p:nvPr/>
        </p:nvPicPr>
        <p:blipFill>
          <a:blip r:embed="rId3">
            <a:extLst/>
          </a:blip>
          <a:srcRect l="1299" t="1116" r="0" b="0"/>
          <a:stretch>
            <a:fillRect/>
          </a:stretch>
        </p:blipFill>
        <p:spPr>
          <a:xfrm>
            <a:off x="2184677" y="342178"/>
            <a:ext cx="8423516" cy="875304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80" name="Dr Sue Carter Kahl"/>
          <p:cNvSpPr txBox="1"/>
          <p:nvPr/>
        </p:nvSpPr>
        <p:spPr>
          <a:xfrm>
            <a:off x="458071" y="636080"/>
            <a:ext cx="4940871"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584200">
              <a:buClrTx/>
              <a:defRPr sz="3700">
                <a:solidFill>
                  <a:srgbClr val="53585F"/>
                </a:solidFill>
                <a:uFillTx/>
                <a:latin typeface="Arial Black"/>
                <a:ea typeface="Arial Black"/>
                <a:cs typeface="Arial Black"/>
                <a:sym typeface="Arial Black"/>
              </a:defRPr>
            </a:lvl1pPr>
          </a:lstStyle>
          <a:p>
            <a:pPr/>
            <a:r>
              <a:t>Dr Sue Carter Kahl</a:t>
            </a:r>
          </a:p>
        </p:txBody>
      </p:sp>
      <p:pic>
        <p:nvPicPr>
          <p:cNvPr id="81" name="Image" descr="Image"/>
          <p:cNvPicPr>
            <a:picLocks noChangeAspect="1"/>
          </p:cNvPicPr>
          <p:nvPr/>
        </p:nvPicPr>
        <p:blipFill>
          <a:blip r:embed="rId3">
            <a:extLst/>
          </a:blip>
          <a:stretch>
            <a:fillRect/>
          </a:stretch>
        </p:blipFill>
        <p:spPr>
          <a:xfrm>
            <a:off x="5579035" y="1391856"/>
            <a:ext cx="3759201" cy="3086101"/>
          </a:xfrm>
          <a:prstGeom prst="rect">
            <a:avLst/>
          </a:prstGeom>
          <a:ln w="12700">
            <a:miter lim="400000"/>
          </a:ln>
        </p:spPr>
      </p:pic>
      <p:sp>
        <p:nvSpPr>
          <p:cNvPr id="82" name="“The widespread use and legitimacy of wage replacement rates can obscure the need to capture volunteer impact in other ways.”"/>
          <p:cNvSpPr txBox="1"/>
          <p:nvPr/>
        </p:nvSpPr>
        <p:spPr>
          <a:xfrm>
            <a:off x="5911925" y="1450123"/>
            <a:ext cx="6858717" cy="2627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3500">
                <a:solidFill>
                  <a:srgbClr val="53585F"/>
                </a:solidFill>
                <a:latin typeface="+mn-lt"/>
                <a:ea typeface="+mn-ea"/>
                <a:cs typeface="+mn-cs"/>
                <a:sym typeface="Arial"/>
              </a:defRPr>
            </a:lvl1pPr>
          </a:lstStyle>
          <a:p>
            <a:pPr/>
            <a:r>
              <a:t>“The widespread use and legitimacy of wage replacement rates can obscure the need to capture volunteer impact in other ways.”</a:t>
            </a:r>
          </a:p>
        </p:txBody>
      </p:sp>
      <p:pic>
        <p:nvPicPr>
          <p:cNvPr id="83" name="Image" descr="Image"/>
          <p:cNvPicPr>
            <a:picLocks noChangeAspect="1"/>
          </p:cNvPicPr>
          <p:nvPr/>
        </p:nvPicPr>
        <p:blipFill>
          <a:blip r:embed="rId4">
            <a:extLst/>
          </a:blip>
          <a:stretch>
            <a:fillRect/>
          </a:stretch>
        </p:blipFill>
        <p:spPr>
          <a:xfrm>
            <a:off x="10261255" y="6612366"/>
            <a:ext cx="1808704" cy="1808705"/>
          </a:xfrm>
          <a:prstGeom prst="rect">
            <a:avLst/>
          </a:prstGeom>
          <a:ln w="12700">
            <a:miter lim="400000"/>
          </a:ln>
        </p:spPr>
      </p:pic>
      <p:pic>
        <p:nvPicPr>
          <p:cNvPr id="84" name="pasted-movie.png" descr="pasted-movie.png"/>
          <p:cNvPicPr>
            <a:picLocks noChangeAspect="1"/>
          </p:cNvPicPr>
          <p:nvPr/>
        </p:nvPicPr>
        <p:blipFill>
          <a:blip r:embed="rId5">
            <a:extLst/>
          </a:blip>
          <a:srcRect l="0" t="0" r="3378" b="2237"/>
          <a:stretch>
            <a:fillRect/>
          </a:stretch>
        </p:blipFill>
        <p:spPr>
          <a:xfrm>
            <a:off x="522548" y="1467298"/>
            <a:ext cx="4751350" cy="480742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2" name="$100…"/>
          <p:cNvSpPr txBox="1"/>
          <p:nvPr/>
        </p:nvSpPr>
        <p:spPr>
          <a:xfrm>
            <a:off x="7573652" y="5323014"/>
            <a:ext cx="4390877" cy="334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buClrTx/>
              <a:defRPr sz="6000">
                <a:solidFill>
                  <a:srgbClr val="EDB958"/>
                </a:solidFill>
                <a:uFillTx/>
                <a:latin typeface="Arial Black"/>
                <a:ea typeface="Arial Black"/>
                <a:cs typeface="Arial Black"/>
                <a:sym typeface="Arial Black"/>
              </a:defRPr>
            </a:pPr>
            <a:r>
              <a:t>$100</a:t>
            </a:r>
          </a:p>
          <a:p>
            <a:pPr defTabSz="584200">
              <a:buClrTx/>
              <a:defRPr sz="6000">
                <a:solidFill>
                  <a:srgbClr val="EDB958"/>
                </a:solidFill>
                <a:uFillTx/>
                <a:latin typeface="Arial Black"/>
                <a:ea typeface="Arial Black"/>
                <a:cs typeface="Arial Black"/>
                <a:sym typeface="Arial Black"/>
              </a:defRPr>
            </a:pPr>
            <a:br/>
            <a:r>
              <a:t>Shopper B</a:t>
            </a:r>
          </a:p>
        </p:txBody>
      </p:sp>
      <p:pic>
        <p:nvPicPr>
          <p:cNvPr id="603" name="Image" descr="Image"/>
          <p:cNvPicPr>
            <a:picLocks noChangeAspect="1"/>
          </p:cNvPicPr>
          <p:nvPr/>
        </p:nvPicPr>
        <p:blipFill>
          <a:blip r:embed="rId3">
            <a:extLst/>
          </a:blip>
          <a:stretch>
            <a:fillRect/>
          </a:stretch>
        </p:blipFill>
        <p:spPr>
          <a:xfrm>
            <a:off x="-1" y="262808"/>
            <a:ext cx="13004801" cy="861838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7" name="$100…"/>
          <p:cNvSpPr txBox="1"/>
          <p:nvPr/>
        </p:nvSpPr>
        <p:spPr>
          <a:xfrm>
            <a:off x="7573652" y="5323014"/>
            <a:ext cx="4390877" cy="334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buClrTx/>
              <a:defRPr sz="6000">
                <a:solidFill>
                  <a:srgbClr val="EDB958"/>
                </a:solidFill>
                <a:uFillTx/>
                <a:latin typeface="Arial Black"/>
                <a:ea typeface="Arial Black"/>
                <a:cs typeface="Arial Black"/>
                <a:sym typeface="Arial Black"/>
              </a:defRPr>
            </a:pPr>
            <a:r>
              <a:t>$100</a:t>
            </a:r>
          </a:p>
          <a:p>
            <a:pPr defTabSz="584200">
              <a:buClrTx/>
              <a:defRPr sz="6000">
                <a:solidFill>
                  <a:srgbClr val="EDB958"/>
                </a:solidFill>
                <a:uFillTx/>
                <a:latin typeface="Arial Black"/>
                <a:ea typeface="Arial Black"/>
                <a:cs typeface="Arial Black"/>
                <a:sym typeface="Arial Black"/>
              </a:defRPr>
            </a:pPr>
            <a:br/>
            <a:r>
              <a:t>Shopper B</a:t>
            </a:r>
          </a:p>
        </p:txBody>
      </p:sp>
      <p:pic>
        <p:nvPicPr>
          <p:cNvPr id="608" name="Image" descr="Image"/>
          <p:cNvPicPr>
            <a:picLocks noChangeAspect="1"/>
          </p:cNvPicPr>
          <p:nvPr/>
        </p:nvPicPr>
        <p:blipFill>
          <a:blip r:embed="rId3">
            <a:extLst/>
          </a:blip>
          <a:stretch>
            <a:fillRect/>
          </a:stretch>
        </p:blipFill>
        <p:spPr>
          <a:xfrm>
            <a:off x="-135467" y="125420"/>
            <a:ext cx="13004801" cy="882542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12" name="$100…"/>
          <p:cNvSpPr txBox="1"/>
          <p:nvPr/>
        </p:nvSpPr>
        <p:spPr>
          <a:xfrm>
            <a:off x="7573652" y="5323014"/>
            <a:ext cx="4390877" cy="334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buClrTx/>
              <a:defRPr sz="6000">
                <a:solidFill>
                  <a:srgbClr val="EDB958"/>
                </a:solidFill>
                <a:uFillTx/>
                <a:latin typeface="Arial Black"/>
                <a:ea typeface="Arial Black"/>
                <a:cs typeface="Arial Black"/>
                <a:sym typeface="Arial Black"/>
              </a:defRPr>
            </a:pPr>
            <a:r>
              <a:t>$100</a:t>
            </a:r>
          </a:p>
          <a:p>
            <a:pPr defTabSz="584200">
              <a:buClrTx/>
              <a:defRPr sz="6000">
                <a:solidFill>
                  <a:srgbClr val="EDB958"/>
                </a:solidFill>
                <a:uFillTx/>
                <a:latin typeface="Arial Black"/>
                <a:ea typeface="Arial Black"/>
                <a:cs typeface="Arial Black"/>
                <a:sym typeface="Arial Black"/>
              </a:defRPr>
            </a:pPr>
            <a:br/>
            <a:r>
              <a:t>Shopper B</a:t>
            </a:r>
          </a:p>
        </p:txBody>
      </p:sp>
      <p:pic>
        <p:nvPicPr>
          <p:cNvPr id="613" name="Image" descr="Image"/>
          <p:cNvPicPr>
            <a:picLocks noChangeAspect="1"/>
          </p:cNvPicPr>
          <p:nvPr/>
        </p:nvPicPr>
        <p:blipFill>
          <a:blip r:embed="rId3">
            <a:extLst/>
          </a:blip>
          <a:stretch>
            <a:fillRect/>
          </a:stretch>
        </p:blipFill>
        <p:spPr>
          <a:xfrm>
            <a:off x="-1" y="776278"/>
            <a:ext cx="13004801" cy="779464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100…"/>
          <p:cNvSpPr txBox="1"/>
          <p:nvPr/>
        </p:nvSpPr>
        <p:spPr>
          <a:xfrm>
            <a:off x="7573652" y="5323014"/>
            <a:ext cx="4390877" cy="334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buClrTx/>
              <a:defRPr sz="6000">
                <a:solidFill>
                  <a:srgbClr val="EDB958"/>
                </a:solidFill>
                <a:uFillTx/>
                <a:latin typeface="Arial Black"/>
                <a:ea typeface="Arial Black"/>
                <a:cs typeface="Arial Black"/>
                <a:sym typeface="Arial Black"/>
              </a:defRPr>
            </a:pPr>
            <a:r>
              <a:t>$100</a:t>
            </a:r>
          </a:p>
          <a:p>
            <a:pPr defTabSz="584200">
              <a:buClrTx/>
              <a:defRPr sz="6000">
                <a:solidFill>
                  <a:srgbClr val="EDB958"/>
                </a:solidFill>
                <a:uFillTx/>
                <a:latin typeface="Arial Black"/>
                <a:ea typeface="Arial Black"/>
                <a:cs typeface="Arial Black"/>
                <a:sym typeface="Arial Black"/>
              </a:defRPr>
            </a:pPr>
            <a:br/>
            <a:r>
              <a:t>Shopper B</a:t>
            </a:r>
          </a:p>
        </p:txBody>
      </p:sp>
      <p:pic>
        <p:nvPicPr>
          <p:cNvPr id="618" name="Image" descr="Image"/>
          <p:cNvPicPr>
            <a:picLocks noChangeAspect="1"/>
          </p:cNvPicPr>
          <p:nvPr/>
        </p:nvPicPr>
        <p:blipFill>
          <a:blip r:embed="rId2">
            <a:extLst/>
          </a:blip>
          <a:stretch>
            <a:fillRect/>
          </a:stretch>
        </p:blipFill>
        <p:spPr>
          <a:xfrm>
            <a:off x="3232621" y="254000"/>
            <a:ext cx="6776625" cy="874475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88" name="closeup-shot-of-a-rake-and-a-shovel-on-garden-soil-2023-03-15-00-57-47-utc.jpeg" descr="closeup-shot-of-a-rake-and-a-shovel-on-garden-soil-2023-03-15-00-57-47-utc.jpeg"/>
          <p:cNvPicPr>
            <a:picLocks noChangeAspect="1"/>
          </p:cNvPicPr>
          <p:nvPr/>
        </p:nvPicPr>
        <p:blipFill>
          <a:blip r:embed="rId3">
            <a:extLst/>
          </a:blip>
          <a:stretch>
            <a:fillRect/>
          </a:stretch>
        </p:blipFill>
        <p:spPr>
          <a:xfrm>
            <a:off x="-749101" y="-14568"/>
            <a:ext cx="13819383" cy="921292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White">
  <a:themeElements>
    <a:clrScheme name="White">
      <a:dk1>
        <a:srgbClr val="FCFBF4"/>
      </a:dk1>
      <a:lt1>
        <a:srgbClr val="95C83B"/>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halkduster"/>
        <a:ea typeface="Chalkduster"/>
        <a:cs typeface="Chalkduster"/>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r" defTabSz="1295400" rtl="0" fontAlgn="auto" latinLnBrk="0" hangingPunct="0">
          <a:lnSpc>
            <a:spcPct val="100000"/>
          </a:lnSpc>
          <a:spcBef>
            <a:spcPts val="0"/>
          </a:spcBef>
          <a:spcAft>
            <a:spcPts val="0"/>
          </a:spcAft>
          <a:buClr>
            <a:srgbClr val="89A14D"/>
          </a:buClr>
          <a:buSzTx/>
          <a:buFontTx/>
          <a:buNone/>
          <a:tabLst/>
          <a:defRPr b="0" baseline="0" cap="none" i="0" spc="0" strike="noStrike" sz="2300" u="none" kumimoji="0" normalizeH="0">
            <a:ln>
              <a:noFill/>
            </a:ln>
            <a:solidFill>
              <a:srgbClr val="95C83B"/>
            </a:solidFill>
            <a:effectLst/>
            <a:uFill>
              <a:solidFill>
                <a:srgbClr val="000000"/>
              </a:solidFill>
            </a:uFill>
            <a:latin typeface="+mj-lt"/>
            <a:ea typeface="+mj-ea"/>
            <a:cs typeface="+mj-cs"/>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r" defTabSz="1295400" rtl="0" fontAlgn="auto" latinLnBrk="0" hangingPunct="0">
          <a:lnSpc>
            <a:spcPct val="100000"/>
          </a:lnSpc>
          <a:spcBef>
            <a:spcPts val="0"/>
          </a:spcBef>
          <a:spcAft>
            <a:spcPts val="0"/>
          </a:spcAft>
          <a:buClr>
            <a:srgbClr val="89A14D"/>
          </a:buClr>
          <a:buSzTx/>
          <a:buFontTx/>
          <a:buNone/>
          <a:tabLst/>
          <a:defRPr b="0" baseline="0" cap="none" i="0" spc="0" strike="noStrike" sz="2300" u="none" kumimoji="0" normalizeH="0">
            <a:ln>
              <a:noFill/>
            </a:ln>
            <a:solidFill>
              <a:srgbClr val="95C83B"/>
            </a:solidFill>
            <a:effectLst/>
            <a:uFill>
              <a:solidFill>
                <a:srgbClr val="000000"/>
              </a:solidFill>
            </a:uFill>
            <a:latin typeface="+mj-lt"/>
            <a:ea typeface="+mj-ea"/>
            <a:cs typeface="+mj-cs"/>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halkduster"/>
        <a:ea typeface="Chalkduster"/>
        <a:cs typeface="Chalkduster"/>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r" defTabSz="1295400" rtl="0" fontAlgn="auto" latinLnBrk="0" hangingPunct="0">
          <a:lnSpc>
            <a:spcPct val="100000"/>
          </a:lnSpc>
          <a:spcBef>
            <a:spcPts val="0"/>
          </a:spcBef>
          <a:spcAft>
            <a:spcPts val="0"/>
          </a:spcAft>
          <a:buClr>
            <a:srgbClr val="89A14D"/>
          </a:buClr>
          <a:buSzTx/>
          <a:buFontTx/>
          <a:buNone/>
          <a:tabLst/>
          <a:defRPr b="0" baseline="0" cap="none" i="0" spc="0" strike="noStrike" sz="2300" u="none" kumimoji="0" normalizeH="0">
            <a:ln>
              <a:noFill/>
            </a:ln>
            <a:solidFill>
              <a:srgbClr val="95C83B"/>
            </a:solidFill>
            <a:effectLst/>
            <a:uFill>
              <a:solidFill>
                <a:srgbClr val="000000"/>
              </a:solidFill>
            </a:uFill>
            <a:latin typeface="+mj-lt"/>
            <a:ea typeface="+mj-ea"/>
            <a:cs typeface="+mj-cs"/>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r" defTabSz="1295400" rtl="0" fontAlgn="auto" latinLnBrk="0" hangingPunct="0">
          <a:lnSpc>
            <a:spcPct val="100000"/>
          </a:lnSpc>
          <a:spcBef>
            <a:spcPts val="0"/>
          </a:spcBef>
          <a:spcAft>
            <a:spcPts val="0"/>
          </a:spcAft>
          <a:buClr>
            <a:srgbClr val="89A14D"/>
          </a:buClr>
          <a:buSzTx/>
          <a:buFontTx/>
          <a:buNone/>
          <a:tabLst/>
          <a:defRPr b="0" baseline="0" cap="none" i="0" spc="0" strike="noStrike" sz="2300" u="none" kumimoji="0" normalizeH="0">
            <a:ln>
              <a:noFill/>
            </a:ln>
            <a:solidFill>
              <a:srgbClr val="95C83B"/>
            </a:solidFill>
            <a:effectLst/>
            <a:uFill>
              <a:solidFill>
                <a:srgbClr val="000000"/>
              </a:solidFill>
            </a:uFill>
            <a:latin typeface="+mj-lt"/>
            <a:ea typeface="+mj-ea"/>
            <a:cs typeface="+mj-cs"/>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32C0F5F7CC1849ABC3BB6BC570D734" ma:contentTypeVersion="24" ma:contentTypeDescription="Create a new document." ma:contentTypeScope="" ma:versionID="f5bff3619e299495723f31b8a3ac11c9">
  <xsd:schema xmlns:xsd="http://www.w3.org/2001/XMLSchema" xmlns:xs="http://www.w3.org/2001/XMLSchema" xmlns:p="http://schemas.microsoft.com/office/2006/metadata/properties" xmlns:ns1="http://schemas.microsoft.com/sharepoint/v3" xmlns:ns2="3e0e0d6c-3e6b-42ec-b59f-7db14f7c7a19" xmlns:ns3="60daceeb-bbb8-4463-a2ea-3ef0447cd51a" targetNamespace="http://schemas.microsoft.com/office/2006/metadata/properties" ma:root="true" ma:fieldsID="76e1aae1229b611b873806d214ef89ce" ns1:_="" ns2:_="" ns3:_="">
    <xsd:import namespace="http://schemas.microsoft.com/sharepoint/v3"/>
    <xsd:import namespace="3e0e0d6c-3e6b-42ec-b59f-7db14f7c7a19"/>
    <xsd:import namespace="60daceeb-bbb8-4463-a2ea-3ef0447cd51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1:_ip_UnifiedCompliancePolicyProperties" minOccurs="0"/>
                <xsd:element ref="ns1:_ip_UnifiedCompliancePolicyUIAction" minOccurs="0"/>
                <xsd:element ref="ns2:MediaServiceAutoKeyPoints" minOccurs="0"/>
                <xsd:element ref="ns2:MediaServiceKeyPoints" minOccurs="0"/>
                <xsd:element ref="ns3:SharedWithUsers" minOccurs="0"/>
                <xsd:element ref="ns3:SharedWithDetails" minOccurs="0"/>
                <xsd:element ref="ns2:MediaLengthInSeconds" minOccurs="0"/>
                <xsd:element ref="ns2:Checked" minOccurs="0"/>
                <xsd:element ref="ns2:Checked1"/>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0e0d6c-3e6b-42ec-b59f-7db14f7c7a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Checked" ma:index="23" nillable="true" ma:displayName="Checked" ma:default="1" ma:format="Dropdown" ma:internalName="Checked">
      <xsd:simpleType>
        <xsd:restriction base="dms:Boolean"/>
      </xsd:simpleType>
    </xsd:element>
    <xsd:element name="Checked1" ma:index="24" ma:displayName="Checked 1" ma:default="1" ma:format="Dropdown" ma:internalName="Checked1">
      <xsd:simpleType>
        <xsd:restriction base="dms:Boolea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2648a34-2138-4432-bdba-6bd3e31dfed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daceeb-bbb8-4463-a2ea-3ef0447cd51a"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0d3d3e31-7769-478a-a006-5f8ef0dc9cac}" ma:internalName="TaxCatchAll" ma:showField="CatchAllData" ma:web="60daceeb-bbb8-4463-a2ea-3ef0447cd5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F30BAC-8D9E-4F3D-9F8E-07B846710C42}"/>
</file>

<file path=customXml/itemProps2.xml><?xml version="1.0" encoding="utf-8"?>
<ds:datastoreItem xmlns:ds="http://schemas.openxmlformats.org/officeDocument/2006/customXml" ds:itemID="{31D529B1-E0CC-4EC4-B69F-EAAE4D5B55C6}"/>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