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71"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embeddedFontLst>
    <p:embeddedFont>
      <p:font typeface="Josefin Sans" pitchFamily="2"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Raleway" pitchFamily="2" charset="0"/>
      <p:regular r:id="rId37"/>
      <p:bold r:id="rId38"/>
      <p:italic r:id="rId39"/>
      <p:boldItalic r:id="rId40"/>
    </p:embeddedFont>
    <p:embeddedFont>
      <p:font typeface="Raleway Medium" pitchFamily="2" charset="0"/>
      <p:regular r:id="rId41"/>
      <p:bold r:id="rId42"/>
      <p:italic r:id="rId43"/>
      <p:boldItalic r:id="rId44"/>
    </p:embeddedFont>
    <p:embeddedFont>
      <p:font typeface="Raleway SemiBold"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72C37-B4C4-E8D4-3F72-C23826A9B140}" v="1" dt="2024-04-29T22:06:29.845"/>
  </p1510:revLst>
</p1510:revInfo>
</file>

<file path=ppt/tableStyles.xml><?xml version="1.0" encoding="utf-8"?>
<a:tblStyleLst xmlns:a="http://schemas.openxmlformats.org/drawingml/2006/main" def="{5E21345B-9007-4420-888D-EED332656CE7}">
  <a:tblStyle styleId="{5E21345B-9007-4420-888D-EED332656C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font" Target="fonts/font13.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Garland" userId="S::stuart@volunteer.ie::95c19a2c-5abf-4eb1-9b22-cf14024467da" providerId="AD" clId="Web-{AB772C37-B4C4-E8D4-3F72-C23826A9B140}"/>
    <pc:docChg chg="modSld">
      <pc:chgData name="Stuart Garland" userId="S::stuart@volunteer.ie::95c19a2c-5abf-4eb1-9b22-cf14024467da" providerId="AD" clId="Web-{AB772C37-B4C4-E8D4-3F72-C23826A9B140}" dt="2024-04-29T22:06:29.845" v="0"/>
      <pc:docMkLst>
        <pc:docMk/>
      </pc:docMkLst>
      <pc:sldChg chg="delSp">
        <pc:chgData name="Stuart Garland" userId="S::stuart@volunteer.ie::95c19a2c-5abf-4eb1-9b22-cf14024467da" providerId="AD" clId="Web-{AB772C37-B4C4-E8D4-3F72-C23826A9B140}" dt="2024-04-29T22:06:29.845" v="0"/>
        <pc:sldMkLst>
          <pc:docMk/>
          <pc:sldMk cId="0" sldId="256"/>
        </pc:sldMkLst>
        <pc:picChg chg="del">
          <ac:chgData name="Stuart Garland" userId="S::stuart@volunteer.ie::95c19a2c-5abf-4eb1-9b22-cf14024467da" providerId="AD" clId="Web-{AB772C37-B4C4-E8D4-3F72-C23826A9B140}" dt="2024-04-29T22:06:29.845" v="0"/>
          <ac:picMkLst>
            <pc:docMk/>
            <pc:sldMk cId="0" sldId="256"/>
            <ac:picMk id="10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e6fc3d93a9_7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e6fc3d93a9_7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e48dc0eaa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ce48dc0eaa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ca7cf1536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ca7cf1536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cfacf5305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cfacf5305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9a3cf3566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9a3cf3566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ce4e45c1a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ce4e45c1a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e8972d8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ce8972d8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e8972d8e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ce8972d8e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a7cf1536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ca7cf1536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600"/>
              </a:spcAft>
              <a:buClr>
                <a:schemeClr val="dk1"/>
              </a:buClr>
              <a:buSzPts val="1100"/>
              <a:buFont typeface="Arial"/>
              <a:buNone/>
            </a:pPr>
            <a:endParaRPr sz="1200" dirty="0">
              <a:solidFill>
                <a:schemeClr val="dk1"/>
              </a:solidFill>
              <a:latin typeface="Raleway Medium"/>
              <a:ea typeface="Raleway Medium"/>
              <a:cs typeface="Raleway Medium"/>
              <a:sym typeface="Raleway Medium"/>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ce4e45c1a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ce4e45c1a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ce8972d8e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ce8972d8e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ce48dc0ea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ce48dc0ea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a:solidFill>
                  <a:schemeClr val="dk1"/>
                </a:solidFill>
              </a:rPr>
              <a:t> I’m Jo Gibney, a life and career coach. I particularly enjoy helping people find the blend of life and work they want, set boundaries and build habits that allow them to say yes to more of what they love, and steer clear of burnout.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I help busy, people-focused professionals - like volunteer managers - as having ‘customers’ - whether they are customers, volunteers, clients or internal stakeholders - comes with a higher pressure to say yes and people please, higher expectations and demands, as well as having to deal with other people’s emotions. All of which can lead to burnout.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Prior to becoming a coach, I worked for the UK’s Association of Volunteer Managers, and was a volunteer manager before that, so I understand the pressures volunteering professionals face.</a:t>
            </a:r>
            <a:endParaRPr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9a870e5fb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9a870e5fb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e6fc3d93a9_7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e6fc3d93a9_7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cb8edda1e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cb8edda1e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cb8edda1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cb8edda1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e48dc0e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ce48dc0e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GB" dirty="0"/>
              <a:t>Knowing and understanding the vision</a:t>
            </a:r>
            <a:endParaRPr dirty="0"/>
          </a:p>
          <a:p>
            <a:pPr marL="457200" lvl="0" indent="-298450" algn="l" rtl="0">
              <a:spcBef>
                <a:spcPts val="0"/>
              </a:spcBef>
              <a:spcAft>
                <a:spcPts val="0"/>
              </a:spcAft>
              <a:buSzPts val="1100"/>
              <a:buChar char="●"/>
            </a:pPr>
            <a:r>
              <a:rPr lang="en-GB" dirty="0"/>
              <a:t>Knowing who you need to influence </a:t>
            </a:r>
            <a:endParaRPr dirty="0"/>
          </a:p>
          <a:p>
            <a:pPr marL="457200" lvl="0" indent="-298450" algn="l" rtl="0">
              <a:spcBef>
                <a:spcPts val="0"/>
              </a:spcBef>
              <a:spcAft>
                <a:spcPts val="0"/>
              </a:spcAft>
              <a:buSzPts val="1100"/>
              <a:buChar char="●"/>
            </a:pPr>
            <a:r>
              <a:rPr lang="en-GB" dirty="0"/>
              <a:t>Know how and what to you need to communicate well</a:t>
            </a:r>
            <a:endParaRPr dirty="0"/>
          </a:p>
          <a:p>
            <a:pPr marL="457200" lvl="0" indent="-298450" algn="l" rtl="0">
              <a:spcBef>
                <a:spcPts val="0"/>
              </a:spcBef>
              <a:spcAft>
                <a:spcPts val="0"/>
              </a:spcAft>
              <a:buSzPts val="1100"/>
              <a:buChar char="●"/>
            </a:pPr>
            <a:r>
              <a:rPr lang="en-GB" dirty="0"/>
              <a:t>Knowing what you can control and influence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a7cf1536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ca7cf1536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Before you can start to advocate for volunteering in your organisation, you need to have an understanding of what your organisation is there to achieve? And therefore, how does volunteering fit into the wider organisational purpose and strategy.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clearer you are on this, the better able you are to communicate the value of volunteers and volunteering.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GB" dirty="0">
                <a:solidFill>
                  <a:schemeClr val="dk1"/>
                </a:solidFill>
              </a:rPr>
              <a:t>It may not be your role to write a volunteering strategy, or contribute to your organisational strategy, but it’s important to know them both and how they link. I’m not going to go into strategy development - that’s not what we’re here to discuss. Instead, I’m going to ask you a question:</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“Do you know how volunteering contributes towards your organisational vision?”</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Before you can start to advocate for volunteering in your organisation, you need to have an understanding of what your organisation is there to achieve? And therefor, how does volunteering fit into the wider organisational purpose and strategy.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clearer you are on this, the better able you are to communicate the value of volunteers and volunteering.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may not be your role to write a volunteering strategy, or contribute to your organisational strategy, but it’s important to know them both and how they link. I’m not going to go into strategy development - that’s not what we’re here to discuss. Instead, I’m going to ask you a question:</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e48dc0eaa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ce48dc0eaa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Action. What one thing can you commit to doing this week to improve your knowledge and understanding of how volunteers contribute to the vision and mission of your organisation?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Maybe you’ll:</a:t>
            </a:r>
            <a:endParaRPr i="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Commit to a date by which you will read the organisational strategy and make notes on how volunteering supports this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Find and book a volunteering policy training course with Volunteer Ireland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Book in a meeting with your manager or team to discuss how volunteering links to the wider organisational strategy, or how you can be more involved in a the volunteering strategy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a:solidFill>
                  <a:schemeClr val="dk1"/>
                </a:solidFill>
              </a:rPr>
              <a:t>I’ll give you a couple of minutes to write this one thing down.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ca7cf1536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ca7cf1536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Question: What’s the importance of knowing your stakeholders?</a:t>
            </a:r>
            <a:endParaRPr/>
          </a:p>
          <a:p>
            <a:pPr marL="0" lvl="0" indent="0" algn="l" rtl="0">
              <a:spcBef>
                <a:spcPts val="0"/>
              </a:spcBef>
              <a:spcAft>
                <a:spcPts val="0"/>
              </a:spcAft>
              <a:buNone/>
            </a:pPr>
            <a:endParaRPr/>
          </a:p>
          <a:p>
            <a:pPr marL="0" lvl="0" indent="0" algn="l" rtl="0">
              <a:spcBef>
                <a:spcPts val="0"/>
              </a:spcBef>
              <a:spcAft>
                <a:spcPts val="0"/>
              </a:spcAft>
              <a:buNone/>
            </a:pPr>
            <a:r>
              <a:rPr lang="en-GB"/>
              <a:t>Once you have - or while you are working on developing a better understanding, you also need to think about who you need to influence. Because unless you’re the Chief Executive, on the senior leadership team, or a trustee, you probably don’t have enough power or influence to get budgets signed off, start new projects, launch new volunteer roles. Again, frustrating!</a:t>
            </a:r>
            <a:endParaRPr/>
          </a:p>
          <a:p>
            <a:pPr marL="0" lvl="0" indent="0" algn="l" rtl="0">
              <a:spcBef>
                <a:spcPts val="0"/>
              </a:spcBef>
              <a:spcAft>
                <a:spcPts val="0"/>
              </a:spcAft>
              <a:buNone/>
            </a:pPr>
            <a:endParaRPr/>
          </a:p>
          <a:p>
            <a:pPr marL="0" lvl="0" indent="0" algn="l" rtl="0">
              <a:spcBef>
                <a:spcPts val="0"/>
              </a:spcBef>
              <a:spcAft>
                <a:spcPts val="0"/>
              </a:spcAft>
              <a:buNone/>
            </a:pPr>
            <a:r>
              <a:rPr lang="en-GB"/>
              <a:t>Stakeholder identification - also known as stakeholder analysis or stakeholder mapping - is a way of identifying the people who have the power and/or influence to help you advocate for your volunteer programme.</a:t>
            </a:r>
            <a:endParaRPr/>
          </a:p>
          <a:p>
            <a:pPr marL="0" lvl="0" indent="0" algn="l" rtl="0">
              <a:spcBef>
                <a:spcPts val="0"/>
              </a:spcBef>
              <a:spcAft>
                <a:spcPts val="0"/>
              </a:spcAft>
              <a:buNone/>
            </a:pPr>
            <a:endParaRPr/>
          </a:p>
          <a:p>
            <a:pPr marL="0" lvl="0" indent="0" algn="l" rtl="0">
              <a:spcBef>
                <a:spcPts val="0"/>
              </a:spcBef>
              <a:spcAft>
                <a:spcPts val="0"/>
              </a:spcAft>
              <a:buNone/>
            </a:pPr>
            <a:r>
              <a:rPr lang="en-GB"/>
              <a:t>There are many stakeholder analysis tools available. Today I’m sharing two I find useful. </a:t>
            </a:r>
            <a:endParaRPr/>
          </a:p>
          <a:p>
            <a:pPr marL="0" lvl="0" indent="0" algn="l" rtl="0">
              <a:spcBef>
                <a:spcPts val="0"/>
              </a:spcBef>
              <a:spcAft>
                <a:spcPts val="0"/>
              </a:spcAft>
              <a:buNone/>
            </a:pPr>
            <a:endParaRPr/>
          </a:p>
          <a:p>
            <a:pPr marL="0" lvl="0" indent="0" algn="l" rtl="0">
              <a:spcBef>
                <a:spcPts val="0"/>
              </a:spcBef>
              <a:spcAft>
                <a:spcPts val="0"/>
              </a:spcAft>
              <a:buNone/>
            </a:pPr>
            <a:r>
              <a:rPr lang="en-GB"/>
              <a:t>On your tables, let’s spend five minutes starting to mapping out your stakeholders. You can use the table in the worksheet, or draw your own table.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e48dc0eaa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ce48dc0eaa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e48dc0eaa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e48dc0eaa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b="1"/>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58" name="Google Shape;58;p14"/>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600"/>
              <a:buFont typeface="Josefin Sans SemiBold"/>
              <a:buNone/>
              <a:defRPr sz="2600">
                <a:latin typeface="Josefin Sans SemiBold"/>
                <a:ea typeface="Josefin Sans SemiBold"/>
                <a:cs typeface="Josefin Sans SemiBold"/>
                <a:sym typeface="Josefin Sans SemiBold"/>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59" name="Google Shape;59;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2" name="Google Shape;62;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729450" y="876375"/>
            <a:ext cx="7688700" cy="6429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5" name="Google Shape;65;p16"/>
          <p:cNvSpPr txBox="1">
            <a:spLocks noGrp="1"/>
          </p:cNvSpPr>
          <p:nvPr>
            <p:ph type="body" idx="1"/>
          </p:nvPr>
        </p:nvSpPr>
        <p:spPr>
          <a:xfrm>
            <a:off x="729450" y="1578650"/>
            <a:ext cx="7688700" cy="27612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6" name="Google Shape;66;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729450" y="915950"/>
            <a:ext cx="7688400" cy="6033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9" name="Google Shape;69;p17"/>
          <p:cNvSpPr txBox="1">
            <a:spLocks noGrp="1"/>
          </p:cNvSpPr>
          <p:nvPr>
            <p:ph type="body" idx="1"/>
          </p:nvPr>
        </p:nvSpPr>
        <p:spPr>
          <a:xfrm>
            <a:off x="729325" y="1598450"/>
            <a:ext cx="3774300" cy="2741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70" name="Google Shape;70;p17"/>
          <p:cNvSpPr txBox="1">
            <a:spLocks noGrp="1"/>
          </p:cNvSpPr>
          <p:nvPr>
            <p:ph type="body" idx="2"/>
          </p:nvPr>
        </p:nvSpPr>
        <p:spPr>
          <a:xfrm>
            <a:off x="4643600" y="1598575"/>
            <a:ext cx="3774300" cy="2741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71" name="Google Shape;71;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74" name="Google Shape;74;p1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730000" y="846700"/>
            <a:ext cx="3300900" cy="9990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77" name="Google Shape;77;p19"/>
          <p:cNvSpPr txBox="1">
            <a:spLocks noGrp="1"/>
          </p:cNvSpPr>
          <p:nvPr>
            <p:ph type="body" idx="1"/>
          </p:nvPr>
        </p:nvSpPr>
        <p:spPr>
          <a:xfrm>
            <a:off x="721225" y="1845700"/>
            <a:ext cx="3300900" cy="25335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78" name="Google Shape;78;p1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E9963A"/>
        </a:solid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1" name="Google Shape;81;p2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84" name="Google Shape;84;p21"/>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85" name="Google Shape;85;p21"/>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 name="Google Shape;86;p2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600"/>
              <a:buNone/>
              <a:defRPr/>
            </a:lvl1pPr>
          </a:lstStyle>
          <a:p>
            <a:endParaRPr/>
          </a:p>
        </p:txBody>
      </p:sp>
      <p:sp>
        <p:nvSpPr>
          <p:cNvPr id="89" name="Google Shape;89;p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6A1F86"/>
        </a:solidFill>
        <a:effectLst/>
      </p:bgPr>
    </p:bg>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92" name="Google Shape;92;p23"/>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Clr>
                <a:schemeClr val="lt1"/>
              </a:buClr>
              <a:buSzPts val="1600"/>
              <a:buChar char="●"/>
              <a:defRPr>
                <a:solidFill>
                  <a:schemeClr val="lt1"/>
                </a:solidFill>
              </a:defRPr>
            </a:lvl1pPr>
            <a:lvl2pPr marL="914400" lvl="1" indent="-330200">
              <a:spcBef>
                <a:spcPts val="0"/>
              </a:spcBef>
              <a:spcAft>
                <a:spcPts val="0"/>
              </a:spcAft>
              <a:buClr>
                <a:schemeClr val="lt1"/>
              </a:buClr>
              <a:buSzPts val="1600"/>
              <a:buChar char="○"/>
              <a:defRPr>
                <a:solidFill>
                  <a:schemeClr val="lt1"/>
                </a:solidFill>
              </a:defRPr>
            </a:lvl2pPr>
            <a:lvl3pPr marL="1371600" lvl="2" indent="-330200">
              <a:spcBef>
                <a:spcPts val="0"/>
              </a:spcBef>
              <a:spcAft>
                <a:spcPts val="0"/>
              </a:spcAft>
              <a:buClr>
                <a:schemeClr val="lt1"/>
              </a:buClr>
              <a:buSzPts val="1600"/>
              <a:buChar char="■"/>
              <a:defRPr>
                <a:solidFill>
                  <a:schemeClr val="lt1"/>
                </a:solidFill>
              </a:defRPr>
            </a:lvl3pPr>
            <a:lvl4pPr marL="1828800" lvl="3" indent="-330200">
              <a:spcBef>
                <a:spcPts val="0"/>
              </a:spcBef>
              <a:spcAft>
                <a:spcPts val="0"/>
              </a:spcAft>
              <a:buClr>
                <a:schemeClr val="lt1"/>
              </a:buClr>
              <a:buSzPts val="1600"/>
              <a:buChar char="●"/>
              <a:defRPr>
                <a:solidFill>
                  <a:schemeClr val="lt1"/>
                </a:solidFill>
              </a:defRPr>
            </a:lvl4pPr>
            <a:lvl5pPr marL="2286000" lvl="4" indent="-330200">
              <a:spcBef>
                <a:spcPts val="0"/>
              </a:spcBef>
              <a:spcAft>
                <a:spcPts val="0"/>
              </a:spcAft>
              <a:buClr>
                <a:schemeClr val="lt1"/>
              </a:buClr>
              <a:buSzPts val="1600"/>
              <a:buChar char="○"/>
              <a:defRPr>
                <a:solidFill>
                  <a:schemeClr val="lt1"/>
                </a:solidFill>
              </a:defRPr>
            </a:lvl5pPr>
            <a:lvl6pPr marL="2743200" lvl="5" indent="-330200">
              <a:spcBef>
                <a:spcPts val="0"/>
              </a:spcBef>
              <a:spcAft>
                <a:spcPts val="0"/>
              </a:spcAft>
              <a:buClr>
                <a:schemeClr val="lt1"/>
              </a:buClr>
              <a:buSzPts val="1600"/>
              <a:buChar char="■"/>
              <a:defRPr>
                <a:solidFill>
                  <a:schemeClr val="lt1"/>
                </a:solidFill>
              </a:defRPr>
            </a:lvl6pPr>
            <a:lvl7pPr marL="3200400" lvl="6" indent="-330200">
              <a:spcBef>
                <a:spcPts val="0"/>
              </a:spcBef>
              <a:spcAft>
                <a:spcPts val="0"/>
              </a:spcAft>
              <a:buClr>
                <a:schemeClr val="lt1"/>
              </a:buClr>
              <a:buSzPts val="1600"/>
              <a:buChar char="●"/>
              <a:defRPr>
                <a:solidFill>
                  <a:schemeClr val="lt1"/>
                </a:solidFill>
              </a:defRPr>
            </a:lvl7pPr>
            <a:lvl8pPr marL="3657600" lvl="7" indent="-330200">
              <a:spcBef>
                <a:spcPts val="0"/>
              </a:spcBef>
              <a:spcAft>
                <a:spcPts val="0"/>
              </a:spcAft>
              <a:buClr>
                <a:schemeClr val="lt1"/>
              </a:buClr>
              <a:buSzPts val="1600"/>
              <a:buChar char="○"/>
              <a:defRPr>
                <a:solidFill>
                  <a:schemeClr val="lt1"/>
                </a:solidFill>
              </a:defRPr>
            </a:lvl8pPr>
            <a:lvl9pPr marL="4114800" lvl="8" indent="-330200">
              <a:spcBef>
                <a:spcPts val="0"/>
              </a:spcBef>
              <a:spcAft>
                <a:spcPts val="0"/>
              </a:spcAft>
              <a:buClr>
                <a:schemeClr val="lt1"/>
              </a:buClr>
              <a:buSzPts val="1600"/>
              <a:buChar char="■"/>
              <a:defRPr>
                <a:solidFill>
                  <a:schemeClr val="lt1"/>
                </a:solidFill>
              </a:defRPr>
            </a:lvl9pPr>
          </a:lstStyle>
          <a:p>
            <a:endParaRPr/>
          </a:p>
        </p:txBody>
      </p:sp>
      <p:sp>
        <p:nvSpPr>
          <p:cNvPr id="93" name="Google Shape;93;p2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SzPts val="1800"/>
              <a:buFont typeface="Raleway"/>
              <a:buChar char="●"/>
              <a:defRPr sz="1800">
                <a:latin typeface="Raleway"/>
                <a:ea typeface="Raleway"/>
                <a:cs typeface="Raleway"/>
                <a:sym typeface="Raleway"/>
              </a:defRPr>
            </a:lvl1pPr>
            <a:lvl2pPr marL="914400" lvl="1" indent="-317500">
              <a:lnSpc>
                <a:spcPct val="115000"/>
              </a:lnSpc>
              <a:spcBef>
                <a:spcPts val="0"/>
              </a:spcBef>
              <a:spcAft>
                <a:spcPts val="0"/>
              </a:spcAft>
              <a:buSzPts val="1400"/>
              <a:buFont typeface="Raleway"/>
              <a:buChar char="○"/>
              <a:defRPr>
                <a:latin typeface="Raleway"/>
                <a:ea typeface="Raleway"/>
                <a:cs typeface="Raleway"/>
                <a:sym typeface="Raleway"/>
              </a:defRPr>
            </a:lvl2pPr>
            <a:lvl3pPr marL="1371600" lvl="2" indent="-317500">
              <a:lnSpc>
                <a:spcPct val="115000"/>
              </a:lnSpc>
              <a:spcBef>
                <a:spcPts val="0"/>
              </a:spcBef>
              <a:spcAft>
                <a:spcPts val="0"/>
              </a:spcAft>
              <a:buSzPts val="1400"/>
              <a:buFont typeface="Raleway"/>
              <a:buChar char="■"/>
              <a:defRPr>
                <a:latin typeface="Raleway"/>
                <a:ea typeface="Raleway"/>
                <a:cs typeface="Raleway"/>
                <a:sym typeface="Raleway"/>
              </a:defRPr>
            </a:lvl3pPr>
            <a:lvl4pPr marL="1828800" lvl="3" indent="-317500">
              <a:lnSpc>
                <a:spcPct val="115000"/>
              </a:lnSpc>
              <a:spcBef>
                <a:spcPts val="0"/>
              </a:spcBef>
              <a:spcAft>
                <a:spcPts val="0"/>
              </a:spcAft>
              <a:buSzPts val="1400"/>
              <a:buFont typeface="Raleway"/>
              <a:buChar char="●"/>
              <a:defRPr>
                <a:latin typeface="Raleway"/>
                <a:ea typeface="Raleway"/>
                <a:cs typeface="Raleway"/>
                <a:sym typeface="Raleway"/>
              </a:defRPr>
            </a:lvl4pPr>
            <a:lvl5pPr marL="2286000" lvl="4" indent="-317500">
              <a:lnSpc>
                <a:spcPct val="115000"/>
              </a:lnSpc>
              <a:spcBef>
                <a:spcPts val="0"/>
              </a:spcBef>
              <a:spcAft>
                <a:spcPts val="0"/>
              </a:spcAft>
              <a:buSzPts val="1400"/>
              <a:buFont typeface="Raleway"/>
              <a:buChar char="○"/>
              <a:defRPr>
                <a:latin typeface="Raleway"/>
                <a:ea typeface="Raleway"/>
                <a:cs typeface="Raleway"/>
                <a:sym typeface="Raleway"/>
              </a:defRPr>
            </a:lvl5pPr>
            <a:lvl6pPr marL="2743200" lvl="5" indent="-317500">
              <a:lnSpc>
                <a:spcPct val="115000"/>
              </a:lnSpc>
              <a:spcBef>
                <a:spcPts val="0"/>
              </a:spcBef>
              <a:spcAft>
                <a:spcPts val="0"/>
              </a:spcAft>
              <a:buSzPts val="1400"/>
              <a:buFont typeface="Raleway"/>
              <a:buChar char="■"/>
              <a:defRPr>
                <a:latin typeface="Raleway"/>
                <a:ea typeface="Raleway"/>
                <a:cs typeface="Raleway"/>
                <a:sym typeface="Raleway"/>
              </a:defRPr>
            </a:lvl6pPr>
            <a:lvl7pPr marL="3200400" lvl="6" indent="-317500">
              <a:lnSpc>
                <a:spcPct val="115000"/>
              </a:lnSpc>
              <a:spcBef>
                <a:spcPts val="0"/>
              </a:spcBef>
              <a:spcAft>
                <a:spcPts val="0"/>
              </a:spcAft>
              <a:buSzPts val="1400"/>
              <a:buFont typeface="Raleway"/>
              <a:buChar char="●"/>
              <a:defRPr>
                <a:latin typeface="Raleway"/>
                <a:ea typeface="Raleway"/>
                <a:cs typeface="Raleway"/>
                <a:sym typeface="Raleway"/>
              </a:defRPr>
            </a:lvl7pPr>
            <a:lvl8pPr marL="3657600" lvl="7" indent="-317500">
              <a:lnSpc>
                <a:spcPct val="115000"/>
              </a:lnSpc>
              <a:spcBef>
                <a:spcPts val="0"/>
              </a:spcBef>
              <a:spcAft>
                <a:spcPts val="0"/>
              </a:spcAft>
              <a:buSzPts val="1400"/>
              <a:buFont typeface="Raleway"/>
              <a:buChar char="○"/>
              <a:defRPr>
                <a:latin typeface="Raleway"/>
                <a:ea typeface="Raleway"/>
                <a:cs typeface="Raleway"/>
                <a:sym typeface="Raleway"/>
              </a:defRPr>
            </a:lvl8pPr>
            <a:lvl9pPr marL="4114800" lvl="8" indent="-317500">
              <a:lnSpc>
                <a:spcPct val="115000"/>
              </a:lnSpc>
              <a:spcBef>
                <a:spcPts val="0"/>
              </a:spcBef>
              <a:spcAft>
                <a:spcPts val="0"/>
              </a:spcAft>
              <a:buSzPts val="1400"/>
              <a:buFont typeface="Raleway"/>
              <a:buChar char="■"/>
              <a:defRPr>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746925"/>
            <a:ext cx="8520600" cy="67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6A1F86"/>
              </a:buClr>
              <a:buSzPts val="3200"/>
              <a:buFont typeface="Raleway"/>
              <a:buNone/>
              <a:defRPr sz="3200" b="1">
                <a:solidFill>
                  <a:srgbClr val="6A1F86"/>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420400"/>
            <a:ext cx="8520600" cy="31485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accent1"/>
              </a:buClr>
              <a:buSzPts val="1600"/>
              <a:buFont typeface="Raleway Medium"/>
              <a:buChar char="●"/>
              <a:defRPr sz="1600">
                <a:solidFill>
                  <a:schemeClr val="accent1"/>
                </a:solidFill>
                <a:latin typeface="Raleway Medium"/>
                <a:ea typeface="Raleway Medium"/>
                <a:cs typeface="Raleway Medium"/>
                <a:sym typeface="Raleway Medium"/>
              </a:defRPr>
            </a:lvl1pPr>
            <a:lvl2pPr marL="914400" lvl="1" indent="-330200">
              <a:lnSpc>
                <a:spcPct val="115000"/>
              </a:lnSpc>
              <a:spcBef>
                <a:spcPts val="0"/>
              </a:spcBef>
              <a:spcAft>
                <a:spcPts val="0"/>
              </a:spcAft>
              <a:buClr>
                <a:schemeClr val="accent1"/>
              </a:buClr>
              <a:buSzPts val="1600"/>
              <a:buFont typeface="Raleway Medium"/>
              <a:buChar char="○"/>
              <a:defRPr sz="1600">
                <a:solidFill>
                  <a:schemeClr val="accent1"/>
                </a:solidFill>
                <a:latin typeface="Raleway Medium"/>
                <a:ea typeface="Raleway Medium"/>
                <a:cs typeface="Raleway Medium"/>
                <a:sym typeface="Raleway Medium"/>
              </a:defRPr>
            </a:lvl2pPr>
            <a:lvl3pPr marL="1371600" lvl="2" indent="-330200">
              <a:lnSpc>
                <a:spcPct val="115000"/>
              </a:lnSpc>
              <a:spcBef>
                <a:spcPts val="0"/>
              </a:spcBef>
              <a:spcAft>
                <a:spcPts val="0"/>
              </a:spcAft>
              <a:buClr>
                <a:schemeClr val="accent1"/>
              </a:buClr>
              <a:buSzPts val="1600"/>
              <a:buFont typeface="Raleway Medium"/>
              <a:buChar char="■"/>
              <a:defRPr sz="1600">
                <a:solidFill>
                  <a:schemeClr val="accent1"/>
                </a:solidFill>
                <a:latin typeface="Raleway Medium"/>
                <a:ea typeface="Raleway Medium"/>
                <a:cs typeface="Raleway Medium"/>
                <a:sym typeface="Raleway Medium"/>
              </a:defRPr>
            </a:lvl3pPr>
            <a:lvl4pPr marL="1828800" lvl="3" indent="-330200">
              <a:lnSpc>
                <a:spcPct val="115000"/>
              </a:lnSpc>
              <a:spcBef>
                <a:spcPts val="0"/>
              </a:spcBef>
              <a:spcAft>
                <a:spcPts val="0"/>
              </a:spcAft>
              <a:buClr>
                <a:schemeClr val="accent1"/>
              </a:buClr>
              <a:buSzPts val="1600"/>
              <a:buFont typeface="Raleway Medium"/>
              <a:buChar char="●"/>
              <a:defRPr sz="1600">
                <a:solidFill>
                  <a:schemeClr val="accent1"/>
                </a:solidFill>
                <a:latin typeface="Raleway Medium"/>
                <a:ea typeface="Raleway Medium"/>
                <a:cs typeface="Raleway Medium"/>
                <a:sym typeface="Raleway Medium"/>
              </a:defRPr>
            </a:lvl4pPr>
            <a:lvl5pPr marL="2286000" lvl="4" indent="-330200">
              <a:lnSpc>
                <a:spcPct val="115000"/>
              </a:lnSpc>
              <a:spcBef>
                <a:spcPts val="0"/>
              </a:spcBef>
              <a:spcAft>
                <a:spcPts val="0"/>
              </a:spcAft>
              <a:buClr>
                <a:schemeClr val="accent1"/>
              </a:buClr>
              <a:buSzPts val="1600"/>
              <a:buFont typeface="Raleway Medium"/>
              <a:buChar char="○"/>
              <a:defRPr sz="1600">
                <a:solidFill>
                  <a:schemeClr val="accent1"/>
                </a:solidFill>
                <a:latin typeface="Raleway Medium"/>
                <a:ea typeface="Raleway Medium"/>
                <a:cs typeface="Raleway Medium"/>
                <a:sym typeface="Raleway Medium"/>
              </a:defRPr>
            </a:lvl5pPr>
            <a:lvl6pPr marL="2743200" lvl="5" indent="-330200">
              <a:lnSpc>
                <a:spcPct val="115000"/>
              </a:lnSpc>
              <a:spcBef>
                <a:spcPts val="0"/>
              </a:spcBef>
              <a:spcAft>
                <a:spcPts val="0"/>
              </a:spcAft>
              <a:buClr>
                <a:schemeClr val="accent1"/>
              </a:buClr>
              <a:buSzPts val="1600"/>
              <a:buFont typeface="Raleway Medium"/>
              <a:buChar char="■"/>
              <a:defRPr sz="1600">
                <a:solidFill>
                  <a:schemeClr val="accent1"/>
                </a:solidFill>
                <a:latin typeface="Raleway Medium"/>
                <a:ea typeface="Raleway Medium"/>
                <a:cs typeface="Raleway Medium"/>
                <a:sym typeface="Raleway Medium"/>
              </a:defRPr>
            </a:lvl6pPr>
            <a:lvl7pPr marL="3200400" lvl="6" indent="-330200">
              <a:lnSpc>
                <a:spcPct val="115000"/>
              </a:lnSpc>
              <a:spcBef>
                <a:spcPts val="0"/>
              </a:spcBef>
              <a:spcAft>
                <a:spcPts val="0"/>
              </a:spcAft>
              <a:buClr>
                <a:schemeClr val="accent1"/>
              </a:buClr>
              <a:buSzPts val="1600"/>
              <a:buFont typeface="Raleway Medium"/>
              <a:buChar char="●"/>
              <a:defRPr sz="1600">
                <a:solidFill>
                  <a:schemeClr val="accent1"/>
                </a:solidFill>
                <a:latin typeface="Raleway Medium"/>
                <a:ea typeface="Raleway Medium"/>
                <a:cs typeface="Raleway Medium"/>
                <a:sym typeface="Raleway Medium"/>
              </a:defRPr>
            </a:lvl7pPr>
            <a:lvl8pPr marL="3657600" lvl="7" indent="-330200">
              <a:lnSpc>
                <a:spcPct val="115000"/>
              </a:lnSpc>
              <a:spcBef>
                <a:spcPts val="0"/>
              </a:spcBef>
              <a:spcAft>
                <a:spcPts val="0"/>
              </a:spcAft>
              <a:buClr>
                <a:schemeClr val="accent1"/>
              </a:buClr>
              <a:buSzPts val="1600"/>
              <a:buFont typeface="Raleway Medium"/>
              <a:buChar char="○"/>
              <a:defRPr sz="1600">
                <a:solidFill>
                  <a:schemeClr val="accent1"/>
                </a:solidFill>
                <a:latin typeface="Raleway Medium"/>
                <a:ea typeface="Raleway Medium"/>
                <a:cs typeface="Raleway Medium"/>
                <a:sym typeface="Raleway Medium"/>
              </a:defRPr>
            </a:lvl8pPr>
            <a:lvl9pPr marL="4114800" lvl="8" indent="-330200">
              <a:lnSpc>
                <a:spcPct val="115000"/>
              </a:lnSpc>
              <a:spcBef>
                <a:spcPts val="0"/>
              </a:spcBef>
              <a:spcAft>
                <a:spcPts val="0"/>
              </a:spcAft>
              <a:buClr>
                <a:schemeClr val="accent1"/>
              </a:buClr>
              <a:buSzPts val="1600"/>
              <a:buFont typeface="Raleway Medium"/>
              <a:buChar char="■"/>
              <a:defRPr sz="1600">
                <a:solidFill>
                  <a:schemeClr val="accent1"/>
                </a:solidFill>
                <a:latin typeface="Raleway Medium"/>
                <a:ea typeface="Raleway Medium"/>
                <a:cs typeface="Raleway Medium"/>
                <a:sym typeface="Raleway Medium"/>
              </a:defRPr>
            </a:lvl9pPr>
          </a:lstStyle>
          <a:p>
            <a:endParaRPr/>
          </a:p>
        </p:txBody>
      </p:sp>
      <p:sp>
        <p:nvSpPr>
          <p:cNvPr id="53" name="Google Shape;53;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13"/>
          <p:cNvSpPr/>
          <p:nvPr/>
        </p:nvSpPr>
        <p:spPr>
          <a:xfrm>
            <a:off x="0" y="0"/>
            <a:ext cx="9144000" cy="74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13">
            <a:alphaModFix/>
          </a:blip>
          <a:stretch>
            <a:fillRect/>
          </a:stretch>
        </p:blipFill>
        <p:spPr>
          <a:xfrm>
            <a:off x="7816151" y="9"/>
            <a:ext cx="1327852" cy="7469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hyperlink" Target="https://www.linkedin.com/in/jogibne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4"/>
          <p:cNvSpPr txBox="1">
            <a:spLocks noGrp="1"/>
          </p:cNvSpPr>
          <p:nvPr>
            <p:ph type="title"/>
          </p:nvPr>
        </p:nvSpPr>
        <p:spPr>
          <a:xfrm>
            <a:off x="729450" y="1322450"/>
            <a:ext cx="7688400" cy="85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a:t>Action</a:t>
            </a:r>
            <a:endParaRPr sz="2800"/>
          </a:p>
        </p:txBody>
      </p:sp>
      <p:sp>
        <p:nvSpPr>
          <p:cNvPr id="159" name="Google Shape;159;p34"/>
          <p:cNvSpPr txBox="1"/>
          <p:nvPr/>
        </p:nvSpPr>
        <p:spPr>
          <a:xfrm>
            <a:off x="729450" y="2252750"/>
            <a:ext cx="7464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latin typeface="Raleway SemiBold"/>
                <a:ea typeface="Raleway SemiBold"/>
                <a:cs typeface="Raleway SemiBold"/>
                <a:sym typeface="Raleway SemiBold"/>
              </a:rPr>
              <a:t>What one thing do you need in order to complete your stakeholder analysis?</a:t>
            </a:r>
            <a:endParaRPr>
              <a:latin typeface="Raleway SemiBold"/>
              <a:ea typeface="Raleway SemiBold"/>
              <a:cs typeface="Raleway SemiBold"/>
              <a:sym typeface="Raleway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5"/>
          <p:cNvSpPr txBox="1">
            <a:spLocks noGrp="1"/>
          </p:cNvSpPr>
          <p:nvPr>
            <p:ph type="title"/>
          </p:nvPr>
        </p:nvSpPr>
        <p:spPr>
          <a:xfrm>
            <a:off x="729450" y="1322450"/>
            <a:ext cx="7688400" cy="257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a:t>Know how and what to you need to communicate well</a:t>
            </a:r>
            <a:endParaRPr sz="3400"/>
          </a:p>
          <a:p>
            <a:pPr marL="0" lvl="0" indent="0" algn="l" rtl="0">
              <a:spcBef>
                <a:spcPts val="0"/>
              </a:spcBef>
              <a:spcAft>
                <a:spcPts val="0"/>
              </a:spcAft>
              <a:buNone/>
            </a:pPr>
            <a:endParaRPr sz="3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aphicFrame>
        <p:nvGraphicFramePr>
          <p:cNvPr id="169" name="Google Shape;169;p36"/>
          <p:cNvGraphicFramePr/>
          <p:nvPr/>
        </p:nvGraphicFramePr>
        <p:xfrm>
          <a:off x="181000" y="2134325"/>
          <a:ext cx="8782000" cy="2554815"/>
        </p:xfrm>
        <a:graphic>
          <a:graphicData uri="http://schemas.openxmlformats.org/drawingml/2006/table">
            <a:tbl>
              <a:tblPr>
                <a:noFill/>
                <a:tableStyleId>{5E21345B-9007-4420-888D-EED332656CE7}</a:tableStyleId>
              </a:tblPr>
              <a:tblGrid>
                <a:gridCol w="1756400">
                  <a:extLst>
                    <a:ext uri="{9D8B030D-6E8A-4147-A177-3AD203B41FA5}">
                      <a16:colId xmlns:a16="http://schemas.microsoft.com/office/drawing/2014/main" val="20000"/>
                    </a:ext>
                  </a:extLst>
                </a:gridCol>
                <a:gridCol w="1756400">
                  <a:extLst>
                    <a:ext uri="{9D8B030D-6E8A-4147-A177-3AD203B41FA5}">
                      <a16:colId xmlns:a16="http://schemas.microsoft.com/office/drawing/2014/main" val="20001"/>
                    </a:ext>
                  </a:extLst>
                </a:gridCol>
                <a:gridCol w="1756400">
                  <a:extLst>
                    <a:ext uri="{9D8B030D-6E8A-4147-A177-3AD203B41FA5}">
                      <a16:colId xmlns:a16="http://schemas.microsoft.com/office/drawing/2014/main" val="20002"/>
                    </a:ext>
                  </a:extLst>
                </a:gridCol>
                <a:gridCol w="1756400">
                  <a:extLst>
                    <a:ext uri="{9D8B030D-6E8A-4147-A177-3AD203B41FA5}">
                      <a16:colId xmlns:a16="http://schemas.microsoft.com/office/drawing/2014/main" val="20003"/>
                    </a:ext>
                  </a:extLst>
                </a:gridCol>
                <a:gridCol w="1756400">
                  <a:extLst>
                    <a:ext uri="{9D8B030D-6E8A-4147-A177-3AD203B41FA5}">
                      <a16:colId xmlns:a16="http://schemas.microsoft.com/office/drawing/2014/main" val="20004"/>
                    </a:ext>
                  </a:extLst>
                </a:gridCol>
              </a:tblGrid>
              <a:tr h="908925">
                <a:tc>
                  <a:txBody>
                    <a:bodyPr/>
                    <a:lstStyle/>
                    <a:p>
                      <a:pPr marL="0" lvl="0" indent="0" algn="l" rtl="0">
                        <a:spcBef>
                          <a:spcPts val="0"/>
                        </a:spcBef>
                        <a:spcAft>
                          <a:spcPts val="0"/>
                        </a:spcAft>
                        <a:buNone/>
                      </a:pPr>
                      <a:r>
                        <a:rPr lang="en-GB" sz="2000" b="1"/>
                        <a:t>Environment</a:t>
                      </a:r>
                      <a:endParaRPr sz="2000" b="1"/>
                    </a:p>
                  </a:txBody>
                  <a:tcPr marL="91425" marR="91425" marT="91425" marB="91425"/>
                </a:tc>
                <a:tc>
                  <a:txBody>
                    <a:bodyPr/>
                    <a:lstStyle/>
                    <a:p>
                      <a:pPr marL="0" lvl="0" indent="0" algn="l" rtl="0">
                        <a:spcBef>
                          <a:spcPts val="0"/>
                        </a:spcBef>
                        <a:spcAft>
                          <a:spcPts val="0"/>
                        </a:spcAft>
                        <a:buNone/>
                      </a:pPr>
                      <a:r>
                        <a:rPr lang="en-GB" sz="2000" b="1"/>
                        <a:t>Behaviour</a:t>
                      </a:r>
                      <a:endParaRPr sz="2000" b="1"/>
                    </a:p>
                  </a:txBody>
                  <a:tcPr marL="91425" marR="91425" marT="91425" marB="91425"/>
                </a:tc>
                <a:tc>
                  <a:txBody>
                    <a:bodyPr/>
                    <a:lstStyle/>
                    <a:p>
                      <a:pPr marL="0" lvl="0" indent="0" algn="l" rtl="0">
                        <a:spcBef>
                          <a:spcPts val="0"/>
                        </a:spcBef>
                        <a:spcAft>
                          <a:spcPts val="0"/>
                        </a:spcAft>
                        <a:buNone/>
                      </a:pPr>
                      <a:r>
                        <a:rPr lang="en-GB" sz="2000" b="1"/>
                        <a:t>Skills</a:t>
                      </a:r>
                      <a:endParaRPr sz="2000" b="1"/>
                    </a:p>
                  </a:txBody>
                  <a:tcPr marL="91425" marR="91425" marT="91425" marB="91425"/>
                </a:tc>
                <a:tc>
                  <a:txBody>
                    <a:bodyPr/>
                    <a:lstStyle/>
                    <a:p>
                      <a:pPr marL="0" lvl="0" indent="0" algn="l" rtl="0">
                        <a:spcBef>
                          <a:spcPts val="0"/>
                        </a:spcBef>
                        <a:spcAft>
                          <a:spcPts val="0"/>
                        </a:spcAft>
                        <a:buNone/>
                      </a:pPr>
                      <a:r>
                        <a:rPr lang="en-GB" sz="2000" b="1"/>
                        <a:t>Beliefs and Values</a:t>
                      </a:r>
                      <a:endParaRPr sz="2000" b="1"/>
                    </a:p>
                  </a:txBody>
                  <a:tcPr marL="91425" marR="91425" marT="91425" marB="91425"/>
                </a:tc>
                <a:tc>
                  <a:txBody>
                    <a:bodyPr/>
                    <a:lstStyle/>
                    <a:p>
                      <a:pPr marL="0" lvl="0" indent="0" algn="l" rtl="0">
                        <a:spcBef>
                          <a:spcPts val="0"/>
                        </a:spcBef>
                        <a:spcAft>
                          <a:spcPts val="0"/>
                        </a:spcAft>
                        <a:buNone/>
                      </a:pPr>
                      <a:r>
                        <a:rPr lang="en-GB" sz="2000" b="1"/>
                        <a:t>Identity and Purpose</a:t>
                      </a:r>
                      <a:endParaRPr sz="2000" b="1"/>
                    </a:p>
                  </a:txBody>
                  <a:tcPr marL="91425" marR="91425" marT="91425" marB="91425"/>
                </a:tc>
                <a:extLst>
                  <a:ext uri="{0D108BD9-81ED-4DB2-BD59-A6C34878D82A}">
                    <a16:rowId xmlns:a16="http://schemas.microsoft.com/office/drawing/2014/main" val="10000"/>
                  </a:ext>
                </a:extLst>
              </a:tr>
              <a:tr h="1522475">
                <a:tc>
                  <a:txBody>
                    <a:bodyPr/>
                    <a:lstStyle/>
                    <a:p>
                      <a:pPr marL="0" lvl="0" indent="0" algn="l" rtl="0">
                        <a:spcBef>
                          <a:spcPts val="0"/>
                        </a:spcBef>
                        <a:spcAft>
                          <a:spcPts val="0"/>
                        </a:spcAft>
                        <a:buNone/>
                      </a:pPr>
                      <a:r>
                        <a:rPr lang="en-GB" sz="1600" b="1"/>
                        <a:t>What environment supports you to communicate at your best?</a:t>
                      </a:r>
                      <a:endParaRPr sz="1600" b="1"/>
                    </a:p>
                  </a:txBody>
                  <a:tcPr marL="91425" marR="91425" marT="91425" marB="91425"/>
                </a:tc>
                <a:tc>
                  <a:txBody>
                    <a:bodyPr/>
                    <a:lstStyle/>
                    <a:p>
                      <a:pPr marL="0" lvl="0" indent="0" algn="l" rtl="0">
                        <a:spcBef>
                          <a:spcPts val="0"/>
                        </a:spcBef>
                        <a:spcAft>
                          <a:spcPts val="0"/>
                        </a:spcAft>
                        <a:buNone/>
                      </a:pPr>
                      <a:r>
                        <a:rPr lang="en-GB" sz="1600" b="1"/>
                        <a:t>What behaviours support you to communicate at your best?</a:t>
                      </a:r>
                      <a:endParaRPr sz="1600" b="1"/>
                    </a:p>
                  </a:txBody>
                  <a:tcPr marL="91425" marR="91425" marT="91425" marB="91425"/>
                </a:tc>
                <a:tc>
                  <a:txBody>
                    <a:bodyPr/>
                    <a:lstStyle/>
                    <a:p>
                      <a:pPr marL="0" lvl="0" indent="0" algn="l" rtl="0">
                        <a:spcBef>
                          <a:spcPts val="0"/>
                        </a:spcBef>
                        <a:spcAft>
                          <a:spcPts val="0"/>
                        </a:spcAft>
                        <a:buNone/>
                      </a:pPr>
                      <a:r>
                        <a:rPr lang="en-GB" sz="1600" b="1"/>
                        <a:t>What are you already good at that supports you to communicate at your best?</a:t>
                      </a:r>
                      <a:endParaRPr sz="1600" b="1"/>
                    </a:p>
                  </a:txBody>
                  <a:tcPr marL="91425" marR="91425" marT="91425" marB="91425"/>
                </a:tc>
                <a:tc>
                  <a:txBody>
                    <a:bodyPr/>
                    <a:lstStyle/>
                    <a:p>
                      <a:pPr marL="0" lvl="0" indent="0" algn="l" rtl="0">
                        <a:spcBef>
                          <a:spcPts val="0"/>
                        </a:spcBef>
                        <a:spcAft>
                          <a:spcPts val="0"/>
                        </a:spcAft>
                        <a:buNone/>
                      </a:pPr>
                      <a:r>
                        <a:rPr lang="en-GB" sz="1600" b="1"/>
                        <a:t>What do you believe and value that helps you communicate at your best?</a:t>
                      </a:r>
                      <a:endParaRPr sz="1600" b="1"/>
                    </a:p>
                  </a:txBody>
                  <a:tcPr marL="91425" marR="91425" marT="91425" marB="91425"/>
                </a:tc>
                <a:tc>
                  <a:txBody>
                    <a:bodyPr/>
                    <a:lstStyle/>
                    <a:p>
                      <a:pPr marL="0" lvl="0" indent="0" algn="l" rtl="0">
                        <a:spcBef>
                          <a:spcPts val="0"/>
                        </a:spcBef>
                        <a:spcAft>
                          <a:spcPts val="0"/>
                        </a:spcAft>
                        <a:buNone/>
                      </a:pPr>
                      <a:r>
                        <a:rPr lang="en-GB" sz="1600" b="1"/>
                        <a:t>Who do you want to be that enables you to communicate at your best?</a:t>
                      </a:r>
                      <a:endParaRPr sz="1600" b="1"/>
                    </a:p>
                  </a:txBody>
                  <a:tcPr marL="91425" marR="91425" marT="91425" marB="91425"/>
                </a:tc>
                <a:extLst>
                  <a:ext uri="{0D108BD9-81ED-4DB2-BD59-A6C34878D82A}">
                    <a16:rowId xmlns:a16="http://schemas.microsoft.com/office/drawing/2014/main" val="10001"/>
                  </a:ext>
                </a:extLst>
              </a:tr>
            </a:tbl>
          </a:graphicData>
        </a:graphic>
      </p:graphicFrame>
      <p:sp>
        <p:nvSpPr>
          <p:cNvPr id="170" name="Google Shape;170;p36"/>
          <p:cNvSpPr txBox="1">
            <a:spLocks noGrp="1"/>
          </p:cNvSpPr>
          <p:nvPr>
            <p:ph type="title"/>
          </p:nvPr>
        </p:nvSpPr>
        <p:spPr>
          <a:xfrm>
            <a:off x="729450" y="891550"/>
            <a:ext cx="7688400" cy="115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a:t>Communicating at your best</a:t>
            </a:r>
            <a:endParaRPr sz="3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7"/>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200"/>
              <a:t>“Good stories surprise us. They make us think and feel. They stick in our minds and help us remember ideas and concepts in a way that a PowerPoint crammed with bar graphs never can.” </a:t>
            </a:r>
            <a:endParaRPr sz="3200"/>
          </a:p>
          <a:p>
            <a:pPr marL="0" lvl="0" indent="0" algn="l" rtl="0">
              <a:spcBef>
                <a:spcPts val="0"/>
              </a:spcBef>
              <a:spcAft>
                <a:spcPts val="0"/>
              </a:spcAft>
              <a:buNone/>
            </a:pPr>
            <a:endParaRPr sz="3200">
              <a:solidFill>
                <a:srgbClr val="595959"/>
              </a:solidFill>
            </a:endParaRPr>
          </a:p>
          <a:p>
            <a:pPr marL="0" lvl="0" indent="0" algn="l" rtl="0">
              <a:spcBef>
                <a:spcPts val="0"/>
              </a:spcBef>
              <a:spcAft>
                <a:spcPts val="0"/>
              </a:spcAft>
              <a:buNone/>
            </a:pPr>
            <a:r>
              <a:rPr lang="en-GB" sz="2866">
                <a:solidFill>
                  <a:srgbClr val="000000"/>
                </a:solidFill>
              </a:rPr>
              <a:t>Joe Lazauskas and Shane Snow, ‘The Storytelling Edge’</a:t>
            </a:r>
            <a:endParaRPr sz="2866">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title"/>
          </p:nvPr>
        </p:nvSpPr>
        <p:spPr>
          <a:xfrm>
            <a:off x="729450" y="876375"/>
            <a:ext cx="7688700" cy="642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400"/>
              <a:t>Communication preferences</a:t>
            </a:r>
            <a:endParaRPr sz="3400"/>
          </a:p>
        </p:txBody>
      </p:sp>
      <p:sp>
        <p:nvSpPr>
          <p:cNvPr id="181" name="Google Shape;181;p38"/>
          <p:cNvSpPr txBox="1">
            <a:spLocks noGrp="1"/>
          </p:cNvSpPr>
          <p:nvPr>
            <p:ph type="body" idx="1"/>
          </p:nvPr>
        </p:nvSpPr>
        <p:spPr>
          <a:xfrm>
            <a:off x="729450" y="1578650"/>
            <a:ext cx="7688700" cy="276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200">
                <a:solidFill>
                  <a:srgbClr val="000000"/>
                </a:solidFill>
              </a:rPr>
              <a:t>Understanding how people prefer to receive information in order to make decisions, will make you better at tailoring your communication to be more effective.</a:t>
            </a:r>
            <a:endParaRPr sz="2200">
              <a:solidFill>
                <a:srgbClr val="000000"/>
              </a:solidFill>
            </a:endParaRPr>
          </a:p>
          <a:p>
            <a:pPr marL="0" lvl="0" indent="0" algn="l" rtl="0">
              <a:spcBef>
                <a:spcPts val="1200"/>
              </a:spcBef>
              <a:spcAft>
                <a:spcPts val="1200"/>
              </a:spcAft>
              <a:buNone/>
            </a:pPr>
            <a:r>
              <a:rPr lang="en-GB" sz="2200">
                <a:solidFill>
                  <a:srgbClr val="000000"/>
                </a:solidFill>
              </a:rPr>
              <a:t>Understanding how you prefer to communicate, will help you see where you might need to adapt your approach, in order to be more effective at advocating.</a:t>
            </a:r>
            <a:endParaRPr sz="22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title"/>
          </p:nvPr>
        </p:nvSpPr>
        <p:spPr>
          <a:xfrm>
            <a:off x="729450" y="876375"/>
            <a:ext cx="8283000" cy="642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400"/>
              <a:t>DISC, Insights, Myers-Briggs preferences</a:t>
            </a:r>
            <a:endParaRPr sz="3400"/>
          </a:p>
        </p:txBody>
      </p:sp>
      <p:pic>
        <p:nvPicPr>
          <p:cNvPr id="187" name="Google Shape;187;p39"/>
          <p:cNvPicPr preferRelativeResize="0"/>
          <p:nvPr/>
        </p:nvPicPr>
        <p:blipFill rotWithShape="1">
          <a:blip r:embed="rId3">
            <a:alphaModFix/>
          </a:blip>
          <a:srcRect t="10205" b="8281"/>
          <a:stretch/>
        </p:blipFill>
        <p:spPr>
          <a:xfrm>
            <a:off x="2348813" y="1519275"/>
            <a:ext cx="4446365" cy="36242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title"/>
          </p:nvPr>
        </p:nvSpPr>
        <p:spPr>
          <a:xfrm>
            <a:off x="729450" y="789050"/>
            <a:ext cx="7688400" cy="85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a:t>Reflection</a:t>
            </a:r>
            <a:endParaRPr sz="2800"/>
          </a:p>
        </p:txBody>
      </p:sp>
      <p:sp>
        <p:nvSpPr>
          <p:cNvPr id="193" name="Google Shape;193;p40"/>
          <p:cNvSpPr txBox="1"/>
          <p:nvPr/>
        </p:nvSpPr>
        <p:spPr>
          <a:xfrm>
            <a:off x="729450" y="1719350"/>
            <a:ext cx="7464300" cy="28938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Raleway SemiBold"/>
              <a:buChar char="●"/>
            </a:pPr>
            <a:r>
              <a:rPr lang="en-GB" sz="2200">
                <a:latin typeface="Raleway SemiBold"/>
                <a:ea typeface="Raleway SemiBold"/>
                <a:cs typeface="Raleway SemiBold"/>
                <a:sym typeface="Raleway SemiBold"/>
              </a:rPr>
              <a:t>Thinking about yourself: what are your preferences when giving and receiving information?</a:t>
            </a:r>
            <a:endParaRPr sz="2200">
              <a:latin typeface="Raleway SemiBold"/>
              <a:ea typeface="Raleway SemiBold"/>
              <a:cs typeface="Raleway SemiBold"/>
              <a:sym typeface="Raleway SemiBold"/>
            </a:endParaRPr>
          </a:p>
          <a:p>
            <a:pPr marL="457200" lvl="0" indent="-368300" algn="l" rtl="0">
              <a:spcBef>
                <a:spcPts val="0"/>
              </a:spcBef>
              <a:spcAft>
                <a:spcPts val="0"/>
              </a:spcAft>
              <a:buSzPts val="2200"/>
              <a:buFont typeface="Raleway SemiBold"/>
              <a:buChar char="●"/>
            </a:pPr>
            <a:r>
              <a:rPr lang="en-GB" sz="2200">
                <a:latin typeface="Raleway SemiBold"/>
                <a:ea typeface="Raleway SemiBold"/>
                <a:cs typeface="Raleway SemiBold"/>
                <a:sym typeface="Raleway SemiBold"/>
              </a:rPr>
              <a:t>Thinking about your manager or someone you want to influence: what are their preferences when it comes to giving and receiving information?</a:t>
            </a:r>
            <a:endParaRPr sz="2200">
              <a:latin typeface="Raleway SemiBold"/>
              <a:ea typeface="Raleway SemiBold"/>
              <a:cs typeface="Raleway SemiBold"/>
              <a:sym typeface="Raleway SemiBold"/>
            </a:endParaRPr>
          </a:p>
          <a:p>
            <a:pPr marL="457200" lvl="0" indent="-368300" algn="l" rtl="0">
              <a:spcBef>
                <a:spcPts val="0"/>
              </a:spcBef>
              <a:spcAft>
                <a:spcPts val="0"/>
              </a:spcAft>
              <a:buSzPts val="2200"/>
              <a:buFont typeface="Raleway SemiBold"/>
              <a:buChar char="●"/>
            </a:pPr>
            <a:r>
              <a:rPr lang="en-GB" sz="2200">
                <a:latin typeface="Raleway SemiBold"/>
                <a:ea typeface="Raleway SemiBold"/>
                <a:cs typeface="Raleway SemiBold"/>
                <a:sym typeface="Raleway SemiBold"/>
              </a:rPr>
              <a:t>Thinking about your situation: how might you need to adapt your communication style in order to better advocate to those of a different preference?</a:t>
            </a:r>
            <a:endParaRPr sz="2200">
              <a:latin typeface="Raleway SemiBold"/>
              <a:ea typeface="Raleway SemiBold"/>
              <a:cs typeface="Raleway SemiBold"/>
              <a:sym typeface="Raleway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title"/>
          </p:nvPr>
        </p:nvSpPr>
        <p:spPr>
          <a:xfrm>
            <a:off x="729450" y="1322450"/>
            <a:ext cx="7688400" cy="257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Know what you can control and influence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42"/>
          <p:cNvPicPr preferRelativeResize="0"/>
          <p:nvPr/>
        </p:nvPicPr>
        <p:blipFill>
          <a:blip r:embed="rId3">
            <a:alphaModFix/>
          </a:blip>
          <a:stretch>
            <a:fillRect/>
          </a:stretch>
        </p:blipFill>
        <p:spPr>
          <a:xfrm>
            <a:off x="0" y="0"/>
            <a:ext cx="5143500" cy="5143500"/>
          </a:xfrm>
          <a:prstGeom prst="rect">
            <a:avLst/>
          </a:prstGeom>
          <a:noFill/>
          <a:ln>
            <a:noFill/>
          </a:ln>
        </p:spPr>
      </p:pic>
      <p:sp>
        <p:nvSpPr>
          <p:cNvPr id="204" name="Google Shape;204;p42"/>
          <p:cNvSpPr txBox="1">
            <a:spLocks noGrp="1"/>
          </p:cNvSpPr>
          <p:nvPr>
            <p:ph type="body" idx="2"/>
          </p:nvPr>
        </p:nvSpPr>
        <p:spPr>
          <a:xfrm>
            <a:off x="5219700" y="901950"/>
            <a:ext cx="3774300" cy="42417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rgbClr val="000000"/>
              </a:buClr>
              <a:buSzPts val="2200"/>
              <a:buChar char="●"/>
            </a:pPr>
            <a:r>
              <a:rPr lang="en-GB" sz="2200">
                <a:solidFill>
                  <a:srgbClr val="000000"/>
                </a:solidFill>
              </a:rPr>
              <a:t>What are you concerned about?</a:t>
            </a:r>
            <a:endParaRPr sz="2200">
              <a:solidFill>
                <a:srgbClr val="000000"/>
              </a:solidFill>
            </a:endParaRPr>
          </a:p>
          <a:p>
            <a:pPr marL="457200" lvl="0" indent="-368300" algn="l" rtl="0">
              <a:spcBef>
                <a:spcPts val="0"/>
              </a:spcBef>
              <a:spcAft>
                <a:spcPts val="0"/>
              </a:spcAft>
              <a:buClr>
                <a:srgbClr val="000000"/>
              </a:buClr>
              <a:buSzPts val="2200"/>
              <a:buChar char="●"/>
            </a:pPr>
            <a:r>
              <a:rPr lang="en-GB" sz="2200">
                <a:solidFill>
                  <a:srgbClr val="000000"/>
                </a:solidFill>
              </a:rPr>
              <a:t>What or who can you influence?</a:t>
            </a:r>
            <a:endParaRPr sz="2200">
              <a:solidFill>
                <a:srgbClr val="000000"/>
              </a:solidFill>
            </a:endParaRPr>
          </a:p>
          <a:p>
            <a:pPr marL="457200" lvl="0" indent="-368300" algn="l" rtl="0">
              <a:spcBef>
                <a:spcPts val="0"/>
              </a:spcBef>
              <a:spcAft>
                <a:spcPts val="0"/>
              </a:spcAft>
              <a:buClr>
                <a:srgbClr val="000000"/>
              </a:buClr>
              <a:buSzPts val="2200"/>
              <a:buChar char="●"/>
            </a:pPr>
            <a:r>
              <a:rPr lang="en-GB" sz="2200">
                <a:solidFill>
                  <a:srgbClr val="000000"/>
                </a:solidFill>
              </a:rPr>
              <a:t>What can you control?</a:t>
            </a:r>
            <a:endParaRPr sz="2200">
              <a:solidFill>
                <a:srgbClr val="000000"/>
              </a:solidFill>
            </a:endParaRPr>
          </a:p>
          <a:p>
            <a:pPr marL="457200" lvl="0" indent="-368300" algn="l" rtl="0">
              <a:spcBef>
                <a:spcPts val="0"/>
              </a:spcBef>
              <a:spcAft>
                <a:spcPts val="0"/>
              </a:spcAft>
              <a:buClr>
                <a:srgbClr val="000000"/>
              </a:buClr>
              <a:buSzPts val="2200"/>
              <a:buChar char="●"/>
            </a:pPr>
            <a:r>
              <a:rPr lang="en-GB" sz="2200">
                <a:solidFill>
                  <a:srgbClr val="000000"/>
                </a:solidFill>
              </a:rPr>
              <a:t>How will you manage the things you can’t control or influence?</a:t>
            </a:r>
            <a:endParaRPr sz="2200">
              <a:solidFill>
                <a:srgbClr val="000000"/>
              </a:solidFill>
            </a:endParaRPr>
          </a:p>
          <a:p>
            <a:pPr marL="0" lvl="0" indent="0" algn="l" rtl="0">
              <a:spcBef>
                <a:spcPts val="1200"/>
              </a:spcBef>
              <a:spcAft>
                <a:spcPts val="1200"/>
              </a:spcAft>
              <a:buNone/>
            </a:pPr>
            <a:endParaRPr sz="2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Q&amp;A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body" idx="1"/>
          </p:nvPr>
        </p:nvSpPr>
        <p:spPr>
          <a:xfrm>
            <a:off x="2573725" y="1492625"/>
            <a:ext cx="6317700" cy="3577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GB" sz="2200">
                <a:solidFill>
                  <a:srgbClr val="000000"/>
                </a:solidFill>
              </a:rPr>
              <a:t>Life-Work Balance Coach, helping charity workers find their life-work blend, set boundaries, and steer clear of burnout</a:t>
            </a:r>
            <a:endParaRPr sz="2200">
              <a:solidFill>
                <a:srgbClr val="000000"/>
              </a:solidFill>
            </a:endParaRPr>
          </a:p>
          <a:p>
            <a:pPr marL="457200" lvl="0" indent="-368300" algn="l" rtl="0">
              <a:spcBef>
                <a:spcPts val="0"/>
              </a:spcBef>
              <a:spcAft>
                <a:spcPts val="0"/>
              </a:spcAft>
              <a:buClr>
                <a:srgbClr val="000000"/>
              </a:buClr>
              <a:buSzPts val="2200"/>
              <a:buChar char="●"/>
            </a:pPr>
            <a:r>
              <a:rPr lang="en-GB" sz="2200">
                <a:solidFill>
                  <a:srgbClr val="000000"/>
                </a:solidFill>
              </a:rPr>
              <a:t>Head of Business Development for the UK’s Association of Volunteer Managers (AVM) for 3 years, and previously a Director of AVM for 2 years</a:t>
            </a:r>
            <a:endParaRPr sz="2200">
              <a:solidFill>
                <a:srgbClr val="000000"/>
              </a:solidFill>
            </a:endParaRPr>
          </a:p>
          <a:p>
            <a:pPr marL="457200" lvl="0" indent="-368300" algn="l" rtl="0">
              <a:spcBef>
                <a:spcPts val="0"/>
              </a:spcBef>
              <a:spcAft>
                <a:spcPts val="0"/>
              </a:spcAft>
              <a:buClr>
                <a:srgbClr val="000000"/>
              </a:buClr>
              <a:buSzPts val="2200"/>
              <a:buChar char="●"/>
            </a:pPr>
            <a:r>
              <a:rPr lang="en-GB" sz="2200">
                <a:solidFill>
                  <a:srgbClr val="000000"/>
                </a:solidFill>
              </a:rPr>
              <a:t>Volunteer Management roles as national UK organisations for 8 years</a:t>
            </a:r>
            <a:endParaRPr sz="2200">
              <a:solidFill>
                <a:srgbClr val="000000"/>
              </a:solidFill>
            </a:endParaRPr>
          </a:p>
        </p:txBody>
      </p:sp>
      <p:sp>
        <p:nvSpPr>
          <p:cNvPr id="106" name="Google Shape;106;p26"/>
          <p:cNvSpPr txBox="1">
            <a:spLocks noGrp="1"/>
          </p:cNvSpPr>
          <p:nvPr>
            <p:ph type="title"/>
          </p:nvPr>
        </p:nvSpPr>
        <p:spPr>
          <a:xfrm>
            <a:off x="730000" y="846700"/>
            <a:ext cx="6684600" cy="99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Jo Gibney, Life-Work Balance Coach</a:t>
            </a:r>
            <a:endParaRPr/>
          </a:p>
        </p:txBody>
      </p:sp>
      <p:pic>
        <p:nvPicPr>
          <p:cNvPr id="107" name="Google Shape;107;p26"/>
          <p:cNvPicPr preferRelativeResize="0"/>
          <p:nvPr/>
        </p:nvPicPr>
        <p:blipFill>
          <a:blip r:embed="rId3">
            <a:alphaModFix/>
          </a:blip>
          <a:stretch>
            <a:fillRect/>
          </a:stretch>
        </p:blipFill>
        <p:spPr>
          <a:xfrm>
            <a:off x="-171650" y="1025450"/>
            <a:ext cx="2745375" cy="4118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729450" y="876375"/>
            <a:ext cx="7688700" cy="642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Three takeaways</a:t>
            </a:r>
            <a:endParaRPr/>
          </a:p>
        </p:txBody>
      </p:sp>
      <p:sp>
        <p:nvSpPr>
          <p:cNvPr id="215" name="Google Shape;215;p44"/>
          <p:cNvSpPr txBox="1">
            <a:spLocks noGrp="1"/>
          </p:cNvSpPr>
          <p:nvPr>
            <p:ph type="body" idx="1"/>
          </p:nvPr>
        </p:nvSpPr>
        <p:spPr>
          <a:xfrm>
            <a:off x="727650" y="1804100"/>
            <a:ext cx="7688700" cy="27612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rgbClr val="000000"/>
              </a:buClr>
              <a:buSzPts val="2200"/>
              <a:buChar char="●"/>
            </a:pPr>
            <a:r>
              <a:rPr lang="en-GB" sz="2200">
                <a:solidFill>
                  <a:srgbClr val="000000"/>
                </a:solidFill>
              </a:rPr>
              <a:t>What’s one thing you can do this month to help you feel more confidence to advocate?</a:t>
            </a:r>
            <a:endParaRPr sz="2200">
              <a:solidFill>
                <a:srgbClr val="000000"/>
              </a:solidFill>
            </a:endParaRPr>
          </a:p>
          <a:p>
            <a:pPr marL="457200" lvl="0" indent="-368300" algn="l" rtl="0">
              <a:spcBef>
                <a:spcPts val="0"/>
              </a:spcBef>
              <a:spcAft>
                <a:spcPts val="0"/>
              </a:spcAft>
              <a:buClr>
                <a:srgbClr val="000000"/>
              </a:buClr>
              <a:buSzPts val="2200"/>
              <a:buChar char="●"/>
            </a:pPr>
            <a:r>
              <a:rPr lang="en-GB" sz="2200">
                <a:solidFill>
                  <a:srgbClr val="000000"/>
                </a:solidFill>
              </a:rPr>
              <a:t>Who or what can support you with that?</a:t>
            </a:r>
            <a:endParaRPr sz="2200">
              <a:solidFill>
                <a:srgbClr val="000000"/>
              </a:solidFill>
            </a:endParaRPr>
          </a:p>
          <a:p>
            <a:pPr marL="457200" lvl="0" indent="-368300" algn="l" rtl="0">
              <a:spcBef>
                <a:spcPts val="0"/>
              </a:spcBef>
              <a:spcAft>
                <a:spcPts val="0"/>
              </a:spcAft>
              <a:buClr>
                <a:srgbClr val="000000"/>
              </a:buClr>
              <a:buSzPts val="2200"/>
              <a:buChar char="●"/>
            </a:pPr>
            <a:r>
              <a:rPr lang="en-GB" sz="2200">
                <a:solidFill>
                  <a:srgbClr val="000000"/>
                </a:solidFill>
              </a:rPr>
              <a:t>What do you need to stop doing to support you with that?</a:t>
            </a:r>
            <a:endParaRPr sz="22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5"/>
          <p:cNvSpPr txBox="1">
            <a:spLocks noGrp="1"/>
          </p:cNvSpPr>
          <p:nvPr>
            <p:ph type="title"/>
          </p:nvPr>
        </p:nvSpPr>
        <p:spPr>
          <a:xfrm>
            <a:off x="730000" y="846700"/>
            <a:ext cx="6684600" cy="99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Jo Gibney, Life-Work Balance Coach</a:t>
            </a:r>
            <a:endParaRPr/>
          </a:p>
        </p:txBody>
      </p:sp>
      <p:pic>
        <p:nvPicPr>
          <p:cNvPr id="221" name="Google Shape;221;p45"/>
          <p:cNvPicPr preferRelativeResize="0"/>
          <p:nvPr/>
        </p:nvPicPr>
        <p:blipFill>
          <a:blip r:embed="rId3">
            <a:alphaModFix/>
          </a:blip>
          <a:stretch>
            <a:fillRect/>
          </a:stretch>
        </p:blipFill>
        <p:spPr>
          <a:xfrm>
            <a:off x="5551150" y="-245775"/>
            <a:ext cx="3592850" cy="5389275"/>
          </a:xfrm>
          <a:prstGeom prst="rect">
            <a:avLst/>
          </a:prstGeom>
          <a:noFill/>
          <a:ln>
            <a:noFill/>
          </a:ln>
        </p:spPr>
      </p:pic>
      <p:sp>
        <p:nvSpPr>
          <p:cNvPr id="222" name="Google Shape;222;p45"/>
          <p:cNvSpPr txBox="1">
            <a:spLocks noGrp="1"/>
          </p:cNvSpPr>
          <p:nvPr>
            <p:ph type="body" idx="1"/>
          </p:nvPr>
        </p:nvSpPr>
        <p:spPr>
          <a:xfrm>
            <a:off x="721225" y="1443800"/>
            <a:ext cx="5384100" cy="35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000000"/>
                </a:solidFill>
              </a:rPr>
              <a:t>Helping you:</a:t>
            </a:r>
            <a:endParaRPr sz="1800">
              <a:solidFill>
                <a:srgbClr val="000000"/>
              </a:solidFill>
            </a:endParaRPr>
          </a:p>
          <a:p>
            <a:pPr marL="457200" lvl="0" indent="-342900" algn="l" rtl="0">
              <a:spcBef>
                <a:spcPts val="1200"/>
              </a:spcBef>
              <a:spcAft>
                <a:spcPts val="0"/>
              </a:spcAft>
              <a:buClr>
                <a:srgbClr val="000000"/>
              </a:buClr>
              <a:buSzPts val="1800"/>
              <a:buChar char="●"/>
            </a:pPr>
            <a:r>
              <a:rPr lang="en-GB" sz="1800">
                <a:solidFill>
                  <a:srgbClr val="000000"/>
                </a:solidFill>
              </a:rPr>
              <a:t>Figure out what your version of what success looks like</a:t>
            </a:r>
            <a:endParaRPr sz="1800">
              <a:solidFill>
                <a:srgbClr val="000000"/>
              </a:solidFill>
            </a:endParaRPr>
          </a:p>
          <a:p>
            <a:pPr marL="457200" lvl="0" indent="-342900" algn="l" rtl="0">
              <a:spcBef>
                <a:spcPts val="0"/>
              </a:spcBef>
              <a:spcAft>
                <a:spcPts val="0"/>
              </a:spcAft>
              <a:buClr>
                <a:srgbClr val="000000"/>
              </a:buClr>
              <a:buSzPts val="1800"/>
              <a:buChar char="●"/>
            </a:pPr>
            <a:r>
              <a:rPr lang="en-GB" sz="1800">
                <a:solidFill>
                  <a:srgbClr val="000000"/>
                </a:solidFill>
              </a:rPr>
              <a:t>Have the life-work blend you want</a:t>
            </a:r>
            <a:endParaRPr sz="1800">
              <a:solidFill>
                <a:srgbClr val="000000"/>
              </a:solidFill>
            </a:endParaRPr>
          </a:p>
          <a:p>
            <a:pPr marL="457200" lvl="0" indent="-342900" algn="l" rtl="0">
              <a:spcBef>
                <a:spcPts val="0"/>
              </a:spcBef>
              <a:spcAft>
                <a:spcPts val="0"/>
              </a:spcAft>
              <a:buClr>
                <a:srgbClr val="000000"/>
              </a:buClr>
              <a:buSzPts val="1800"/>
              <a:buChar char="●"/>
            </a:pPr>
            <a:r>
              <a:rPr lang="en-GB" sz="1800">
                <a:solidFill>
                  <a:srgbClr val="000000"/>
                </a:solidFill>
              </a:rPr>
              <a:t>Set boundaries and say yes to more of what you love</a:t>
            </a:r>
            <a:endParaRPr sz="1800">
              <a:solidFill>
                <a:srgbClr val="000000"/>
              </a:solidFill>
            </a:endParaRPr>
          </a:p>
          <a:p>
            <a:pPr marL="457200" lvl="0" indent="-342900" algn="l" rtl="0">
              <a:spcBef>
                <a:spcPts val="0"/>
              </a:spcBef>
              <a:spcAft>
                <a:spcPts val="0"/>
              </a:spcAft>
              <a:buClr>
                <a:srgbClr val="000000"/>
              </a:buClr>
              <a:buSzPts val="1800"/>
              <a:buChar char="●"/>
            </a:pPr>
            <a:r>
              <a:rPr lang="en-GB" sz="1800">
                <a:solidFill>
                  <a:srgbClr val="000000"/>
                </a:solidFill>
              </a:rPr>
              <a:t>Steer clear of burnout</a:t>
            </a:r>
            <a:endParaRPr sz="1800">
              <a:solidFill>
                <a:srgbClr val="000000"/>
              </a:solidFill>
            </a:endParaRPr>
          </a:p>
          <a:p>
            <a:pPr marL="0" lvl="0" indent="0" algn="l" rtl="0">
              <a:spcBef>
                <a:spcPts val="1200"/>
              </a:spcBef>
              <a:spcAft>
                <a:spcPts val="1200"/>
              </a:spcAft>
              <a:buNone/>
            </a:pPr>
            <a:r>
              <a:rPr lang="en-GB" sz="1800">
                <a:solidFill>
                  <a:srgbClr val="000000"/>
                </a:solidFill>
              </a:rPr>
              <a:t>LinkedIn: </a:t>
            </a:r>
            <a:r>
              <a:rPr lang="en-GB" sz="1800" u="sng">
                <a:solidFill>
                  <a:schemeClr val="accent5"/>
                </a:solidFill>
                <a:hlinkClick r:id="rId4">
                  <a:extLst>
                    <a:ext uri="{A12FA001-AC4F-418D-AE19-62706E023703}">
                      <ahyp:hlinkClr xmlns:ahyp="http://schemas.microsoft.com/office/drawing/2018/hyperlinkcolor" val="tx"/>
                    </a:ext>
                  </a:extLst>
                </a:hlinkClick>
              </a:rPr>
              <a:t>https://www.linkedin.com/in/jogibney/</a:t>
            </a:r>
            <a:r>
              <a:rPr lang="en-GB" sz="1800"/>
              <a:t>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46"/>
          <p:cNvPicPr preferRelativeResize="0"/>
          <p:nvPr/>
        </p:nvPicPr>
        <p:blipFill>
          <a:blip r:embed="rId3">
            <a:alphaModFix/>
          </a:blip>
          <a:stretch>
            <a:fillRect/>
          </a:stretch>
        </p:blipFill>
        <p:spPr>
          <a:xfrm>
            <a:off x="0" y="0"/>
            <a:ext cx="9144003" cy="4572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4600">
                <a:latin typeface="Josefin Sans"/>
                <a:ea typeface="Josefin Sans"/>
                <a:cs typeface="Josefin Sans"/>
                <a:sym typeface="Josefin Sans"/>
              </a:rPr>
              <a:t>Advocating For Your Volunteer Programme</a:t>
            </a:r>
            <a:endParaRPr sz="4600">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729450" y="876375"/>
            <a:ext cx="7688700" cy="642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What will we cover?</a:t>
            </a:r>
            <a:endParaRPr/>
          </a:p>
        </p:txBody>
      </p:sp>
      <p:sp>
        <p:nvSpPr>
          <p:cNvPr id="118" name="Google Shape;118;p28"/>
          <p:cNvSpPr txBox="1">
            <a:spLocks noGrp="1"/>
          </p:cNvSpPr>
          <p:nvPr>
            <p:ph type="body" idx="1"/>
          </p:nvPr>
        </p:nvSpPr>
        <p:spPr>
          <a:xfrm>
            <a:off x="729450" y="1578650"/>
            <a:ext cx="8051100" cy="2761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rgbClr val="000000"/>
              </a:buClr>
              <a:buSzPts val="2800"/>
              <a:buChar char="●"/>
            </a:pPr>
            <a:r>
              <a:rPr lang="en-GB" sz="2800">
                <a:solidFill>
                  <a:srgbClr val="000000"/>
                </a:solidFill>
              </a:rPr>
              <a:t>Know and understand the vision</a:t>
            </a:r>
            <a:endParaRPr sz="2800">
              <a:solidFill>
                <a:srgbClr val="000000"/>
              </a:solidFill>
            </a:endParaRPr>
          </a:p>
          <a:p>
            <a:pPr marL="457200" lvl="0" indent="-406400" algn="l" rtl="0">
              <a:spcBef>
                <a:spcPts val="0"/>
              </a:spcBef>
              <a:spcAft>
                <a:spcPts val="0"/>
              </a:spcAft>
              <a:buClr>
                <a:srgbClr val="000000"/>
              </a:buClr>
              <a:buSzPts val="2800"/>
              <a:buChar char="●"/>
            </a:pPr>
            <a:r>
              <a:rPr lang="en-GB" sz="2800">
                <a:solidFill>
                  <a:srgbClr val="000000"/>
                </a:solidFill>
              </a:rPr>
              <a:t>Know who you need to influence </a:t>
            </a:r>
            <a:endParaRPr sz="2800">
              <a:solidFill>
                <a:srgbClr val="000000"/>
              </a:solidFill>
            </a:endParaRPr>
          </a:p>
          <a:p>
            <a:pPr marL="457200" lvl="0" indent="-406400" algn="l" rtl="0">
              <a:spcBef>
                <a:spcPts val="0"/>
              </a:spcBef>
              <a:spcAft>
                <a:spcPts val="0"/>
              </a:spcAft>
              <a:buClr>
                <a:srgbClr val="000000"/>
              </a:buClr>
              <a:buSzPts val="2800"/>
              <a:buChar char="●"/>
            </a:pPr>
            <a:r>
              <a:rPr lang="en-GB" sz="2800">
                <a:solidFill>
                  <a:srgbClr val="000000"/>
                </a:solidFill>
              </a:rPr>
              <a:t>Know how and what to you need to communicate well</a:t>
            </a:r>
            <a:endParaRPr sz="2800">
              <a:solidFill>
                <a:srgbClr val="000000"/>
              </a:solidFill>
            </a:endParaRPr>
          </a:p>
          <a:p>
            <a:pPr marL="457200" lvl="0" indent="-406400" algn="l" rtl="0">
              <a:spcBef>
                <a:spcPts val="0"/>
              </a:spcBef>
              <a:spcAft>
                <a:spcPts val="0"/>
              </a:spcAft>
              <a:buClr>
                <a:srgbClr val="000000"/>
              </a:buClr>
              <a:buSzPts val="2800"/>
              <a:buChar char="●"/>
            </a:pPr>
            <a:r>
              <a:rPr lang="en-GB" sz="2800">
                <a:solidFill>
                  <a:srgbClr val="000000"/>
                </a:solidFill>
              </a:rPr>
              <a:t>Know what you can control and influence</a:t>
            </a:r>
            <a:endParaRPr sz="2800">
              <a:solidFill>
                <a:srgbClr val="000000"/>
              </a:solidFill>
            </a:endParaRPr>
          </a:p>
          <a:p>
            <a:pPr marL="0" lvl="0" indent="0" algn="l" rtl="0">
              <a:spcBef>
                <a:spcPts val="1200"/>
              </a:spcBef>
              <a:spcAft>
                <a:spcPts val="1200"/>
              </a:spcAft>
              <a:buNone/>
            </a:pPr>
            <a:endParaRPr sz="2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729450" y="1322450"/>
            <a:ext cx="7688400" cy="85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a:t>Know and understand the vision</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729450" y="1322450"/>
            <a:ext cx="7688400" cy="85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a:t>Action</a:t>
            </a:r>
            <a:endParaRPr sz="2800"/>
          </a:p>
        </p:txBody>
      </p:sp>
      <p:sp>
        <p:nvSpPr>
          <p:cNvPr id="129" name="Google Shape;129;p30"/>
          <p:cNvSpPr txBox="1"/>
          <p:nvPr/>
        </p:nvSpPr>
        <p:spPr>
          <a:xfrm>
            <a:off x="729450" y="2252750"/>
            <a:ext cx="74643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latin typeface="Raleway SemiBold"/>
                <a:ea typeface="Raleway SemiBold"/>
                <a:cs typeface="Raleway SemiBold"/>
                <a:sym typeface="Raleway SemiBold"/>
              </a:rPr>
              <a:t>What one thing can you do this week to improve your knowledge and understanding of how volunteers contribute to the vision and mission of your organisation?</a:t>
            </a:r>
            <a:endParaRPr>
              <a:latin typeface="Raleway SemiBold"/>
              <a:ea typeface="Raleway SemiBold"/>
              <a:cs typeface="Raleway SemiBold"/>
              <a:sym typeface="Raleway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729450" y="1014600"/>
            <a:ext cx="7688400" cy="288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a:t>Know who you need to influence </a:t>
            </a:r>
            <a:endParaRPr sz="3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729450" y="891550"/>
            <a:ext cx="7688400" cy="115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a:t>Who are your stakeholders?</a:t>
            </a:r>
            <a:endParaRPr sz="3400"/>
          </a:p>
        </p:txBody>
      </p:sp>
      <p:graphicFrame>
        <p:nvGraphicFramePr>
          <p:cNvPr id="140" name="Google Shape;140;p32"/>
          <p:cNvGraphicFramePr/>
          <p:nvPr/>
        </p:nvGraphicFramePr>
        <p:xfrm>
          <a:off x="396550" y="1863375"/>
          <a:ext cx="8354200" cy="2935020"/>
        </p:xfrm>
        <a:graphic>
          <a:graphicData uri="http://schemas.openxmlformats.org/drawingml/2006/table">
            <a:tbl>
              <a:tblPr>
                <a:noFill/>
                <a:tableStyleId>{5E21345B-9007-4420-888D-EED332656CE7}</a:tableStyleId>
              </a:tblPr>
              <a:tblGrid>
                <a:gridCol w="4177100">
                  <a:extLst>
                    <a:ext uri="{9D8B030D-6E8A-4147-A177-3AD203B41FA5}">
                      <a16:colId xmlns:a16="http://schemas.microsoft.com/office/drawing/2014/main" val="20000"/>
                    </a:ext>
                  </a:extLst>
                </a:gridCol>
                <a:gridCol w="4177100">
                  <a:extLst>
                    <a:ext uri="{9D8B030D-6E8A-4147-A177-3AD203B41FA5}">
                      <a16:colId xmlns:a16="http://schemas.microsoft.com/office/drawing/2014/main" val="20001"/>
                    </a:ext>
                  </a:extLst>
                </a:gridCol>
              </a:tblGrid>
              <a:tr h="1466900">
                <a:tc>
                  <a:txBody>
                    <a:bodyPr/>
                    <a:lstStyle/>
                    <a:p>
                      <a:pPr marL="0" lvl="0" indent="0" algn="l" rtl="0">
                        <a:spcBef>
                          <a:spcPts val="0"/>
                        </a:spcBef>
                        <a:spcAft>
                          <a:spcPts val="0"/>
                        </a:spcAft>
                        <a:buNone/>
                      </a:pPr>
                      <a:r>
                        <a:rPr lang="en-GB" sz="2200" b="1">
                          <a:latin typeface="Raleway"/>
                          <a:ea typeface="Raleway"/>
                          <a:cs typeface="Raleway"/>
                          <a:sym typeface="Raleway"/>
                        </a:rPr>
                        <a:t>High Power / Low Influence</a:t>
                      </a:r>
                      <a:endParaRPr sz="2200" b="1">
                        <a:latin typeface="Raleway"/>
                        <a:ea typeface="Raleway"/>
                        <a:cs typeface="Raleway"/>
                        <a:sym typeface="Raleway"/>
                      </a:endParaRPr>
                    </a:p>
                    <a:p>
                      <a:pPr marL="0" lvl="0" indent="0" algn="l" rtl="0">
                        <a:spcBef>
                          <a:spcPts val="0"/>
                        </a:spcBef>
                        <a:spcAft>
                          <a:spcPts val="0"/>
                        </a:spcAft>
                        <a:buNone/>
                      </a:pPr>
                      <a:endParaRPr sz="2200" i="1">
                        <a:latin typeface="Raleway Medium"/>
                        <a:ea typeface="Raleway Medium"/>
                        <a:cs typeface="Raleway Medium"/>
                        <a:sym typeface="Raleway Medium"/>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2200" b="1">
                          <a:latin typeface="Raleway"/>
                          <a:ea typeface="Raleway"/>
                          <a:cs typeface="Raleway"/>
                          <a:sym typeface="Raleway"/>
                        </a:rPr>
                        <a:t>High Power / High Influence</a:t>
                      </a:r>
                      <a:endParaRPr sz="2200" b="1">
                        <a:latin typeface="Raleway"/>
                        <a:ea typeface="Raleway"/>
                        <a:cs typeface="Raleway"/>
                        <a:sym typeface="Raleway"/>
                      </a:endParaRPr>
                    </a:p>
                    <a:p>
                      <a:pPr marL="0" lvl="0" indent="0" algn="l" rtl="0">
                        <a:spcBef>
                          <a:spcPts val="0"/>
                        </a:spcBef>
                        <a:spcAft>
                          <a:spcPts val="0"/>
                        </a:spcAft>
                        <a:buNone/>
                      </a:pPr>
                      <a:endParaRPr sz="2200" b="1">
                        <a:latin typeface="Raleway"/>
                        <a:ea typeface="Raleway"/>
                        <a:cs typeface="Raleway"/>
                        <a:sym typeface="Raleway"/>
                      </a:endParaRPr>
                    </a:p>
                    <a:p>
                      <a:pPr marL="0" lvl="0" indent="0" algn="l" rtl="0">
                        <a:spcBef>
                          <a:spcPts val="0"/>
                        </a:spcBef>
                        <a:spcAft>
                          <a:spcPts val="0"/>
                        </a:spcAft>
                        <a:buNone/>
                      </a:pPr>
                      <a:endParaRPr sz="2200" i="1">
                        <a:latin typeface="Raleway Medium"/>
                        <a:ea typeface="Raleway Medium"/>
                        <a:cs typeface="Raleway Medium"/>
                        <a:sym typeface="Raleway Medium"/>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66900">
                <a:tc>
                  <a:txBody>
                    <a:bodyPr/>
                    <a:lstStyle/>
                    <a:p>
                      <a:pPr marL="0" lvl="0" indent="0" algn="l" rtl="0">
                        <a:spcBef>
                          <a:spcPts val="0"/>
                        </a:spcBef>
                        <a:spcAft>
                          <a:spcPts val="0"/>
                        </a:spcAft>
                        <a:buNone/>
                      </a:pPr>
                      <a:r>
                        <a:rPr lang="en-GB" sz="2200" b="1">
                          <a:latin typeface="Raleway"/>
                          <a:ea typeface="Raleway"/>
                          <a:cs typeface="Raleway"/>
                          <a:sym typeface="Raleway"/>
                        </a:rPr>
                        <a:t>Low Power / Low Influence</a:t>
                      </a:r>
                      <a:endParaRPr sz="2200" b="1">
                        <a:latin typeface="Raleway"/>
                        <a:ea typeface="Raleway"/>
                        <a:cs typeface="Raleway"/>
                        <a:sym typeface="Raleway"/>
                      </a:endParaRPr>
                    </a:p>
                    <a:p>
                      <a:pPr marL="0" lvl="0" indent="0" algn="l" rtl="0">
                        <a:spcBef>
                          <a:spcPts val="0"/>
                        </a:spcBef>
                        <a:spcAft>
                          <a:spcPts val="0"/>
                        </a:spcAft>
                        <a:buNone/>
                      </a:pPr>
                      <a:endParaRPr sz="2200">
                        <a:latin typeface="Raleway Medium"/>
                        <a:ea typeface="Raleway Medium"/>
                        <a:cs typeface="Raleway Medium"/>
                        <a:sym typeface="Raleway Medium"/>
                      </a:endParaRPr>
                    </a:p>
                    <a:p>
                      <a:pPr marL="0" lvl="0" indent="0" algn="l" rtl="0">
                        <a:spcBef>
                          <a:spcPts val="0"/>
                        </a:spcBef>
                        <a:spcAft>
                          <a:spcPts val="0"/>
                        </a:spcAft>
                        <a:buNone/>
                      </a:pPr>
                      <a:endParaRPr sz="2200">
                        <a:latin typeface="Raleway Medium"/>
                        <a:ea typeface="Raleway Medium"/>
                        <a:cs typeface="Raleway Medium"/>
                        <a:sym typeface="Raleway Medium"/>
                      </a:endParaRPr>
                    </a:p>
                    <a:p>
                      <a:pPr marL="0" lvl="0" indent="0" algn="l" rtl="0">
                        <a:spcBef>
                          <a:spcPts val="0"/>
                        </a:spcBef>
                        <a:spcAft>
                          <a:spcPts val="0"/>
                        </a:spcAft>
                        <a:buNone/>
                      </a:pPr>
                      <a:endParaRPr sz="2200" i="1">
                        <a:latin typeface="Raleway Medium"/>
                        <a:ea typeface="Raleway Medium"/>
                        <a:cs typeface="Raleway Medium"/>
                        <a:sym typeface="Raleway Medium"/>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2200" b="1">
                          <a:latin typeface="Raleway"/>
                          <a:ea typeface="Raleway"/>
                          <a:cs typeface="Raleway"/>
                          <a:sym typeface="Raleway"/>
                        </a:rPr>
                        <a:t>Low Power / High Influence</a:t>
                      </a:r>
                      <a:endParaRPr sz="2200" b="1">
                        <a:latin typeface="Raleway"/>
                        <a:ea typeface="Raleway"/>
                        <a:cs typeface="Raleway"/>
                        <a:sym typeface="Raleway"/>
                      </a:endParaRPr>
                    </a:p>
                    <a:p>
                      <a:pPr marL="0" lvl="0" indent="0" algn="l" rtl="0">
                        <a:spcBef>
                          <a:spcPts val="0"/>
                        </a:spcBef>
                        <a:spcAft>
                          <a:spcPts val="0"/>
                        </a:spcAft>
                        <a:buNone/>
                      </a:pPr>
                      <a:endParaRPr sz="2200" b="1">
                        <a:latin typeface="Raleway"/>
                        <a:ea typeface="Raleway"/>
                        <a:cs typeface="Raleway"/>
                        <a:sym typeface="Raleway"/>
                      </a:endParaRPr>
                    </a:p>
                    <a:p>
                      <a:pPr marL="0" lvl="0" indent="0" algn="l" rtl="0">
                        <a:spcBef>
                          <a:spcPts val="0"/>
                        </a:spcBef>
                        <a:spcAft>
                          <a:spcPts val="0"/>
                        </a:spcAft>
                        <a:buNone/>
                      </a:pPr>
                      <a:endParaRPr sz="2200" b="1">
                        <a:latin typeface="Raleway"/>
                        <a:ea typeface="Raleway"/>
                        <a:cs typeface="Raleway"/>
                        <a:sym typeface="Raleway"/>
                      </a:endParaRPr>
                    </a:p>
                    <a:p>
                      <a:pPr marL="0" lvl="0" indent="0" algn="l" rtl="0">
                        <a:spcBef>
                          <a:spcPts val="0"/>
                        </a:spcBef>
                        <a:spcAft>
                          <a:spcPts val="0"/>
                        </a:spcAft>
                        <a:buNone/>
                      </a:pPr>
                      <a:endParaRPr sz="2200" i="1">
                        <a:latin typeface="Raleway Medium"/>
                        <a:ea typeface="Raleway Medium"/>
                        <a:cs typeface="Raleway Medium"/>
                        <a:sym typeface="Raleway Medium"/>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729450" y="891550"/>
            <a:ext cx="7688400" cy="115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400"/>
              <a:t>Who’s in your network?</a:t>
            </a:r>
            <a:endParaRPr sz="3400"/>
          </a:p>
        </p:txBody>
      </p:sp>
      <p:sp>
        <p:nvSpPr>
          <p:cNvPr id="146" name="Google Shape;146;p33"/>
          <p:cNvSpPr/>
          <p:nvPr/>
        </p:nvSpPr>
        <p:spPr>
          <a:xfrm>
            <a:off x="1879100" y="1604775"/>
            <a:ext cx="5143500" cy="34425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Medium"/>
              <a:ea typeface="Raleway Medium"/>
              <a:cs typeface="Raleway Medium"/>
              <a:sym typeface="Raleway Medium"/>
            </a:endParaRPr>
          </a:p>
        </p:txBody>
      </p:sp>
      <p:sp>
        <p:nvSpPr>
          <p:cNvPr id="147" name="Google Shape;147;p33"/>
          <p:cNvSpPr/>
          <p:nvPr/>
        </p:nvSpPr>
        <p:spPr>
          <a:xfrm>
            <a:off x="2292050" y="1976475"/>
            <a:ext cx="4317600" cy="26991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Medium"/>
              <a:ea typeface="Raleway Medium"/>
              <a:cs typeface="Raleway Medium"/>
              <a:sym typeface="Raleway Medium"/>
            </a:endParaRPr>
          </a:p>
        </p:txBody>
      </p:sp>
      <p:sp>
        <p:nvSpPr>
          <p:cNvPr id="148" name="Google Shape;148;p33"/>
          <p:cNvSpPr/>
          <p:nvPr/>
        </p:nvSpPr>
        <p:spPr>
          <a:xfrm>
            <a:off x="2905550" y="2496075"/>
            <a:ext cx="3090600" cy="16599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Medium"/>
              <a:ea typeface="Raleway Medium"/>
              <a:cs typeface="Raleway Medium"/>
              <a:sym typeface="Raleway Medium"/>
            </a:endParaRPr>
          </a:p>
        </p:txBody>
      </p:sp>
      <p:sp>
        <p:nvSpPr>
          <p:cNvPr id="149" name="Google Shape;149;p33"/>
          <p:cNvSpPr/>
          <p:nvPr/>
        </p:nvSpPr>
        <p:spPr>
          <a:xfrm>
            <a:off x="4017200" y="2892525"/>
            <a:ext cx="867300" cy="8670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aleway Medium"/>
              <a:ea typeface="Raleway Medium"/>
              <a:cs typeface="Raleway Medium"/>
              <a:sym typeface="Raleway Medium"/>
            </a:endParaRPr>
          </a:p>
        </p:txBody>
      </p:sp>
      <p:sp>
        <p:nvSpPr>
          <p:cNvPr id="150" name="Google Shape;150;p33"/>
          <p:cNvSpPr txBox="1"/>
          <p:nvPr/>
        </p:nvSpPr>
        <p:spPr>
          <a:xfrm>
            <a:off x="4017200" y="3095175"/>
            <a:ext cx="4951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accent1"/>
                </a:solidFill>
                <a:latin typeface="Raleway"/>
                <a:ea typeface="Raleway"/>
                <a:cs typeface="Raleway"/>
                <a:sym typeface="Raleway"/>
              </a:rPr>
              <a:t>YOU</a:t>
            </a:r>
            <a:endParaRPr sz="1800" b="1">
              <a:solidFill>
                <a:schemeClr val="accent1"/>
              </a:solidFill>
              <a:latin typeface="Raleway"/>
              <a:ea typeface="Raleway"/>
              <a:cs typeface="Raleway"/>
              <a:sym typeface="Raleway"/>
            </a:endParaRPr>
          </a:p>
        </p:txBody>
      </p:sp>
      <p:sp>
        <p:nvSpPr>
          <p:cNvPr id="151" name="Google Shape;151;p33"/>
          <p:cNvSpPr txBox="1"/>
          <p:nvPr/>
        </p:nvSpPr>
        <p:spPr>
          <a:xfrm>
            <a:off x="3689600" y="2496075"/>
            <a:ext cx="2071200" cy="3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accent1"/>
                </a:solidFill>
                <a:latin typeface="Raleway"/>
                <a:ea typeface="Raleway"/>
                <a:cs typeface="Raleway"/>
                <a:sym typeface="Raleway"/>
              </a:rPr>
              <a:t>Inner Circle</a:t>
            </a:r>
            <a:endParaRPr sz="1800" b="1">
              <a:solidFill>
                <a:schemeClr val="accent1"/>
              </a:solidFill>
              <a:latin typeface="Raleway"/>
              <a:ea typeface="Raleway"/>
              <a:cs typeface="Raleway"/>
              <a:sym typeface="Raleway"/>
            </a:endParaRPr>
          </a:p>
        </p:txBody>
      </p:sp>
      <p:sp>
        <p:nvSpPr>
          <p:cNvPr id="152" name="Google Shape;152;p33"/>
          <p:cNvSpPr txBox="1"/>
          <p:nvPr/>
        </p:nvSpPr>
        <p:spPr>
          <a:xfrm>
            <a:off x="4017200" y="2043538"/>
            <a:ext cx="2071200" cy="3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accent1"/>
                </a:solidFill>
                <a:latin typeface="Raleway"/>
                <a:ea typeface="Raleway"/>
                <a:cs typeface="Raleway"/>
                <a:sym typeface="Raleway"/>
              </a:rPr>
              <a:t>Friendly</a:t>
            </a:r>
            <a:endParaRPr sz="1800" b="1">
              <a:solidFill>
                <a:schemeClr val="accent1"/>
              </a:solidFill>
              <a:latin typeface="Raleway"/>
              <a:ea typeface="Raleway"/>
              <a:cs typeface="Raleway"/>
              <a:sym typeface="Raleway"/>
            </a:endParaRPr>
          </a:p>
        </p:txBody>
      </p:sp>
      <p:sp>
        <p:nvSpPr>
          <p:cNvPr id="153" name="Google Shape;153;p33"/>
          <p:cNvSpPr txBox="1"/>
          <p:nvPr/>
        </p:nvSpPr>
        <p:spPr>
          <a:xfrm>
            <a:off x="3867850" y="1591013"/>
            <a:ext cx="2071200" cy="3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accent1"/>
                </a:solidFill>
                <a:latin typeface="Raleway"/>
                <a:ea typeface="Raleway"/>
                <a:cs typeface="Raleway"/>
                <a:sym typeface="Raleway"/>
              </a:rPr>
              <a:t>Outer Circle</a:t>
            </a:r>
            <a:endParaRPr sz="1800" b="1">
              <a:solidFill>
                <a:schemeClr val="accent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e0e0d6c-3e6b-42ec-b59f-7db14f7c7a19">
      <Terms xmlns="http://schemas.microsoft.com/office/infopath/2007/PartnerControls"/>
    </lcf76f155ced4ddcb4097134ff3c332f>
    <Checked xmlns="3e0e0d6c-3e6b-42ec-b59f-7db14f7c7a19">true</Checked>
    <Checked1 xmlns="3e0e0d6c-3e6b-42ec-b59f-7db14f7c7a19">true</Checked1>
    <_ip_UnifiedCompliancePolicyProperties xmlns="http://schemas.microsoft.com/sharepoint/v3" xsi:nil="true"/>
    <TaxCatchAll xmlns="60daceeb-bbb8-4463-a2ea-3ef0447cd5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32C0F5F7CC1849ABC3BB6BC570D734" ma:contentTypeVersion="24" ma:contentTypeDescription="Create a new document." ma:contentTypeScope="" ma:versionID="f5bff3619e299495723f31b8a3ac11c9">
  <xsd:schema xmlns:xsd="http://www.w3.org/2001/XMLSchema" xmlns:xs="http://www.w3.org/2001/XMLSchema" xmlns:p="http://schemas.microsoft.com/office/2006/metadata/properties" xmlns:ns1="http://schemas.microsoft.com/sharepoint/v3" xmlns:ns2="3e0e0d6c-3e6b-42ec-b59f-7db14f7c7a19" xmlns:ns3="60daceeb-bbb8-4463-a2ea-3ef0447cd51a" targetNamespace="http://schemas.microsoft.com/office/2006/metadata/properties" ma:root="true" ma:fieldsID="76e1aae1229b611b873806d214ef89ce" ns1:_="" ns2:_="" ns3:_="">
    <xsd:import namespace="http://schemas.microsoft.com/sharepoint/v3"/>
    <xsd:import namespace="3e0e0d6c-3e6b-42ec-b59f-7db14f7c7a19"/>
    <xsd:import namespace="60daceeb-bbb8-4463-a2ea-3ef0447cd5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LengthInSeconds" minOccurs="0"/>
                <xsd:element ref="ns2:Checked" minOccurs="0"/>
                <xsd:element ref="ns2:Checked1"/>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0e0d6c-3e6b-42ec-b59f-7db14f7c7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Checked" ma:index="23" nillable="true" ma:displayName="Checked" ma:default="1" ma:format="Dropdown" ma:internalName="Checked">
      <xsd:simpleType>
        <xsd:restriction base="dms:Boolean"/>
      </xsd:simpleType>
    </xsd:element>
    <xsd:element name="Checked1" ma:index="24" ma:displayName="Checked 1" ma:default="1" ma:format="Dropdown" ma:internalName="Checked1">
      <xsd:simpleType>
        <xsd:restriction base="dms:Boolea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2648a34-2138-4432-bdba-6bd3e31dfe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daceeb-bbb8-4463-a2ea-3ef0447cd51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d3d3e31-7769-478a-a006-5f8ef0dc9cac}" ma:internalName="TaxCatchAll" ma:showField="CatchAllData" ma:web="60daceeb-bbb8-4463-a2ea-3ef0447cd5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1D1842-2E64-45EB-9484-F86612CA4183}">
  <ds:schemaRefs>
    <ds:schemaRef ds:uri="http://schemas.microsoft.com/office/2006/metadata/properties"/>
    <ds:schemaRef ds:uri="http://schemas.microsoft.com/office/infopath/2007/PartnerControls"/>
    <ds:schemaRef ds:uri="http://schemas.microsoft.com/sharepoint/v3"/>
    <ds:schemaRef ds:uri="3e0e0d6c-3e6b-42ec-b59f-7db14f7c7a19"/>
    <ds:schemaRef ds:uri="60daceeb-bbb8-4463-a2ea-3ef0447cd51a"/>
  </ds:schemaRefs>
</ds:datastoreItem>
</file>

<file path=customXml/itemProps2.xml><?xml version="1.0" encoding="utf-8"?>
<ds:datastoreItem xmlns:ds="http://schemas.openxmlformats.org/officeDocument/2006/customXml" ds:itemID="{5B54C7B7-34A0-48C9-9BBD-1D2FDF424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0e0d6c-3e6b-42ec-b59f-7db14f7c7a19"/>
    <ds:schemaRef ds:uri="60daceeb-bbb8-4463-a2ea-3ef0447cd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67DADB-1C07-4713-AF95-79B7C23208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On-screen Show (16:9)</PresentationFormat>
  <Paragraphs>110</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Simple Light</vt:lpstr>
      <vt:lpstr>Streamline</vt:lpstr>
      <vt:lpstr>PowerPoint Presentation</vt:lpstr>
      <vt:lpstr>Jo Gibney, Life-Work Balance Coach</vt:lpstr>
      <vt:lpstr>Advocating For Your Volunteer Programme</vt:lpstr>
      <vt:lpstr>What will we cover?</vt:lpstr>
      <vt:lpstr>Know and understand the vision</vt:lpstr>
      <vt:lpstr>Action</vt:lpstr>
      <vt:lpstr>Know who you need to influence </vt:lpstr>
      <vt:lpstr>Who are your stakeholders?</vt:lpstr>
      <vt:lpstr>Who’s in your network?</vt:lpstr>
      <vt:lpstr>Action</vt:lpstr>
      <vt:lpstr>Know how and what to you need to communicate well </vt:lpstr>
      <vt:lpstr>Communicating at your best</vt:lpstr>
      <vt:lpstr>“Good stories surprise us. They make us think and feel. They stick in our minds and help us remember ideas and concepts in a way that a PowerPoint crammed with bar graphs never can.”   Joe Lazauskas and Shane Snow, ‘The Storytelling Edge’</vt:lpstr>
      <vt:lpstr>Communication preferences</vt:lpstr>
      <vt:lpstr>DISC, Insights, Myers-Briggs preferences</vt:lpstr>
      <vt:lpstr>Reflection</vt:lpstr>
      <vt:lpstr>Know what you can control and influence</vt:lpstr>
      <vt:lpstr>PowerPoint Presentation</vt:lpstr>
      <vt:lpstr>Q&amp;A</vt:lpstr>
      <vt:lpstr>Three takeaways</vt:lpstr>
      <vt:lpstr>Jo Gibney, Life-Work Balance Coach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 Gibney</cp:lastModifiedBy>
  <cp:revision>3</cp:revision>
  <dcterms:modified xsi:type="dcterms:W3CDTF">2024-04-29T22:06:31Z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0x0101003E32C0F5F7CC1849ABC3BB6BC570D734</vt:lpwstr>
  </property>
  <property fmtid="{D5CDD505-2E9C-101B-9397-08002B2CF9AE}" pid="3" name="MediaServiceImageTags">
    <vt:lpwstr/>
  </property>
</Properties>
</file>